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308" r:id="rId5"/>
    <p:sldId id="320" r:id="rId6"/>
    <p:sldId id="291" r:id="rId7"/>
    <p:sldId id="326" r:id="rId8"/>
    <p:sldId id="328" r:id="rId9"/>
    <p:sldId id="318" r:id="rId10"/>
    <p:sldId id="322" r:id="rId11"/>
    <p:sldId id="323" r:id="rId12"/>
    <p:sldId id="329" r:id="rId13"/>
    <p:sldId id="297" r:id="rId14"/>
    <p:sldId id="321" r:id="rId15"/>
    <p:sldId id="327" r:id="rId16"/>
    <p:sldId id="311" r:id="rId17"/>
    <p:sldId id="290" r:id="rId18"/>
    <p:sldId id="325" r:id="rId19"/>
    <p:sldId id="312" r:id="rId20"/>
    <p:sldId id="319" r:id="rId21"/>
    <p:sldId id="284" r:id="rId22"/>
    <p:sldId id="292" r:id="rId23"/>
    <p:sldId id="332" r:id="rId24"/>
    <p:sldId id="341" r:id="rId25"/>
    <p:sldId id="313" r:id="rId26"/>
    <p:sldId id="335" r:id="rId27"/>
    <p:sldId id="336" r:id="rId28"/>
    <p:sldId id="337" r:id="rId29"/>
    <p:sldId id="338" r:id="rId30"/>
    <p:sldId id="315" r:id="rId31"/>
    <p:sldId id="339" r:id="rId32"/>
    <p:sldId id="316" r:id="rId33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start" id="{147AC39C-CD92-2A43-BC4F-12047294946E}">
          <p14:sldIdLst>
            <p14:sldId id="308"/>
            <p14:sldId id="320"/>
            <p14:sldId id="291"/>
            <p14:sldId id="326"/>
            <p14:sldId id="328"/>
            <p14:sldId id="318"/>
            <p14:sldId id="322"/>
            <p14:sldId id="323"/>
            <p14:sldId id="329"/>
            <p14:sldId id="297"/>
            <p14:sldId id="321"/>
            <p14:sldId id="327"/>
            <p14:sldId id="311"/>
            <p14:sldId id="290"/>
            <p14:sldId id="325"/>
            <p14:sldId id="312"/>
            <p14:sldId id="319"/>
            <p14:sldId id="284"/>
            <p14:sldId id="292"/>
            <p14:sldId id="332"/>
            <p14:sldId id="341"/>
            <p14:sldId id="313"/>
            <p14:sldId id="335"/>
            <p14:sldId id="336"/>
            <p14:sldId id="337"/>
            <p14:sldId id="338"/>
            <p14:sldId id="315"/>
            <p14:sldId id="339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36" userDrawn="1">
          <p15:clr>
            <a:srgbClr val="A4A3A4"/>
          </p15:clr>
        </p15:guide>
        <p15:guide id="2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BD4217-F672-8DDB-A276-47F802111FC6}" name="Jones, Jocquelin" initials="JJ" userId="S::jjo26637@creighton.edu::36f56d2f-da89-42d7-87c0-bf220b28c573" providerId="AD"/>
  <p188:author id="{2DC80B65-4117-A0BB-25E2-4C49B9B3167F}" name="Borgmann, Emma A" initials="BE" userId="S::eab95737@creighton.edu::0b4c41ab-8506-4cef-847d-e9b136c08629" providerId="AD"/>
  <p188:author id="{8644259A-15B3-161A-0EE4-FC2A3F38935C}" name="Andrea Blankenship" initials="AB" userId="S::andrea.blankenship@ervinandsmith.com::30b0d99c-5130-465e-9a49-60524226938f" providerId="AD"/>
  <p188:author id="{42F1BECC-03C3-3F10-57F3-CA467380EB6B}" name="Cassandra Kernick" initials="CK" userId="S::cassandra.kernick@ervinandsmith.com::7c4c2953-2fca-4f9d-bf40-fb10f0f8186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ntam, Tara" initials="BT" lastIdx="6" clrIdx="0">
    <p:extLst>
      <p:ext uri="{19B8F6BF-5375-455C-9EA6-DF929625EA0E}">
        <p15:presenceInfo xmlns:p15="http://schemas.microsoft.com/office/powerpoint/2012/main" userId="S::tba54155@creighton.edu::654888b5-87de-4ce8-bc5f-5d74dc99e0e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82B524-CD86-5EE7-D886-2932DDC31240}" v="465" dt="2025-04-06T15:26:28.950"/>
    <p1510:client id="{BDA02700-B88D-BE3B-2429-9E51AEF5459B}" v="3" dt="2025-04-06T19:11:09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6327"/>
  </p:normalViewPr>
  <p:slideViewPr>
    <p:cSldViewPr snapToGrid="0">
      <p:cViewPr varScale="1">
        <p:scale>
          <a:sx n="101" d="100"/>
          <a:sy n="101" d="100"/>
        </p:scale>
        <p:origin x="84" y="312"/>
      </p:cViewPr>
      <p:guideLst>
        <p:guide orient="horz" pos="936"/>
        <p:guide pos="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 snapToGrid="0" showGuides="1">
      <p:cViewPr varScale="1">
        <p:scale>
          <a:sx n="129" d="100"/>
          <a:sy n="129" d="100"/>
        </p:scale>
        <p:origin x="27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reightonuniv-my.sharepoint.com/personal/eab95737_creighton_edu/Documents/DNP%20final%20presentation_BarCluster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reightonuniv-my.sharepoint.com/personal/eab95737_creighton_edu/Documents/Post-implementation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reightonuniv-my.sharepoint.com/personal/eab95737_creighton_edu/Documents/Post-implementation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Antibiotic Administration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Antibiotics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Pre-Implementation</c:v>
                </c:pt>
                <c:pt idx="1">
                  <c:v>Post-Implementation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A9-4736-AED7-041EB6E4FC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Antibiotics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Pre-Implementation</c:v>
                </c:pt>
                <c:pt idx="1">
                  <c:v>Post-Implementation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26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A9-4736-AED7-041EB6E4FC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Qualified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Pre-Implementation</c:v>
                </c:pt>
                <c:pt idx="1">
                  <c:v>Post-Implementation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A9-4736-AED7-041EB6E4FC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89092719"/>
        <c:axId val="1489094159"/>
      </c:barChart>
      <c:catAx>
        <c:axId val="14890927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9094159"/>
        <c:crosses val="autoZero"/>
        <c:auto val="1"/>
        <c:lblAlgn val="ctr"/>
        <c:lblOffset val="100"/>
        <c:noMultiLvlLbl val="0"/>
      </c:catAx>
      <c:valAx>
        <c:axId val="14890941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9092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Reason for Delivery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/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'Reason for delivery chart'!$A$2:$A$7</c:f>
              <c:strCache>
                <c:ptCount val="6"/>
                <c:pt idx="0">
                  <c:v>Preterm Labor</c:v>
                </c:pt>
                <c:pt idx="1">
                  <c:v>Placenta previa</c:v>
                </c:pt>
                <c:pt idx="2">
                  <c:v>PIH</c:v>
                </c:pt>
                <c:pt idx="3">
                  <c:v>IUGR</c:v>
                </c:pt>
                <c:pt idx="4">
                  <c:v>Reverse or absent diastolic flow</c:v>
                </c:pt>
                <c:pt idx="5">
                  <c:v>PROM</c:v>
                </c:pt>
              </c:strCache>
            </c:strRef>
          </c:cat>
          <c:val>
            <c:numRef>
              <c:f>'Reason for delivery chart'!$B$2:$B$7</c:f>
              <c:numCache>
                <c:formatCode>General</c:formatCode>
                <c:ptCount val="6"/>
                <c:pt idx="0">
                  <c:v>5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22-41E1-8704-484A96726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0802055"/>
        <c:axId val="2025967623"/>
      </c:barChart>
      <c:catAx>
        <c:axId val="460802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967623"/>
        <c:crosses val="autoZero"/>
        <c:auto val="1"/>
        <c:lblAlgn val="ctr"/>
        <c:lblOffset val="100"/>
        <c:noMultiLvlLbl val="0"/>
      </c:catAx>
      <c:valAx>
        <c:axId val="2025967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802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Post Project Implementation Antibiotic Usage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FC-4AD3-887C-8B84008352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FC-4AD3-887C-8B84008352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'Antibiotic Usage Chart'!$A$1:$B$1</c:f>
              <c:strCache>
                <c:ptCount val="2"/>
                <c:pt idx="0">
                  <c:v>Antibiotics</c:v>
                </c:pt>
                <c:pt idx="1">
                  <c:v>No Antibiotics</c:v>
                </c:pt>
              </c:strCache>
            </c:strRef>
          </c:cat>
          <c:val>
            <c:numRef>
              <c:f>'Antibiotic Usage Chart'!$A$2:$B$2</c:f>
              <c:numCache>
                <c:formatCode>General</c:formatCode>
                <c:ptCount val="2"/>
                <c:pt idx="0">
                  <c:v>10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FC-4AD3-887C-8B8400835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D3646-08F7-4912-9975-442EA87CFEB4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2D98EFD-70D1-49E4-AB62-1A4D62B1A5CD}">
      <dgm:prSet/>
      <dgm:spPr/>
      <dgm:t>
        <a:bodyPr/>
        <a:lstStyle/>
        <a:p>
          <a:pPr rtl="0"/>
          <a:r>
            <a:rPr lang="en-US" dirty="0">
              <a:latin typeface="Calibri"/>
              <a:ea typeface="Calibri"/>
              <a:cs typeface="Calibri"/>
            </a:rPr>
            <a:t>Identify potential complications of antibiotic administration in premature infants</a:t>
          </a:r>
        </a:p>
      </dgm:t>
    </dgm:pt>
    <dgm:pt modelId="{C7C6C6A1-A8A1-41C1-85AC-F837AC70BAF8}" type="parTrans" cxnId="{577B46A0-16F0-4AFE-93EB-ECB68D2C5A4E}">
      <dgm:prSet/>
      <dgm:spPr/>
      <dgm:t>
        <a:bodyPr/>
        <a:lstStyle/>
        <a:p>
          <a:endParaRPr lang="en-US"/>
        </a:p>
      </dgm:t>
    </dgm:pt>
    <dgm:pt modelId="{0F70FE32-AB22-42D7-9287-1948D8AB3EE5}" type="sibTrans" cxnId="{577B46A0-16F0-4AFE-93EB-ECB68D2C5A4E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0A119644-9E52-4C78-A78E-61BA6FA5A918}">
      <dgm:prSet/>
      <dgm:spPr/>
      <dgm:t>
        <a:bodyPr/>
        <a:lstStyle/>
        <a:p>
          <a:pPr rtl="0"/>
          <a:r>
            <a:rPr lang="en-US" dirty="0">
              <a:latin typeface="Calibri"/>
              <a:ea typeface="Calibri"/>
              <a:cs typeface="Calibri"/>
            </a:rPr>
            <a:t>Describe the importance of antibiotic stewardship programs</a:t>
          </a:r>
        </a:p>
      </dgm:t>
    </dgm:pt>
    <dgm:pt modelId="{9A754F4B-7B8E-42FF-AF2B-83546449B553}" type="parTrans" cxnId="{EBBBA0E8-94FE-43E7-9461-1063B8ED3D78}">
      <dgm:prSet/>
      <dgm:spPr/>
      <dgm:t>
        <a:bodyPr/>
        <a:lstStyle/>
        <a:p>
          <a:endParaRPr lang="en-US"/>
        </a:p>
      </dgm:t>
    </dgm:pt>
    <dgm:pt modelId="{00819846-0727-4FFC-BFC3-A0176897E093}" type="sibTrans" cxnId="{EBBBA0E8-94FE-43E7-9461-1063B8ED3D78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6521A3B5-A651-4EDC-83E0-5736A5FB63B1}">
      <dgm:prSet/>
      <dgm:spPr/>
      <dgm:t>
        <a:bodyPr/>
        <a:lstStyle/>
        <a:p>
          <a:r>
            <a:rPr lang="en-US" dirty="0">
              <a:latin typeface="Calibri"/>
              <a:ea typeface="Calibri"/>
              <a:cs typeface="Calibri"/>
            </a:rPr>
            <a:t>Identify what neonates are low risk for sepsis and when to not administer antibiotics</a:t>
          </a:r>
        </a:p>
      </dgm:t>
    </dgm:pt>
    <dgm:pt modelId="{14D94986-5586-40EB-A47B-E586E87E7866}" type="parTrans" cxnId="{1D5F4A97-79A6-499A-87B2-336664D3140F}">
      <dgm:prSet/>
      <dgm:spPr/>
      <dgm:t>
        <a:bodyPr/>
        <a:lstStyle/>
        <a:p>
          <a:endParaRPr lang="en-US"/>
        </a:p>
      </dgm:t>
    </dgm:pt>
    <dgm:pt modelId="{F79469AF-C001-48E1-8EC6-BC66B064C0A9}" type="sibTrans" cxnId="{1D5F4A97-79A6-499A-87B2-336664D3140F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AAE8EA5E-1E5C-41AB-A31C-6D0DDC16BEE8}" type="pres">
      <dgm:prSet presAssocID="{9D9D3646-08F7-4912-9975-442EA87CFEB4}" presName="Name0" presStyleCnt="0">
        <dgm:presLayoutVars>
          <dgm:animLvl val="lvl"/>
          <dgm:resizeHandles val="exact"/>
        </dgm:presLayoutVars>
      </dgm:prSet>
      <dgm:spPr/>
    </dgm:pt>
    <dgm:pt modelId="{8B1D8B28-0E21-46C0-A49D-327E19DBF32F}" type="pres">
      <dgm:prSet presAssocID="{82D98EFD-70D1-49E4-AB62-1A4D62B1A5CD}" presName="compositeNode" presStyleCnt="0">
        <dgm:presLayoutVars>
          <dgm:bulletEnabled val="1"/>
        </dgm:presLayoutVars>
      </dgm:prSet>
      <dgm:spPr/>
    </dgm:pt>
    <dgm:pt modelId="{9A7A24C8-F42E-4BAA-A8EC-D39522802900}" type="pres">
      <dgm:prSet presAssocID="{82D98EFD-70D1-49E4-AB62-1A4D62B1A5CD}" presName="bgRect" presStyleLbl="bgAccFollowNode1" presStyleIdx="0" presStyleCnt="3"/>
      <dgm:spPr/>
    </dgm:pt>
    <dgm:pt modelId="{337BF1D6-E591-4DAB-9587-2215AF99C1EE}" type="pres">
      <dgm:prSet presAssocID="{0F70FE32-AB22-42D7-9287-1948D8AB3EE5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0E0471CA-9AAF-410E-B7D5-08FF5C6A9447}" type="pres">
      <dgm:prSet presAssocID="{82D98EFD-70D1-49E4-AB62-1A4D62B1A5CD}" presName="bottomLine" presStyleLbl="alignNode1" presStyleIdx="1" presStyleCnt="6">
        <dgm:presLayoutVars/>
      </dgm:prSet>
      <dgm:spPr/>
    </dgm:pt>
    <dgm:pt modelId="{300B64F3-091D-4ABA-A725-4D735FF87B71}" type="pres">
      <dgm:prSet presAssocID="{82D98EFD-70D1-49E4-AB62-1A4D62B1A5CD}" presName="nodeText" presStyleLbl="bgAccFollowNode1" presStyleIdx="0" presStyleCnt="3">
        <dgm:presLayoutVars>
          <dgm:bulletEnabled val="1"/>
        </dgm:presLayoutVars>
      </dgm:prSet>
      <dgm:spPr/>
    </dgm:pt>
    <dgm:pt modelId="{38ED6E28-1D62-42D7-9EDE-5E503F8481AC}" type="pres">
      <dgm:prSet presAssocID="{0F70FE32-AB22-42D7-9287-1948D8AB3EE5}" presName="sibTrans" presStyleCnt="0"/>
      <dgm:spPr/>
    </dgm:pt>
    <dgm:pt modelId="{62478420-DA3A-4A03-A136-3A9A6179D622}" type="pres">
      <dgm:prSet presAssocID="{0A119644-9E52-4C78-A78E-61BA6FA5A918}" presName="compositeNode" presStyleCnt="0">
        <dgm:presLayoutVars>
          <dgm:bulletEnabled val="1"/>
        </dgm:presLayoutVars>
      </dgm:prSet>
      <dgm:spPr/>
    </dgm:pt>
    <dgm:pt modelId="{8647CDC3-1314-418D-8C9C-DF5AB2A0D7DA}" type="pres">
      <dgm:prSet presAssocID="{0A119644-9E52-4C78-A78E-61BA6FA5A918}" presName="bgRect" presStyleLbl="bgAccFollowNode1" presStyleIdx="1" presStyleCnt="3"/>
      <dgm:spPr/>
    </dgm:pt>
    <dgm:pt modelId="{5D27F3E0-F85D-461A-89B9-87CBBFF643F7}" type="pres">
      <dgm:prSet presAssocID="{00819846-0727-4FFC-BFC3-A0176897E093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7CBACECC-E5CF-4BCB-B16B-991FDC923AF2}" type="pres">
      <dgm:prSet presAssocID="{0A119644-9E52-4C78-A78E-61BA6FA5A918}" presName="bottomLine" presStyleLbl="alignNode1" presStyleIdx="3" presStyleCnt="6">
        <dgm:presLayoutVars/>
      </dgm:prSet>
      <dgm:spPr/>
    </dgm:pt>
    <dgm:pt modelId="{B3F78A44-262A-4E71-B057-B97089C41EE8}" type="pres">
      <dgm:prSet presAssocID="{0A119644-9E52-4C78-A78E-61BA6FA5A918}" presName="nodeText" presStyleLbl="bgAccFollowNode1" presStyleIdx="1" presStyleCnt="3">
        <dgm:presLayoutVars>
          <dgm:bulletEnabled val="1"/>
        </dgm:presLayoutVars>
      </dgm:prSet>
      <dgm:spPr/>
    </dgm:pt>
    <dgm:pt modelId="{75608210-9E2F-4C91-9A11-C846AEF3BFE6}" type="pres">
      <dgm:prSet presAssocID="{00819846-0727-4FFC-BFC3-A0176897E093}" presName="sibTrans" presStyleCnt="0"/>
      <dgm:spPr/>
    </dgm:pt>
    <dgm:pt modelId="{47F42282-8B55-48B4-A381-97A931BF42EA}" type="pres">
      <dgm:prSet presAssocID="{6521A3B5-A651-4EDC-83E0-5736A5FB63B1}" presName="compositeNode" presStyleCnt="0">
        <dgm:presLayoutVars>
          <dgm:bulletEnabled val="1"/>
        </dgm:presLayoutVars>
      </dgm:prSet>
      <dgm:spPr/>
    </dgm:pt>
    <dgm:pt modelId="{8E671308-4E5F-411B-BF5D-67125A3FEFAA}" type="pres">
      <dgm:prSet presAssocID="{6521A3B5-A651-4EDC-83E0-5736A5FB63B1}" presName="bgRect" presStyleLbl="bgAccFollowNode1" presStyleIdx="2" presStyleCnt="3"/>
      <dgm:spPr/>
    </dgm:pt>
    <dgm:pt modelId="{28E9786E-CB39-4CF5-962A-612D040CB24A}" type="pres">
      <dgm:prSet presAssocID="{F79469AF-C001-48E1-8EC6-BC66B064C0A9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FF2440A8-561F-48B5-B75C-084759E677D3}" type="pres">
      <dgm:prSet presAssocID="{6521A3B5-A651-4EDC-83E0-5736A5FB63B1}" presName="bottomLine" presStyleLbl="alignNode1" presStyleIdx="5" presStyleCnt="6">
        <dgm:presLayoutVars/>
      </dgm:prSet>
      <dgm:spPr/>
    </dgm:pt>
    <dgm:pt modelId="{1EEBF57C-655C-413B-934F-1B85F7581851}" type="pres">
      <dgm:prSet presAssocID="{6521A3B5-A651-4EDC-83E0-5736A5FB63B1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35BC2632-F6A8-4995-A69C-F14417E0906F}" type="presOf" srcId="{6521A3B5-A651-4EDC-83E0-5736A5FB63B1}" destId="{1EEBF57C-655C-413B-934F-1B85F7581851}" srcOrd="1" destOrd="0" presId="urn:microsoft.com/office/officeart/2016/7/layout/BasicLinearProcessNumbered"/>
    <dgm:cxn modelId="{DF28133A-B400-4AA3-B7F8-69F17C8CEF3F}" type="presOf" srcId="{F79469AF-C001-48E1-8EC6-BC66B064C0A9}" destId="{28E9786E-CB39-4CF5-962A-612D040CB24A}" srcOrd="0" destOrd="0" presId="urn:microsoft.com/office/officeart/2016/7/layout/BasicLinearProcessNumbered"/>
    <dgm:cxn modelId="{8BC8754B-34F9-45C5-A75C-BD23AF718C73}" type="presOf" srcId="{6521A3B5-A651-4EDC-83E0-5736A5FB63B1}" destId="{8E671308-4E5F-411B-BF5D-67125A3FEFAA}" srcOrd="0" destOrd="0" presId="urn:microsoft.com/office/officeart/2016/7/layout/BasicLinearProcessNumbered"/>
    <dgm:cxn modelId="{DDEE666C-E6AA-4E37-A39A-5E227E905BA6}" type="presOf" srcId="{9D9D3646-08F7-4912-9975-442EA87CFEB4}" destId="{AAE8EA5E-1E5C-41AB-A31C-6D0DDC16BEE8}" srcOrd="0" destOrd="0" presId="urn:microsoft.com/office/officeart/2016/7/layout/BasicLinearProcessNumbered"/>
    <dgm:cxn modelId="{E0E8D681-00C0-4821-A9C2-489B179085DB}" type="presOf" srcId="{0F70FE32-AB22-42D7-9287-1948D8AB3EE5}" destId="{337BF1D6-E591-4DAB-9587-2215AF99C1EE}" srcOrd="0" destOrd="0" presId="urn:microsoft.com/office/officeart/2016/7/layout/BasicLinearProcessNumbered"/>
    <dgm:cxn modelId="{1D5F4A97-79A6-499A-87B2-336664D3140F}" srcId="{9D9D3646-08F7-4912-9975-442EA87CFEB4}" destId="{6521A3B5-A651-4EDC-83E0-5736A5FB63B1}" srcOrd="2" destOrd="0" parTransId="{14D94986-5586-40EB-A47B-E586E87E7866}" sibTransId="{F79469AF-C001-48E1-8EC6-BC66B064C0A9}"/>
    <dgm:cxn modelId="{577B46A0-16F0-4AFE-93EB-ECB68D2C5A4E}" srcId="{9D9D3646-08F7-4912-9975-442EA87CFEB4}" destId="{82D98EFD-70D1-49E4-AB62-1A4D62B1A5CD}" srcOrd="0" destOrd="0" parTransId="{C7C6C6A1-A8A1-41C1-85AC-F837AC70BAF8}" sibTransId="{0F70FE32-AB22-42D7-9287-1948D8AB3EE5}"/>
    <dgm:cxn modelId="{557168A0-0E69-49BA-ACA0-FD9EBC4607E9}" type="presOf" srcId="{00819846-0727-4FFC-BFC3-A0176897E093}" destId="{5D27F3E0-F85D-461A-89B9-87CBBFF643F7}" srcOrd="0" destOrd="0" presId="urn:microsoft.com/office/officeart/2016/7/layout/BasicLinearProcessNumbered"/>
    <dgm:cxn modelId="{393A44AD-28B1-4691-8C19-49452C692E2D}" type="presOf" srcId="{82D98EFD-70D1-49E4-AB62-1A4D62B1A5CD}" destId="{9A7A24C8-F42E-4BAA-A8EC-D39522802900}" srcOrd="0" destOrd="0" presId="urn:microsoft.com/office/officeart/2016/7/layout/BasicLinearProcessNumbered"/>
    <dgm:cxn modelId="{8DBD23CB-BAA3-4143-92EE-61CCE2054E71}" type="presOf" srcId="{82D98EFD-70D1-49E4-AB62-1A4D62B1A5CD}" destId="{300B64F3-091D-4ABA-A725-4D735FF87B71}" srcOrd="1" destOrd="0" presId="urn:microsoft.com/office/officeart/2016/7/layout/BasicLinearProcessNumbered"/>
    <dgm:cxn modelId="{EBBBA0E8-94FE-43E7-9461-1063B8ED3D78}" srcId="{9D9D3646-08F7-4912-9975-442EA87CFEB4}" destId="{0A119644-9E52-4C78-A78E-61BA6FA5A918}" srcOrd="1" destOrd="0" parTransId="{9A754F4B-7B8E-42FF-AF2B-83546449B553}" sibTransId="{00819846-0727-4FFC-BFC3-A0176897E093}"/>
    <dgm:cxn modelId="{A4CFE2E8-F275-4FF0-9CE6-B64E2346D6BA}" type="presOf" srcId="{0A119644-9E52-4C78-A78E-61BA6FA5A918}" destId="{8647CDC3-1314-418D-8C9C-DF5AB2A0D7DA}" srcOrd="0" destOrd="0" presId="urn:microsoft.com/office/officeart/2016/7/layout/BasicLinearProcessNumbered"/>
    <dgm:cxn modelId="{D5A63EF0-FB3E-44EA-948A-19B55F9683B6}" type="presOf" srcId="{0A119644-9E52-4C78-A78E-61BA6FA5A918}" destId="{B3F78A44-262A-4E71-B057-B97089C41EE8}" srcOrd="1" destOrd="0" presId="urn:microsoft.com/office/officeart/2016/7/layout/BasicLinearProcessNumbered"/>
    <dgm:cxn modelId="{70C24296-525C-4918-A91C-B8415DC698C5}" type="presParOf" srcId="{AAE8EA5E-1E5C-41AB-A31C-6D0DDC16BEE8}" destId="{8B1D8B28-0E21-46C0-A49D-327E19DBF32F}" srcOrd="0" destOrd="0" presId="urn:microsoft.com/office/officeart/2016/7/layout/BasicLinearProcessNumbered"/>
    <dgm:cxn modelId="{AAC1741B-E7EB-44F1-B44C-6EFBBDC069B0}" type="presParOf" srcId="{8B1D8B28-0E21-46C0-A49D-327E19DBF32F}" destId="{9A7A24C8-F42E-4BAA-A8EC-D39522802900}" srcOrd="0" destOrd="0" presId="urn:microsoft.com/office/officeart/2016/7/layout/BasicLinearProcessNumbered"/>
    <dgm:cxn modelId="{13E2E879-18B0-4B83-8D25-82B3565010A8}" type="presParOf" srcId="{8B1D8B28-0E21-46C0-A49D-327E19DBF32F}" destId="{337BF1D6-E591-4DAB-9587-2215AF99C1EE}" srcOrd="1" destOrd="0" presId="urn:microsoft.com/office/officeart/2016/7/layout/BasicLinearProcessNumbered"/>
    <dgm:cxn modelId="{74CE6747-72E2-4D8D-9948-2A9BA8F29F7B}" type="presParOf" srcId="{8B1D8B28-0E21-46C0-A49D-327E19DBF32F}" destId="{0E0471CA-9AAF-410E-B7D5-08FF5C6A9447}" srcOrd="2" destOrd="0" presId="urn:microsoft.com/office/officeart/2016/7/layout/BasicLinearProcessNumbered"/>
    <dgm:cxn modelId="{87C974E9-3966-442D-871D-98C01E2AEE5C}" type="presParOf" srcId="{8B1D8B28-0E21-46C0-A49D-327E19DBF32F}" destId="{300B64F3-091D-4ABA-A725-4D735FF87B71}" srcOrd="3" destOrd="0" presId="urn:microsoft.com/office/officeart/2016/7/layout/BasicLinearProcessNumbered"/>
    <dgm:cxn modelId="{587CE6BA-C433-44C7-A382-E1FC878EFD51}" type="presParOf" srcId="{AAE8EA5E-1E5C-41AB-A31C-6D0DDC16BEE8}" destId="{38ED6E28-1D62-42D7-9EDE-5E503F8481AC}" srcOrd="1" destOrd="0" presId="urn:microsoft.com/office/officeart/2016/7/layout/BasicLinearProcessNumbered"/>
    <dgm:cxn modelId="{0F094380-D0C9-4D45-A46F-16E7225A21BD}" type="presParOf" srcId="{AAE8EA5E-1E5C-41AB-A31C-6D0DDC16BEE8}" destId="{62478420-DA3A-4A03-A136-3A9A6179D622}" srcOrd="2" destOrd="0" presId="urn:microsoft.com/office/officeart/2016/7/layout/BasicLinearProcessNumbered"/>
    <dgm:cxn modelId="{8D2B832F-62FA-433B-A6C3-10160321358B}" type="presParOf" srcId="{62478420-DA3A-4A03-A136-3A9A6179D622}" destId="{8647CDC3-1314-418D-8C9C-DF5AB2A0D7DA}" srcOrd="0" destOrd="0" presId="urn:microsoft.com/office/officeart/2016/7/layout/BasicLinearProcessNumbered"/>
    <dgm:cxn modelId="{FAF25DBD-D217-4514-9F74-662CF179F7FA}" type="presParOf" srcId="{62478420-DA3A-4A03-A136-3A9A6179D622}" destId="{5D27F3E0-F85D-461A-89B9-87CBBFF643F7}" srcOrd="1" destOrd="0" presId="urn:microsoft.com/office/officeart/2016/7/layout/BasicLinearProcessNumbered"/>
    <dgm:cxn modelId="{8588EB0A-E540-4B32-97BF-F426D7E39F51}" type="presParOf" srcId="{62478420-DA3A-4A03-A136-3A9A6179D622}" destId="{7CBACECC-E5CF-4BCB-B16B-991FDC923AF2}" srcOrd="2" destOrd="0" presId="urn:microsoft.com/office/officeart/2016/7/layout/BasicLinearProcessNumbered"/>
    <dgm:cxn modelId="{18E84E11-8736-4302-832D-B10605C4BE89}" type="presParOf" srcId="{62478420-DA3A-4A03-A136-3A9A6179D622}" destId="{B3F78A44-262A-4E71-B057-B97089C41EE8}" srcOrd="3" destOrd="0" presId="urn:microsoft.com/office/officeart/2016/7/layout/BasicLinearProcessNumbered"/>
    <dgm:cxn modelId="{D7302C62-1566-4E9D-8FB9-C5CE6C109DBD}" type="presParOf" srcId="{AAE8EA5E-1E5C-41AB-A31C-6D0DDC16BEE8}" destId="{75608210-9E2F-4C91-9A11-C846AEF3BFE6}" srcOrd="3" destOrd="0" presId="urn:microsoft.com/office/officeart/2016/7/layout/BasicLinearProcessNumbered"/>
    <dgm:cxn modelId="{6DF1D9FC-A698-4DBE-AFA2-94DAA4C05450}" type="presParOf" srcId="{AAE8EA5E-1E5C-41AB-A31C-6D0DDC16BEE8}" destId="{47F42282-8B55-48B4-A381-97A931BF42EA}" srcOrd="4" destOrd="0" presId="urn:microsoft.com/office/officeart/2016/7/layout/BasicLinearProcessNumbered"/>
    <dgm:cxn modelId="{D7AE9057-85AF-4F65-A3DC-EC115B7C04A5}" type="presParOf" srcId="{47F42282-8B55-48B4-A381-97A931BF42EA}" destId="{8E671308-4E5F-411B-BF5D-67125A3FEFAA}" srcOrd="0" destOrd="0" presId="urn:microsoft.com/office/officeart/2016/7/layout/BasicLinearProcessNumbered"/>
    <dgm:cxn modelId="{4D027B7D-E9B6-4594-AFA1-F50EDA418099}" type="presParOf" srcId="{47F42282-8B55-48B4-A381-97A931BF42EA}" destId="{28E9786E-CB39-4CF5-962A-612D040CB24A}" srcOrd="1" destOrd="0" presId="urn:microsoft.com/office/officeart/2016/7/layout/BasicLinearProcessNumbered"/>
    <dgm:cxn modelId="{F37771DE-8690-46B1-AFDD-F1CA4283AD67}" type="presParOf" srcId="{47F42282-8B55-48B4-A381-97A931BF42EA}" destId="{FF2440A8-561F-48B5-B75C-084759E677D3}" srcOrd="2" destOrd="0" presId="urn:microsoft.com/office/officeart/2016/7/layout/BasicLinearProcessNumbered"/>
    <dgm:cxn modelId="{B878DBE3-A65F-47B7-B62D-00473390CC9E}" type="presParOf" srcId="{47F42282-8B55-48B4-A381-97A931BF42EA}" destId="{1EEBF57C-655C-413B-934F-1B85F758185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9E0778-1FA9-46C9-81F7-7684E295240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9CF1D40-E764-41FF-B133-2704B07614A7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2400" dirty="0">
              <a:latin typeface="Calibri"/>
              <a:ea typeface="Calibri"/>
              <a:cs typeface="Calibri"/>
            </a:rPr>
            <a:t>Chart review performed to collect data </a:t>
          </a:r>
          <a:r>
            <a:rPr lang="en-US" sz="2400" dirty="0">
              <a:latin typeface="Calibri"/>
              <a:ea typeface="Calibri Light"/>
              <a:cs typeface="Calibri Light"/>
            </a:rPr>
            <a:t>over a 5 month period </a:t>
          </a:r>
          <a:r>
            <a:rPr lang="en-US" sz="2400" dirty="0">
              <a:latin typeface="Calibri"/>
              <a:ea typeface="Calibri Light"/>
              <a:cs typeface="Times New Roman"/>
            </a:rPr>
            <a:t>prior to implementation of project and on all infants born 12 weeks after implementation of the antibiotic stewardship template</a:t>
          </a:r>
        </a:p>
      </dgm:t>
    </dgm:pt>
    <dgm:pt modelId="{4EA8FE73-95BD-4EDB-9FDB-52E4A4F84009}" type="parTrans" cxnId="{90B6A210-CE5C-4BFA-AD96-C16AE61C7528}">
      <dgm:prSet/>
      <dgm:spPr/>
      <dgm:t>
        <a:bodyPr/>
        <a:lstStyle/>
        <a:p>
          <a:endParaRPr lang="en-US"/>
        </a:p>
      </dgm:t>
    </dgm:pt>
    <dgm:pt modelId="{A9353C06-1D23-434D-A731-876C54A54DE0}" type="sibTrans" cxnId="{90B6A210-CE5C-4BFA-AD96-C16AE61C7528}">
      <dgm:prSet/>
      <dgm:spPr/>
      <dgm:t>
        <a:bodyPr/>
        <a:lstStyle/>
        <a:p>
          <a:endParaRPr lang="en-US"/>
        </a:p>
      </dgm:t>
    </dgm:pt>
    <dgm:pt modelId="{2E60817D-342D-4392-845A-22F15F78160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Calibri"/>
              <a:ea typeface="Calibri"/>
              <a:cs typeface="Calibri"/>
            </a:rPr>
            <a:t>Data collected: gestational age at birth, birth weight, reason for delivery, antibiotic administration and duration, blood culture results, respiratory support, and FiO2 at 2 hours of life</a:t>
          </a:r>
        </a:p>
      </dgm:t>
    </dgm:pt>
    <dgm:pt modelId="{4F69DEDD-FF30-4267-B540-E56BF7DF06FD}" type="parTrans" cxnId="{B1EC27FD-A20A-49DA-96DD-67C5F5210803}">
      <dgm:prSet/>
      <dgm:spPr/>
      <dgm:t>
        <a:bodyPr/>
        <a:lstStyle/>
        <a:p>
          <a:endParaRPr lang="en-US"/>
        </a:p>
      </dgm:t>
    </dgm:pt>
    <dgm:pt modelId="{BB2F01C7-54B9-404B-BCFE-6666C7D65B55}" type="sibTrans" cxnId="{B1EC27FD-A20A-49DA-96DD-67C5F5210803}">
      <dgm:prSet/>
      <dgm:spPr/>
      <dgm:t>
        <a:bodyPr/>
        <a:lstStyle/>
        <a:p>
          <a:endParaRPr lang="en-US"/>
        </a:p>
      </dgm:t>
    </dgm:pt>
    <dgm:pt modelId="{BCA86DBD-BDB1-4415-A647-AD74D830460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Calibri"/>
              <a:ea typeface="Calibri"/>
              <a:cs typeface="Calibri"/>
            </a:rPr>
            <a:t>Utilized descriptive statistics to compare pre and post implementation rates</a:t>
          </a:r>
        </a:p>
      </dgm:t>
    </dgm:pt>
    <dgm:pt modelId="{F06D6770-DA24-4A7A-B148-52B4237555DC}" type="parTrans" cxnId="{79796BBB-4AC8-40A5-ABEC-5FB93295C2DC}">
      <dgm:prSet/>
      <dgm:spPr/>
      <dgm:t>
        <a:bodyPr/>
        <a:lstStyle/>
        <a:p>
          <a:endParaRPr lang="en-US"/>
        </a:p>
      </dgm:t>
    </dgm:pt>
    <dgm:pt modelId="{09871B6F-2571-4841-8EEC-3DBD44368064}" type="sibTrans" cxnId="{79796BBB-4AC8-40A5-ABEC-5FB93295C2DC}">
      <dgm:prSet/>
      <dgm:spPr/>
      <dgm:t>
        <a:bodyPr/>
        <a:lstStyle/>
        <a:p>
          <a:endParaRPr lang="en-US"/>
        </a:p>
      </dgm:t>
    </dgm:pt>
    <dgm:pt modelId="{D4A870EB-B9FD-46B0-B7B8-F882CB9F685E}" type="pres">
      <dgm:prSet presAssocID="{CD9E0778-1FA9-46C9-81F7-7684E295240B}" presName="root" presStyleCnt="0">
        <dgm:presLayoutVars>
          <dgm:dir/>
          <dgm:resizeHandles val="exact"/>
        </dgm:presLayoutVars>
      </dgm:prSet>
      <dgm:spPr/>
    </dgm:pt>
    <dgm:pt modelId="{9DDF1893-21F8-440A-9730-EFAB242CA184}" type="pres">
      <dgm:prSet presAssocID="{B9CF1D40-E764-41FF-B133-2704B07614A7}" presName="compNode" presStyleCnt="0"/>
      <dgm:spPr/>
    </dgm:pt>
    <dgm:pt modelId="{95261EDF-7F49-49F5-BF4D-CC9B9E4C6440}" type="pres">
      <dgm:prSet presAssocID="{B9CF1D40-E764-41FF-B133-2704B07614A7}" presName="bgRect" presStyleLbl="bgShp" presStyleIdx="0" presStyleCnt="3" custLinFactNeighborX="951" custLinFactNeighborY="1973"/>
      <dgm:spPr/>
    </dgm:pt>
    <dgm:pt modelId="{3CA8853D-1BB7-47C4-B076-0CE8CD26C012}" type="pres">
      <dgm:prSet presAssocID="{B9CF1D40-E764-41FF-B133-2704B07614A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23154483-9A3E-4627-9C68-F796D9D6D7C6}" type="pres">
      <dgm:prSet presAssocID="{B9CF1D40-E764-41FF-B133-2704B07614A7}" presName="spaceRect" presStyleCnt="0"/>
      <dgm:spPr/>
    </dgm:pt>
    <dgm:pt modelId="{5A2A3702-C3CA-4A99-A470-58C67FC03C9A}" type="pres">
      <dgm:prSet presAssocID="{B9CF1D40-E764-41FF-B133-2704B07614A7}" presName="parTx" presStyleLbl="revTx" presStyleIdx="0" presStyleCnt="3">
        <dgm:presLayoutVars>
          <dgm:chMax val="0"/>
          <dgm:chPref val="0"/>
        </dgm:presLayoutVars>
      </dgm:prSet>
      <dgm:spPr/>
    </dgm:pt>
    <dgm:pt modelId="{2931973C-8FF8-43B7-862D-DFA91CAAC233}" type="pres">
      <dgm:prSet presAssocID="{A9353C06-1D23-434D-A731-876C54A54DE0}" presName="sibTrans" presStyleCnt="0"/>
      <dgm:spPr/>
    </dgm:pt>
    <dgm:pt modelId="{9608FA31-94CF-4F74-BADA-894C0CC1AA5B}" type="pres">
      <dgm:prSet presAssocID="{2E60817D-342D-4392-845A-22F15F781600}" presName="compNode" presStyleCnt="0"/>
      <dgm:spPr/>
    </dgm:pt>
    <dgm:pt modelId="{F96172BD-90A8-4458-99D7-1F3CBA1D860A}" type="pres">
      <dgm:prSet presAssocID="{2E60817D-342D-4392-845A-22F15F781600}" presName="bgRect" presStyleLbl="bgShp" presStyleIdx="1" presStyleCnt="3"/>
      <dgm:spPr/>
    </dgm:pt>
    <dgm:pt modelId="{1CFB05AE-97DC-4ADB-A1CE-712568B0CA9C}" type="pres">
      <dgm:prSet presAssocID="{2E60817D-342D-4392-845A-22F15F78160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3A883969-FF42-4676-AC32-2F8392930756}" type="pres">
      <dgm:prSet presAssocID="{2E60817D-342D-4392-845A-22F15F781600}" presName="spaceRect" presStyleCnt="0"/>
      <dgm:spPr/>
    </dgm:pt>
    <dgm:pt modelId="{BBBF6A13-8780-4ACF-BA9F-0E1CE0E1689F}" type="pres">
      <dgm:prSet presAssocID="{2E60817D-342D-4392-845A-22F15F781600}" presName="parTx" presStyleLbl="revTx" presStyleIdx="1" presStyleCnt="3">
        <dgm:presLayoutVars>
          <dgm:chMax val="0"/>
          <dgm:chPref val="0"/>
        </dgm:presLayoutVars>
      </dgm:prSet>
      <dgm:spPr/>
    </dgm:pt>
    <dgm:pt modelId="{4A795BD6-C331-4A00-BE46-322CEFA12FE1}" type="pres">
      <dgm:prSet presAssocID="{BB2F01C7-54B9-404B-BCFE-6666C7D65B55}" presName="sibTrans" presStyleCnt="0"/>
      <dgm:spPr/>
    </dgm:pt>
    <dgm:pt modelId="{334B44EB-4FCB-42F2-AD32-23D86C8A4F96}" type="pres">
      <dgm:prSet presAssocID="{BCA86DBD-BDB1-4415-A647-AD74D8304605}" presName="compNode" presStyleCnt="0"/>
      <dgm:spPr/>
    </dgm:pt>
    <dgm:pt modelId="{2A8590BB-A54E-43C1-B78F-C82AC5491FED}" type="pres">
      <dgm:prSet presAssocID="{BCA86DBD-BDB1-4415-A647-AD74D8304605}" presName="bgRect" presStyleLbl="bgShp" presStyleIdx="2" presStyleCnt="3"/>
      <dgm:spPr/>
    </dgm:pt>
    <dgm:pt modelId="{AA334EC9-96F1-44A4-84BC-F7496E761E55}" type="pres">
      <dgm:prSet presAssocID="{BCA86DBD-BDB1-4415-A647-AD74D830460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540E888B-5053-4844-A2AE-A937449FF304}" type="pres">
      <dgm:prSet presAssocID="{BCA86DBD-BDB1-4415-A647-AD74D8304605}" presName="spaceRect" presStyleCnt="0"/>
      <dgm:spPr/>
    </dgm:pt>
    <dgm:pt modelId="{F822F8AD-A908-43B9-832E-B05B8F00E981}" type="pres">
      <dgm:prSet presAssocID="{BCA86DBD-BDB1-4415-A647-AD74D830460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0B6A210-CE5C-4BFA-AD96-C16AE61C7528}" srcId="{CD9E0778-1FA9-46C9-81F7-7684E295240B}" destId="{B9CF1D40-E764-41FF-B133-2704B07614A7}" srcOrd="0" destOrd="0" parTransId="{4EA8FE73-95BD-4EDB-9FDB-52E4A4F84009}" sibTransId="{A9353C06-1D23-434D-A731-876C54A54DE0}"/>
    <dgm:cxn modelId="{56550D99-A357-478D-97DD-DB366336599E}" type="presOf" srcId="{CD9E0778-1FA9-46C9-81F7-7684E295240B}" destId="{D4A870EB-B9FD-46B0-B7B8-F882CB9F685E}" srcOrd="0" destOrd="0" presId="urn:microsoft.com/office/officeart/2018/2/layout/IconVerticalSolidList"/>
    <dgm:cxn modelId="{79796BBB-4AC8-40A5-ABEC-5FB93295C2DC}" srcId="{CD9E0778-1FA9-46C9-81F7-7684E295240B}" destId="{BCA86DBD-BDB1-4415-A647-AD74D8304605}" srcOrd="2" destOrd="0" parTransId="{F06D6770-DA24-4A7A-B148-52B4237555DC}" sibTransId="{09871B6F-2571-4841-8EEC-3DBD44368064}"/>
    <dgm:cxn modelId="{CC0FE7C4-4A6C-4BBB-9A94-701EDB542707}" type="presOf" srcId="{BCA86DBD-BDB1-4415-A647-AD74D8304605}" destId="{F822F8AD-A908-43B9-832E-B05B8F00E981}" srcOrd="0" destOrd="0" presId="urn:microsoft.com/office/officeart/2018/2/layout/IconVerticalSolidList"/>
    <dgm:cxn modelId="{593ECCE7-9488-4F8F-821A-11E18C2483DA}" type="presOf" srcId="{B9CF1D40-E764-41FF-B133-2704B07614A7}" destId="{5A2A3702-C3CA-4A99-A470-58C67FC03C9A}" srcOrd="0" destOrd="0" presId="urn:microsoft.com/office/officeart/2018/2/layout/IconVerticalSolidList"/>
    <dgm:cxn modelId="{49B8C6FA-11DA-4339-8E31-39C12D54A3F7}" type="presOf" srcId="{2E60817D-342D-4392-845A-22F15F781600}" destId="{BBBF6A13-8780-4ACF-BA9F-0E1CE0E1689F}" srcOrd="0" destOrd="0" presId="urn:microsoft.com/office/officeart/2018/2/layout/IconVerticalSolidList"/>
    <dgm:cxn modelId="{B1EC27FD-A20A-49DA-96DD-67C5F5210803}" srcId="{CD9E0778-1FA9-46C9-81F7-7684E295240B}" destId="{2E60817D-342D-4392-845A-22F15F781600}" srcOrd="1" destOrd="0" parTransId="{4F69DEDD-FF30-4267-B540-E56BF7DF06FD}" sibTransId="{BB2F01C7-54B9-404B-BCFE-6666C7D65B55}"/>
    <dgm:cxn modelId="{E42D540A-8EFA-4110-BC1D-03DAF71604C3}" type="presParOf" srcId="{D4A870EB-B9FD-46B0-B7B8-F882CB9F685E}" destId="{9DDF1893-21F8-440A-9730-EFAB242CA184}" srcOrd="0" destOrd="0" presId="urn:microsoft.com/office/officeart/2018/2/layout/IconVerticalSolidList"/>
    <dgm:cxn modelId="{D8E4E6F9-4894-4D03-8DEA-B0C5247410C1}" type="presParOf" srcId="{9DDF1893-21F8-440A-9730-EFAB242CA184}" destId="{95261EDF-7F49-49F5-BF4D-CC9B9E4C6440}" srcOrd="0" destOrd="0" presId="urn:microsoft.com/office/officeart/2018/2/layout/IconVerticalSolidList"/>
    <dgm:cxn modelId="{846ED282-ADC0-45C2-801C-FEBC447AB40A}" type="presParOf" srcId="{9DDF1893-21F8-440A-9730-EFAB242CA184}" destId="{3CA8853D-1BB7-47C4-B076-0CE8CD26C012}" srcOrd="1" destOrd="0" presId="urn:microsoft.com/office/officeart/2018/2/layout/IconVerticalSolidList"/>
    <dgm:cxn modelId="{4C5152EB-8C5B-4614-900B-F79FD3C5A618}" type="presParOf" srcId="{9DDF1893-21F8-440A-9730-EFAB242CA184}" destId="{23154483-9A3E-4627-9C68-F796D9D6D7C6}" srcOrd="2" destOrd="0" presId="urn:microsoft.com/office/officeart/2018/2/layout/IconVerticalSolidList"/>
    <dgm:cxn modelId="{BC4E2F3B-EFD8-475E-92C2-B2FE4F2F1F82}" type="presParOf" srcId="{9DDF1893-21F8-440A-9730-EFAB242CA184}" destId="{5A2A3702-C3CA-4A99-A470-58C67FC03C9A}" srcOrd="3" destOrd="0" presId="urn:microsoft.com/office/officeart/2018/2/layout/IconVerticalSolidList"/>
    <dgm:cxn modelId="{A0A945C8-CE80-40BE-9D18-3CAA0CA0C14E}" type="presParOf" srcId="{D4A870EB-B9FD-46B0-B7B8-F882CB9F685E}" destId="{2931973C-8FF8-43B7-862D-DFA91CAAC233}" srcOrd="1" destOrd="0" presId="urn:microsoft.com/office/officeart/2018/2/layout/IconVerticalSolidList"/>
    <dgm:cxn modelId="{AD3A176F-EF34-4B1F-A23B-05150F87B239}" type="presParOf" srcId="{D4A870EB-B9FD-46B0-B7B8-F882CB9F685E}" destId="{9608FA31-94CF-4F74-BADA-894C0CC1AA5B}" srcOrd="2" destOrd="0" presId="urn:microsoft.com/office/officeart/2018/2/layout/IconVerticalSolidList"/>
    <dgm:cxn modelId="{B2925D0B-29E5-497F-9EBE-964D22B703B8}" type="presParOf" srcId="{9608FA31-94CF-4F74-BADA-894C0CC1AA5B}" destId="{F96172BD-90A8-4458-99D7-1F3CBA1D860A}" srcOrd="0" destOrd="0" presId="urn:microsoft.com/office/officeart/2018/2/layout/IconVerticalSolidList"/>
    <dgm:cxn modelId="{DCE4A4EE-8389-4CF0-9D1C-0FE21B970ACF}" type="presParOf" srcId="{9608FA31-94CF-4F74-BADA-894C0CC1AA5B}" destId="{1CFB05AE-97DC-4ADB-A1CE-712568B0CA9C}" srcOrd="1" destOrd="0" presId="urn:microsoft.com/office/officeart/2018/2/layout/IconVerticalSolidList"/>
    <dgm:cxn modelId="{14F349D3-C93E-4813-B028-B3A293EF4510}" type="presParOf" srcId="{9608FA31-94CF-4F74-BADA-894C0CC1AA5B}" destId="{3A883969-FF42-4676-AC32-2F8392930756}" srcOrd="2" destOrd="0" presId="urn:microsoft.com/office/officeart/2018/2/layout/IconVerticalSolidList"/>
    <dgm:cxn modelId="{CB05BA9C-96BC-4705-97C2-ED86D0C73F68}" type="presParOf" srcId="{9608FA31-94CF-4F74-BADA-894C0CC1AA5B}" destId="{BBBF6A13-8780-4ACF-BA9F-0E1CE0E1689F}" srcOrd="3" destOrd="0" presId="urn:microsoft.com/office/officeart/2018/2/layout/IconVerticalSolidList"/>
    <dgm:cxn modelId="{EF43DAD9-D28D-43D0-8348-54E64CDF4C3F}" type="presParOf" srcId="{D4A870EB-B9FD-46B0-B7B8-F882CB9F685E}" destId="{4A795BD6-C331-4A00-BE46-322CEFA12FE1}" srcOrd="3" destOrd="0" presId="urn:microsoft.com/office/officeart/2018/2/layout/IconVerticalSolidList"/>
    <dgm:cxn modelId="{A8E40380-474B-49B3-8042-AEF18076AAF5}" type="presParOf" srcId="{D4A870EB-B9FD-46B0-B7B8-F882CB9F685E}" destId="{334B44EB-4FCB-42F2-AD32-23D86C8A4F96}" srcOrd="4" destOrd="0" presId="urn:microsoft.com/office/officeart/2018/2/layout/IconVerticalSolidList"/>
    <dgm:cxn modelId="{A20E4332-3896-4CEB-8E66-E2BEDA3D8B20}" type="presParOf" srcId="{334B44EB-4FCB-42F2-AD32-23D86C8A4F96}" destId="{2A8590BB-A54E-43C1-B78F-C82AC5491FED}" srcOrd="0" destOrd="0" presId="urn:microsoft.com/office/officeart/2018/2/layout/IconVerticalSolidList"/>
    <dgm:cxn modelId="{CE30CD50-8B09-4B54-9592-E1ABDB9AF52E}" type="presParOf" srcId="{334B44EB-4FCB-42F2-AD32-23D86C8A4F96}" destId="{AA334EC9-96F1-44A4-84BC-F7496E761E55}" srcOrd="1" destOrd="0" presId="urn:microsoft.com/office/officeart/2018/2/layout/IconVerticalSolidList"/>
    <dgm:cxn modelId="{674B2618-5534-4DB2-A2B4-6D2A1C69C058}" type="presParOf" srcId="{334B44EB-4FCB-42F2-AD32-23D86C8A4F96}" destId="{540E888B-5053-4844-A2AE-A937449FF304}" srcOrd="2" destOrd="0" presId="urn:microsoft.com/office/officeart/2018/2/layout/IconVerticalSolidList"/>
    <dgm:cxn modelId="{51741F3C-9489-4A2B-8113-F1832D6CD8A4}" type="presParOf" srcId="{334B44EB-4FCB-42F2-AD32-23D86C8A4F96}" destId="{F822F8AD-A908-43B9-832E-B05B8F00E98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0A4C91-99E8-4D11-81ED-78976D93FAEB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7EB1440-489A-4151-A359-BA9C1D65152A}">
      <dgm:prSet custT="1"/>
      <dgm:spPr/>
      <dgm:t>
        <a:bodyPr/>
        <a:lstStyle/>
        <a:p>
          <a:pPr>
            <a:defRPr b="1"/>
          </a:pPr>
          <a:r>
            <a:rPr lang="en-US" sz="2400" dirty="0"/>
            <a:t>Leadership: </a:t>
          </a:r>
        </a:p>
      </dgm:t>
    </dgm:pt>
    <dgm:pt modelId="{5CE65966-E9AE-4E46-BC19-EF26ADD64BB2}" type="parTrans" cxnId="{2C8B1D83-9950-40AE-9570-9429382160CE}">
      <dgm:prSet/>
      <dgm:spPr/>
      <dgm:t>
        <a:bodyPr/>
        <a:lstStyle/>
        <a:p>
          <a:endParaRPr lang="en-US"/>
        </a:p>
      </dgm:t>
    </dgm:pt>
    <dgm:pt modelId="{B1B34232-0ECC-4FF9-8E3F-7FD4233BF479}" type="sibTrans" cxnId="{2C8B1D83-9950-40AE-9570-9429382160CE}">
      <dgm:prSet/>
      <dgm:spPr/>
      <dgm:t>
        <a:bodyPr/>
        <a:lstStyle/>
        <a:p>
          <a:endParaRPr lang="en-US"/>
        </a:p>
      </dgm:t>
    </dgm:pt>
    <dgm:pt modelId="{522F9B95-0A70-42B1-AC30-23579A273DE1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400" dirty="0"/>
            <a:t>Collaboration amongst interdisciplinary teams</a:t>
          </a:r>
        </a:p>
      </dgm:t>
    </dgm:pt>
    <dgm:pt modelId="{6426A206-055A-4EF3-BD63-3B535BDB5AB5}" type="parTrans" cxnId="{CDAC53A5-1903-4C46-8A35-D192184B71BB}">
      <dgm:prSet/>
      <dgm:spPr/>
      <dgm:t>
        <a:bodyPr/>
        <a:lstStyle/>
        <a:p>
          <a:endParaRPr lang="en-US"/>
        </a:p>
      </dgm:t>
    </dgm:pt>
    <dgm:pt modelId="{A5EE0CCE-0B4B-4BE5-AFE6-27F5B556FB15}" type="sibTrans" cxnId="{CDAC53A5-1903-4C46-8A35-D192184B71BB}">
      <dgm:prSet/>
      <dgm:spPr/>
      <dgm:t>
        <a:bodyPr/>
        <a:lstStyle/>
        <a:p>
          <a:endParaRPr lang="en-US"/>
        </a:p>
      </dgm:t>
    </dgm:pt>
    <dgm:pt modelId="{BF85A8F5-8408-4DFA-8A7F-87776484E5AD}">
      <dgm:prSet custT="1"/>
      <dgm:spPr/>
      <dgm:t>
        <a:bodyPr/>
        <a:lstStyle/>
        <a:p>
          <a:pPr>
            <a:buNone/>
          </a:pPr>
          <a:r>
            <a:rPr lang="en-US" sz="2400" dirty="0"/>
            <a:t>Dissemination of project results</a:t>
          </a:r>
        </a:p>
      </dgm:t>
    </dgm:pt>
    <dgm:pt modelId="{AAF90D68-3A85-4E3D-AAFB-2E01B25771CE}" type="parTrans" cxnId="{132337A8-FFC5-4FC3-912B-936A7972F398}">
      <dgm:prSet/>
      <dgm:spPr/>
      <dgm:t>
        <a:bodyPr/>
        <a:lstStyle/>
        <a:p>
          <a:endParaRPr lang="en-US"/>
        </a:p>
      </dgm:t>
    </dgm:pt>
    <dgm:pt modelId="{EB78AEB1-336B-4541-87A3-CC54F8E9271F}" type="sibTrans" cxnId="{132337A8-FFC5-4FC3-912B-936A7972F398}">
      <dgm:prSet/>
      <dgm:spPr/>
      <dgm:t>
        <a:bodyPr/>
        <a:lstStyle/>
        <a:p>
          <a:endParaRPr lang="en-US"/>
        </a:p>
      </dgm:t>
    </dgm:pt>
    <dgm:pt modelId="{4741DA99-4777-4F98-A57F-EA0D6BE4EDF5}">
      <dgm:prSet/>
      <dgm:spPr/>
      <dgm:t>
        <a:bodyPr/>
        <a:lstStyle/>
        <a:p>
          <a:pPr>
            <a:defRPr b="1"/>
          </a:pPr>
          <a:r>
            <a:rPr lang="en-US" dirty="0"/>
            <a:t>Scholarship: </a:t>
          </a:r>
        </a:p>
      </dgm:t>
    </dgm:pt>
    <dgm:pt modelId="{94244E54-AFCC-4E90-9C69-80000D31A5B1}" type="parTrans" cxnId="{9888C05F-A65D-4FDF-A312-A900DEA648CD}">
      <dgm:prSet/>
      <dgm:spPr/>
      <dgm:t>
        <a:bodyPr/>
        <a:lstStyle/>
        <a:p>
          <a:endParaRPr lang="en-US"/>
        </a:p>
      </dgm:t>
    </dgm:pt>
    <dgm:pt modelId="{161B3590-323A-47CD-A4E4-D53F1F894F02}" type="sibTrans" cxnId="{9888C05F-A65D-4FDF-A312-A900DEA648CD}">
      <dgm:prSet/>
      <dgm:spPr/>
      <dgm:t>
        <a:bodyPr/>
        <a:lstStyle/>
        <a:p>
          <a:endParaRPr lang="en-US"/>
        </a:p>
      </dgm:t>
    </dgm:pt>
    <dgm:pt modelId="{9D36813D-C276-4DF3-8ED7-9A7EDB585F6E}">
      <dgm:prSet custT="1"/>
      <dgm:spPr/>
      <dgm:t>
        <a:bodyPr/>
        <a:lstStyle/>
        <a:p>
          <a:r>
            <a:rPr lang="en-US" sz="2400" dirty="0"/>
            <a:t>Contributes to evidence-based practice</a:t>
          </a:r>
        </a:p>
      </dgm:t>
    </dgm:pt>
    <dgm:pt modelId="{333B7EB7-5DC4-427E-9B71-7AB1C077B81C}" type="parTrans" cxnId="{BAE92B7F-3D70-4F92-A30D-FDF940203260}">
      <dgm:prSet/>
      <dgm:spPr/>
      <dgm:t>
        <a:bodyPr/>
        <a:lstStyle/>
        <a:p>
          <a:endParaRPr lang="en-US"/>
        </a:p>
      </dgm:t>
    </dgm:pt>
    <dgm:pt modelId="{C785A35B-12A1-4BCE-B5BF-7D3A91E65463}" type="sibTrans" cxnId="{BAE92B7F-3D70-4F92-A30D-FDF940203260}">
      <dgm:prSet/>
      <dgm:spPr/>
      <dgm:t>
        <a:bodyPr/>
        <a:lstStyle/>
        <a:p>
          <a:endParaRPr lang="en-US"/>
        </a:p>
      </dgm:t>
    </dgm:pt>
    <dgm:pt modelId="{85D86250-F919-4D5C-8476-A36FE1D724D0}">
      <dgm:prSet custT="1"/>
      <dgm:spPr/>
      <dgm:t>
        <a:bodyPr/>
        <a:lstStyle/>
        <a:p>
          <a:r>
            <a:rPr lang="en-US" sz="2400" dirty="0"/>
            <a:t>Translated evidence-based research into practice</a:t>
          </a:r>
        </a:p>
      </dgm:t>
    </dgm:pt>
    <dgm:pt modelId="{F010752D-C88A-4CF2-AAE0-7E3CB6C1FBEB}" type="parTrans" cxnId="{174A632C-30B9-424C-8712-56ADBA9880E6}">
      <dgm:prSet/>
      <dgm:spPr/>
      <dgm:t>
        <a:bodyPr/>
        <a:lstStyle/>
        <a:p>
          <a:endParaRPr lang="en-US"/>
        </a:p>
      </dgm:t>
    </dgm:pt>
    <dgm:pt modelId="{142376AB-39B9-46FE-A94E-F94A2FEEDC4B}" type="sibTrans" cxnId="{174A632C-30B9-424C-8712-56ADBA9880E6}">
      <dgm:prSet/>
      <dgm:spPr/>
      <dgm:t>
        <a:bodyPr/>
        <a:lstStyle/>
        <a:p>
          <a:endParaRPr lang="en-US"/>
        </a:p>
      </dgm:t>
    </dgm:pt>
    <dgm:pt modelId="{6B4262D9-170F-42F6-AF16-CC0600B69481}">
      <dgm:prSet/>
      <dgm:spPr/>
      <dgm:t>
        <a:bodyPr/>
        <a:lstStyle/>
        <a:p>
          <a:pPr>
            <a:defRPr b="1"/>
          </a:pPr>
          <a:r>
            <a:rPr lang="en-US"/>
            <a:t>Policy:</a:t>
          </a:r>
        </a:p>
      </dgm:t>
    </dgm:pt>
    <dgm:pt modelId="{7B4E3780-0883-41E3-825B-FCBE9BD29FC0}" type="parTrans" cxnId="{36C94405-3D4E-43BB-8AAC-433A248A51AF}">
      <dgm:prSet/>
      <dgm:spPr/>
      <dgm:t>
        <a:bodyPr/>
        <a:lstStyle/>
        <a:p>
          <a:endParaRPr lang="en-US"/>
        </a:p>
      </dgm:t>
    </dgm:pt>
    <dgm:pt modelId="{C98AAFCB-1993-44DE-8C25-4411CA6C6DFA}" type="sibTrans" cxnId="{36C94405-3D4E-43BB-8AAC-433A248A51AF}">
      <dgm:prSet/>
      <dgm:spPr/>
      <dgm:t>
        <a:bodyPr/>
        <a:lstStyle/>
        <a:p>
          <a:endParaRPr lang="en-US"/>
        </a:p>
      </dgm:t>
    </dgm:pt>
    <dgm:pt modelId="{D51706F1-479A-488D-8665-B9DE6CC75C39}">
      <dgm:prSet custT="1"/>
      <dgm:spPr/>
      <dgm:t>
        <a:bodyPr/>
        <a:lstStyle/>
        <a:p>
          <a:r>
            <a:rPr lang="en-US" sz="2400" dirty="0"/>
            <a:t>Can change policy and practice protocols</a:t>
          </a:r>
        </a:p>
      </dgm:t>
    </dgm:pt>
    <dgm:pt modelId="{5AFFFCD9-3ADE-4D83-A258-C28BCB79A5DC}" type="parTrans" cxnId="{AD7753A1-76C6-4B17-A979-AEC11CA1D15A}">
      <dgm:prSet/>
      <dgm:spPr/>
      <dgm:t>
        <a:bodyPr/>
        <a:lstStyle/>
        <a:p>
          <a:endParaRPr lang="en-US"/>
        </a:p>
      </dgm:t>
    </dgm:pt>
    <dgm:pt modelId="{1243355C-C99F-41DC-A7BA-D23AC8E59488}" type="sibTrans" cxnId="{AD7753A1-76C6-4B17-A979-AEC11CA1D15A}">
      <dgm:prSet/>
      <dgm:spPr/>
      <dgm:t>
        <a:bodyPr/>
        <a:lstStyle/>
        <a:p>
          <a:endParaRPr lang="en-US"/>
        </a:p>
      </dgm:t>
    </dgm:pt>
    <dgm:pt modelId="{1A6242BE-364C-425A-AA99-ED7BEEC39564}">
      <dgm:prSet/>
      <dgm:spPr/>
      <dgm:t>
        <a:bodyPr/>
        <a:lstStyle/>
        <a:p>
          <a:pPr>
            <a:defRPr b="1"/>
          </a:pPr>
          <a:r>
            <a:rPr lang="en-US"/>
            <a:t>Clinical:</a:t>
          </a:r>
        </a:p>
      </dgm:t>
    </dgm:pt>
    <dgm:pt modelId="{4A4C64D7-FC01-4962-8F19-097B8E968AB2}" type="parTrans" cxnId="{1E5B5F8D-BBF1-44BB-9FF9-4B5155C2D97A}">
      <dgm:prSet/>
      <dgm:spPr/>
      <dgm:t>
        <a:bodyPr/>
        <a:lstStyle/>
        <a:p>
          <a:endParaRPr lang="en-US"/>
        </a:p>
      </dgm:t>
    </dgm:pt>
    <dgm:pt modelId="{FE13B7B9-89BB-4646-AE2E-84B9A72836E4}" type="sibTrans" cxnId="{1E5B5F8D-BBF1-44BB-9FF9-4B5155C2D97A}">
      <dgm:prSet/>
      <dgm:spPr/>
      <dgm:t>
        <a:bodyPr/>
        <a:lstStyle/>
        <a:p>
          <a:endParaRPr lang="en-US"/>
        </a:p>
      </dgm:t>
    </dgm:pt>
    <dgm:pt modelId="{FC3B7016-BE8E-450E-98EC-02BEF17D52C9}">
      <dgm:prSet custT="1"/>
      <dgm:spPr/>
      <dgm:t>
        <a:bodyPr/>
        <a:lstStyle/>
        <a:p>
          <a:r>
            <a:rPr lang="en-US" sz="2400" dirty="0"/>
            <a:t>Protects patients from unnecessary antibiotic exposure</a:t>
          </a:r>
        </a:p>
      </dgm:t>
    </dgm:pt>
    <dgm:pt modelId="{AEED2809-488A-44D0-877E-DBD8729EA66B}" type="parTrans" cxnId="{A5693038-4BEC-4721-8632-8C5AF3D95EEC}">
      <dgm:prSet/>
      <dgm:spPr/>
      <dgm:t>
        <a:bodyPr/>
        <a:lstStyle/>
        <a:p>
          <a:endParaRPr lang="en-US"/>
        </a:p>
      </dgm:t>
    </dgm:pt>
    <dgm:pt modelId="{552E010C-D025-4191-9204-9CEEA6400D39}" type="sibTrans" cxnId="{A5693038-4BEC-4721-8632-8C5AF3D95EEC}">
      <dgm:prSet/>
      <dgm:spPr/>
      <dgm:t>
        <a:bodyPr/>
        <a:lstStyle/>
        <a:p>
          <a:endParaRPr lang="en-US"/>
        </a:p>
      </dgm:t>
    </dgm:pt>
    <dgm:pt modelId="{40D1EEEA-0C9D-4ABC-86AB-F2261AACE410}">
      <dgm:prSet/>
      <dgm:spPr/>
      <dgm:t>
        <a:bodyPr/>
        <a:lstStyle/>
        <a:p>
          <a:pPr>
            <a:defRPr b="1"/>
          </a:pPr>
          <a:r>
            <a:rPr lang="en-US" dirty="0"/>
            <a:t>Class:</a:t>
          </a:r>
        </a:p>
      </dgm:t>
    </dgm:pt>
    <dgm:pt modelId="{7B922E9F-5B6E-414A-B712-6B9C8EB36786}" type="parTrans" cxnId="{6AE1F0A4-3EB6-45DB-859C-E64B767A389C}">
      <dgm:prSet/>
      <dgm:spPr/>
      <dgm:t>
        <a:bodyPr/>
        <a:lstStyle/>
        <a:p>
          <a:endParaRPr lang="en-US"/>
        </a:p>
      </dgm:t>
    </dgm:pt>
    <dgm:pt modelId="{1A2E8548-2E57-4D54-9245-E4CA218F1194}" type="sibTrans" cxnId="{6AE1F0A4-3EB6-45DB-859C-E64B767A389C}">
      <dgm:prSet/>
      <dgm:spPr/>
      <dgm:t>
        <a:bodyPr/>
        <a:lstStyle/>
        <a:p>
          <a:endParaRPr lang="en-US"/>
        </a:p>
      </dgm:t>
    </dgm:pt>
    <dgm:pt modelId="{A38392F2-03BD-49BC-837E-91B0C07B46DE}">
      <dgm:prSet custT="1"/>
      <dgm:spPr/>
      <dgm:t>
        <a:bodyPr/>
        <a:lstStyle/>
        <a:p>
          <a:r>
            <a:rPr lang="en-US" sz="2400" dirty="0"/>
            <a:t>NUR 899 was beneficial to the development of this project</a:t>
          </a:r>
        </a:p>
      </dgm:t>
    </dgm:pt>
    <dgm:pt modelId="{1403BE90-A5BF-4D77-A7EC-78DDE4369C92}" type="parTrans" cxnId="{3A9A0C21-B7AC-4635-8593-FB66236BE7DD}">
      <dgm:prSet/>
      <dgm:spPr/>
      <dgm:t>
        <a:bodyPr/>
        <a:lstStyle/>
        <a:p>
          <a:endParaRPr lang="en-US"/>
        </a:p>
      </dgm:t>
    </dgm:pt>
    <dgm:pt modelId="{F1D7D5C8-6E55-4D11-99F4-07CDD787B8C5}" type="sibTrans" cxnId="{3A9A0C21-B7AC-4635-8593-FB66236BE7DD}">
      <dgm:prSet/>
      <dgm:spPr/>
      <dgm:t>
        <a:bodyPr/>
        <a:lstStyle/>
        <a:p>
          <a:endParaRPr lang="en-US"/>
        </a:p>
      </dgm:t>
    </dgm:pt>
    <dgm:pt modelId="{6CD3A1BB-4492-48BE-8745-6723D52E3383}" type="pres">
      <dgm:prSet presAssocID="{600A4C91-99E8-4D11-81ED-78976D93FAEB}" presName="root" presStyleCnt="0">
        <dgm:presLayoutVars>
          <dgm:dir/>
          <dgm:resizeHandles val="exact"/>
        </dgm:presLayoutVars>
      </dgm:prSet>
      <dgm:spPr/>
    </dgm:pt>
    <dgm:pt modelId="{919F7C97-1941-415E-9873-A473DB45EF9F}" type="pres">
      <dgm:prSet presAssocID="{87EB1440-489A-4151-A359-BA9C1D65152A}" presName="compNode" presStyleCnt="0"/>
      <dgm:spPr/>
    </dgm:pt>
    <dgm:pt modelId="{AD580AC1-0C80-4632-A13B-35BF0CB3359F}" type="pres">
      <dgm:prSet presAssocID="{87EB1440-489A-4151-A359-BA9C1D65152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4ACC79EF-CEB1-43E9-A00E-91C13890FE55}" type="pres">
      <dgm:prSet presAssocID="{87EB1440-489A-4151-A359-BA9C1D65152A}" presName="iconSpace" presStyleCnt="0"/>
      <dgm:spPr/>
    </dgm:pt>
    <dgm:pt modelId="{66C9C100-9A7F-4553-AAA5-79A6A187BF5E}" type="pres">
      <dgm:prSet presAssocID="{87EB1440-489A-4151-A359-BA9C1D65152A}" presName="parTx" presStyleLbl="revTx" presStyleIdx="0" presStyleCnt="10">
        <dgm:presLayoutVars>
          <dgm:chMax val="0"/>
          <dgm:chPref val="0"/>
        </dgm:presLayoutVars>
      </dgm:prSet>
      <dgm:spPr/>
    </dgm:pt>
    <dgm:pt modelId="{04EEDB8C-581C-4A50-8793-89C760EDE0CF}" type="pres">
      <dgm:prSet presAssocID="{87EB1440-489A-4151-A359-BA9C1D65152A}" presName="txSpace" presStyleCnt="0"/>
      <dgm:spPr/>
    </dgm:pt>
    <dgm:pt modelId="{88CEF02F-6961-4873-8F92-2C6C751F694E}" type="pres">
      <dgm:prSet presAssocID="{87EB1440-489A-4151-A359-BA9C1D65152A}" presName="desTx" presStyleLbl="revTx" presStyleIdx="1" presStyleCnt="10" custScaleX="130937">
        <dgm:presLayoutVars/>
      </dgm:prSet>
      <dgm:spPr/>
    </dgm:pt>
    <dgm:pt modelId="{B244EBFD-D446-41CA-8CC9-AC802AEE4F3E}" type="pres">
      <dgm:prSet presAssocID="{B1B34232-0ECC-4FF9-8E3F-7FD4233BF479}" presName="sibTrans" presStyleCnt="0"/>
      <dgm:spPr/>
    </dgm:pt>
    <dgm:pt modelId="{12E59135-7966-4A4D-90AA-73ACE16F8E63}" type="pres">
      <dgm:prSet presAssocID="{4741DA99-4777-4F98-A57F-EA0D6BE4EDF5}" presName="compNode" presStyleCnt="0"/>
      <dgm:spPr/>
    </dgm:pt>
    <dgm:pt modelId="{FC4753D1-0369-4A51-8055-74E6C62EC5DA}" type="pres">
      <dgm:prSet presAssocID="{4741DA99-4777-4F98-A57F-EA0D6BE4EDF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BCB067E1-96A4-4DAA-B2CF-FFD547E0F1B4}" type="pres">
      <dgm:prSet presAssocID="{4741DA99-4777-4F98-A57F-EA0D6BE4EDF5}" presName="iconSpace" presStyleCnt="0"/>
      <dgm:spPr/>
    </dgm:pt>
    <dgm:pt modelId="{F994D63C-8D3B-4D5A-AF58-7AA2ED57B9D1}" type="pres">
      <dgm:prSet presAssocID="{4741DA99-4777-4F98-A57F-EA0D6BE4EDF5}" presName="parTx" presStyleLbl="revTx" presStyleIdx="2" presStyleCnt="10">
        <dgm:presLayoutVars>
          <dgm:chMax val="0"/>
          <dgm:chPref val="0"/>
        </dgm:presLayoutVars>
      </dgm:prSet>
      <dgm:spPr/>
    </dgm:pt>
    <dgm:pt modelId="{1D311253-0502-4116-B534-8DD23010D26F}" type="pres">
      <dgm:prSet presAssocID="{4741DA99-4777-4F98-A57F-EA0D6BE4EDF5}" presName="txSpace" presStyleCnt="0"/>
      <dgm:spPr/>
    </dgm:pt>
    <dgm:pt modelId="{39DFA21D-16B3-4F5A-9503-BF0C06E25ABE}" type="pres">
      <dgm:prSet presAssocID="{4741DA99-4777-4F98-A57F-EA0D6BE4EDF5}" presName="desTx" presStyleLbl="revTx" presStyleIdx="3" presStyleCnt="10">
        <dgm:presLayoutVars/>
      </dgm:prSet>
      <dgm:spPr/>
    </dgm:pt>
    <dgm:pt modelId="{22AF69F8-8AF5-49EC-AAF2-401281838506}" type="pres">
      <dgm:prSet presAssocID="{161B3590-323A-47CD-A4E4-D53F1F894F02}" presName="sibTrans" presStyleCnt="0"/>
      <dgm:spPr/>
    </dgm:pt>
    <dgm:pt modelId="{056E937D-0B44-4EFA-989E-146FEB907066}" type="pres">
      <dgm:prSet presAssocID="{6B4262D9-170F-42F6-AF16-CC0600B69481}" presName="compNode" presStyleCnt="0"/>
      <dgm:spPr/>
    </dgm:pt>
    <dgm:pt modelId="{D352B89B-2A96-4561-A2EE-43DAC818AA9E}" type="pres">
      <dgm:prSet presAssocID="{6B4262D9-170F-42F6-AF16-CC0600B6948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36464238-7FAF-4A06-98D5-EE3D67E7C0E3}" type="pres">
      <dgm:prSet presAssocID="{6B4262D9-170F-42F6-AF16-CC0600B69481}" presName="iconSpace" presStyleCnt="0"/>
      <dgm:spPr/>
    </dgm:pt>
    <dgm:pt modelId="{EA04B1D1-AE35-45A2-8A9A-435AFA4C83EF}" type="pres">
      <dgm:prSet presAssocID="{6B4262D9-170F-42F6-AF16-CC0600B69481}" presName="parTx" presStyleLbl="revTx" presStyleIdx="4" presStyleCnt="10">
        <dgm:presLayoutVars>
          <dgm:chMax val="0"/>
          <dgm:chPref val="0"/>
        </dgm:presLayoutVars>
      </dgm:prSet>
      <dgm:spPr/>
    </dgm:pt>
    <dgm:pt modelId="{EDB238B4-F00E-4462-A0D1-F52B706677AA}" type="pres">
      <dgm:prSet presAssocID="{6B4262D9-170F-42F6-AF16-CC0600B69481}" presName="txSpace" presStyleCnt="0"/>
      <dgm:spPr/>
    </dgm:pt>
    <dgm:pt modelId="{73F6AD1A-BEEA-440C-8B2A-5F74B2BCB507}" type="pres">
      <dgm:prSet presAssocID="{6B4262D9-170F-42F6-AF16-CC0600B69481}" presName="desTx" presStyleLbl="revTx" presStyleIdx="5" presStyleCnt="10">
        <dgm:presLayoutVars/>
      </dgm:prSet>
      <dgm:spPr/>
    </dgm:pt>
    <dgm:pt modelId="{5FFE5624-8E68-4B50-B583-29E9DF7B347D}" type="pres">
      <dgm:prSet presAssocID="{C98AAFCB-1993-44DE-8C25-4411CA6C6DFA}" presName="sibTrans" presStyleCnt="0"/>
      <dgm:spPr/>
    </dgm:pt>
    <dgm:pt modelId="{5659CB49-540B-4B69-959A-AEAA18EE983D}" type="pres">
      <dgm:prSet presAssocID="{1A6242BE-364C-425A-AA99-ED7BEEC39564}" presName="compNode" presStyleCnt="0"/>
      <dgm:spPr/>
    </dgm:pt>
    <dgm:pt modelId="{420D0A3D-CB5C-41AE-80B1-4C6BEDFBEE1E}" type="pres">
      <dgm:prSet presAssocID="{1A6242BE-364C-425A-AA99-ED7BEEC3956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0494A531-54B0-4FC4-9D79-DDF553F56821}" type="pres">
      <dgm:prSet presAssocID="{1A6242BE-364C-425A-AA99-ED7BEEC39564}" presName="iconSpace" presStyleCnt="0"/>
      <dgm:spPr/>
    </dgm:pt>
    <dgm:pt modelId="{79DA6519-F264-4E7B-800B-30C42CE6C3FA}" type="pres">
      <dgm:prSet presAssocID="{1A6242BE-364C-425A-AA99-ED7BEEC39564}" presName="parTx" presStyleLbl="revTx" presStyleIdx="6" presStyleCnt="10">
        <dgm:presLayoutVars>
          <dgm:chMax val="0"/>
          <dgm:chPref val="0"/>
        </dgm:presLayoutVars>
      </dgm:prSet>
      <dgm:spPr/>
    </dgm:pt>
    <dgm:pt modelId="{8B8D9343-E977-40A9-9DB9-F61434FC4199}" type="pres">
      <dgm:prSet presAssocID="{1A6242BE-364C-425A-AA99-ED7BEEC39564}" presName="txSpace" presStyleCnt="0"/>
      <dgm:spPr/>
    </dgm:pt>
    <dgm:pt modelId="{6BB12B83-31AB-4CE8-9B1F-FCF354893DF8}" type="pres">
      <dgm:prSet presAssocID="{1A6242BE-364C-425A-AA99-ED7BEEC39564}" presName="desTx" presStyleLbl="revTx" presStyleIdx="7" presStyleCnt="10">
        <dgm:presLayoutVars/>
      </dgm:prSet>
      <dgm:spPr/>
    </dgm:pt>
    <dgm:pt modelId="{182EDA43-F2AF-4167-B960-15A039E70D8D}" type="pres">
      <dgm:prSet presAssocID="{FE13B7B9-89BB-4646-AE2E-84B9A72836E4}" presName="sibTrans" presStyleCnt="0"/>
      <dgm:spPr/>
    </dgm:pt>
    <dgm:pt modelId="{74F34C56-2349-49C1-A3EC-9EC7C53F9B26}" type="pres">
      <dgm:prSet presAssocID="{40D1EEEA-0C9D-4ABC-86AB-F2261AACE410}" presName="compNode" presStyleCnt="0"/>
      <dgm:spPr/>
    </dgm:pt>
    <dgm:pt modelId="{E8C39E00-0397-4031-AE82-A3C9C1EB8465}" type="pres">
      <dgm:prSet presAssocID="{40D1EEEA-0C9D-4ABC-86AB-F2261AACE41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ackboard"/>
        </a:ext>
      </dgm:extLst>
    </dgm:pt>
    <dgm:pt modelId="{23D369A3-8020-458E-B5CC-5B31E2776F0D}" type="pres">
      <dgm:prSet presAssocID="{40D1EEEA-0C9D-4ABC-86AB-F2261AACE410}" presName="iconSpace" presStyleCnt="0"/>
      <dgm:spPr/>
    </dgm:pt>
    <dgm:pt modelId="{A350E5D3-0A0D-485E-AFEF-1ADE26F1E954}" type="pres">
      <dgm:prSet presAssocID="{40D1EEEA-0C9D-4ABC-86AB-F2261AACE410}" presName="parTx" presStyleLbl="revTx" presStyleIdx="8" presStyleCnt="10">
        <dgm:presLayoutVars>
          <dgm:chMax val="0"/>
          <dgm:chPref val="0"/>
        </dgm:presLayoutVars>
      </dgm:prSet>
      <dgm:spPr/>
    </dgm:pt>
    <dgm:pt modelId="{729AE214-CCE5-4663-AFDC-8F7F48737BDE}" type="pres">
      <dgm:prSet presAssocID="{40D1EEEA-0C9D-4ABC-86AB-F2261AACE410}" presName="txSpace" presStyleCnt="0"/>
      <dgm:spPr/>
    </dgm:pt>
    <dgm:pt modelId="{EFF81DB8-64B1-4B1C-83FC-F60C8E0A2C5A}" type="pres">
      <dgm:prSet presAssocID="{40D1EEEA-0C9D-4ABC-86AB-F2261AACE410}" presName="desTx" presStyleLbl="revTx" presStyleIdx="9" presStyleCnt="10">
        <dgm:presLayoutVars/>
      </dgm:prSet>
      <dgm:spPr/>
    </dgm:pt>
  </dgm:ptLst>
  <dgm:cxnLst>
    <dgm:cxn modelId="{36C94405-3D4E-43BB-8AAC-433A248A51AF}" srcId="{600A4C91-99E8-4D11-81ED-78976D93FAEB}" destId="{6B4262D9-170F-42F6-AF16-CC0600B69481}" srcOrd="2" destOrd="0" parTransId="{7B4E3780-0883-41E3-825B-FCBE9BD29FC0}" sibTransId="{C98AAFCB-1993-44DE-8C25-4411CA6C6DFA}"/>
    <dgm:cxn modelId="{C4166D13-E1A2-489D-96D3-41D744BD89CB}" type="presOf" srcId="{FC3B7016-BE8E-450E-98EC-02BEF17D52C9}" destId="{6BB12B83-31AB-4CE8-9B1F-FCF354893DF8}" srcOrd="0" destOrd="0" presId="urn:microsoft.com/office/officeart/2018/5/layout/CenteredIconLabelDescriptionList"/>
    <dgm:cxn modelId="{7A9F161A-0042-480C-B636-ACAA89FFD6D0}" type="presOf" srcId="{522F9B95-0A70-42B1-AC30-23579A273DE1}" destId="{88CEF02F-6961-4873-8F92-2C6C751F694E}" srcOrd="0" destOrd="0" presId="urn:microsoft.com/office/officeart/2018/5/layout/CenteredIconLabelDescriptionList"/>
    <dgm:cxn modelId="{3A9A0C21-B7AC-4635-8593-FB66236BE7DD}" srcId="{40D1EEEA-0C9D-4ABC-86AB-F2261AACE410}" destId="{A38392F2-03BD-49BC-837E-91B0C07B46DE}" srcOrd="0" destOrd="0" parTransId="{1403BE90-A5BF-4D77-A7EC-78DDE4369C92}" sibTransId="{F1D7D5C8-6E55-4D11-99F4-07CDD787B8C5}"/>
    <dgm:cxn modelId="{3C15AD26-74E9-4E09-B0DB-802718147F75}" type="presOf" srcId="{87EB1440-489A-4151-A359-BA9C1D65152A}" destId="{66C9C100-9A7F-4553-AAA5-79A6A187BF5E}" srcOrd="0" destOrd="0" presId="urn:microsoft.com/office/officeart/2018/5/layout/CenteredIconLabelDescriptionList"/>
    <dgm:cxn modelId="{174A632C-30B9-424C-8712-56ADBA9880E6}" srcId="{4741DA99-4777-4F98-A57F-EA0D6BE4EDF5}" destId="{85D86250-F919-4D5C-8476-A36FE1D724D0}" srcOrd="1" destOrd="0" parTransId="{F010752D-C88A-4CF2-AAE0-7E3CB6C1FBEB}" sibTransId="{142376AB-39B9-46FE-A94E-F94A2FEEDC4B}"/>
    <dgm:cxn modelId="{A5693038-4BEC-4721-8632-8C5AF3D95EEC}" srcId="{1A6242BE-364C-425A-AA99-ED7BEEC39564}" destId="{FC3B7016-BE8E-450E-98EC-02BEF17D52C9}" srcOrd="0" destOrd="0" parTransId="{AEED2809-488A-44D0-877E-DBD8729EA66B}" sibTransId="{552E010C-D025-4191-9204-9CEEA6400D39}"/>
    <dgm:cxn modelId="{9888C05F-A65D-4FDF-A312-A900DEA648CD}" srcId="{600A4C91-99E8-4D11-81ED-78976D93FAEB}" destId="{4741DA99-4777-4F98-A57F-EA0D6BE4EDF5}" srcOrd="1" destOrd="0" parTransId="{94244E54-AFCC-4E90-9C69-80000D31A5B1}" sibTransId="{161B3590-323A-47CD-A4E4-D53F1F894F02}"/>
    <dgm:cxn modelId="{9BC9666C-1367-4870-B799-4466BE82E139}" type="presOf" srcId="{85D86250-F919-4D5C-8476-A36FE1D724D0}" destId="{39DFA21D-16B3-4F5A-9503-BF0C06E25ABE}" srcOrd="0" destOrd="1" presId="urn:microsoft.com/office/officeart/2018/5/layout/CenteredIconLabelDescriptionList"/>
    <dgm:cxn modelId="{38EDDD57-7C8D-4377-805A-E24DE8249B7B}" type="presOf" srcId="{9D36813D-C276-4DF3-8ED7-9A7EDB585F6E}" destId="{39DFA21D-16B3-4F5A-9503-BF0C06E25ABE}" srcOrd="0" destOrd="0" presId="urn:microsoft.com/office/officeart/2018/5/layout/CenteredIconLabelDescriptionList"/>
    <dgm:cxn modelId="{BAE92B7F-3D70-4F92-A30D-FDF940203260}" srcId="{4741DA99-4777-4F98-A57F-EA0D6BE4EDF5}" destId="{9D36813D-C276-4DF3-8ED7-9A7EDB585F6E}" srcOrd="0" destOrd="0" parTransId="{333B7EB7-5DC4-427E-9B71-7AB1C077B81C}" sibTransId="{C785A35B-12A1-4BCE-B5BF-7D3A91E65463}"/>
    <dgm:cxn modelId="{2C8B1D83-9950-40AE-9570-9429382160CE}" srcId="{600A4C91-99E8-4D11-81ED-78976D93FAEB}" destId="{87EB1440-489A-4151-A359-BA9C1D65152A}" srcOrd="0" destOrd="0" parTransId="{5CE65966-E9AE-4E46-BC19-EF26ADD64BB2}" sibTransId="{B1B34232-0ECC-4FF9-8E3F-7FD4233BF479}"/>
    <dgm:cxn modelId="{1E5B5F8D-BBF1-44BB-9FF9-4B5155C2D97A}" srcId="{600A4C91-99E8-4D11-81ED-78976D93FAEB}" destId="{1A6242BE-364C-425A-AA99-ED7BEEC39564}" srcOrd="3" destOrd="0" parTransId="{4A4C64D7-FC01-4962-8F19-097B8E968AB2}" sibTransId="{FE13B7B9-89BB-4646-AE2E-84B9A72836E4}"/>
    <dgm:cxn modelId="{C251B896-CBF4-498D-BD80-3098FF0626D7}" type="presOf" srcId="{BF85A8F5-8408-4DFA-8A7F-87776484E5AD}" destId="{88CEF02F-6961-4873-8F92-2C6C751F694E}" srcOrd="0" destOrd="1" presId="urn:microsoft.com/office/officeart/2018/5/layout/CenteredIconLabelDescriptionList"/>
    <dgm:cxn modelId="{AD7753A1-76C6-4B17-A979-AEC11CA1D15A}" srcId="{6B4262D9-170F-42F6-AF16-CC0600B69481}" destId="{D51706F1-479A-488D-8665-B9DE6CC75C39}" srcOrd="0" destOrd="0" parTransId="{5AFFFCD9-3ADE-4D83-A258-C28BCB79A5DC}" sibTransId="{1243355C-C99F-41DC-A7BA-D23AC8E59488}"/>
    <dgm:cxn modelId="{D9A94BA2-A2AB-4883-B86B-670D722ECE96}" type="presOf" srcId="{D51706F1-479A-488D-8665-B9DE6CC75C39}" destId="{73F6AD1A-BEEA-440C-8B2A-5F74B2BCB507}" srcOrd="0" destOrd="0" presId="urn:microsoft.com/office/officeart/2018/5/layout/CenteredIconLabelDescriptionList"/>
    <dgm:cxn modelId="{6AE1F0A4-3EB6-45DB-859C-E64B767A389C}" srcId="{600A4C91-99E8-4D11-81ED-78976D93FAEB}" destId="{40D1EEEA-0C9D-4ABC-86AB-F2261AACE410}" srcOrd="4" destOrd="0" parTransId="{7B922E9F-5B6E-414A-B712-6B9C8EB36786}" sibTransId="{1A2E8548-2E57-4D54-9245-E4CA218F1194}"/>
    <dgm:cxn modelId="{CDAC53A5-1903-4C46-8A35-D192184B71BB}" srcId="{87EB1440-489A-4151-A359-BA9C1D65152A}" destId="{522F9B95-0A70-42B1-AC30-23579A273DE1}" srcOrd="0" destOrd="0" parTransId="{6426A206-055A-4EF3-BD63-3B535BDB5AB5}" sibTransId="{A5EE0CCE-0B4B-4BE5-AFE6-27F5B556FB15}"/>
    <dgm:cxn modelId="{132337A8-FFC5-4FC3-912B-936A7972F398}" srcId="{87EB1440-489A-4151-A359-BA9C1D65152A}" destId="{BF85A8F5-8408-4DFA-8A7F-87776484E5AD}" srcOrd="1" destOrd="0" parTransId="{AAF90D68-3A85-4E3D-AAFB-2E01B25771CE}" sibTransId="{EB78AEB1-336B-4541-87A3-CC54F8E9271F}"/>
    <dgm:cxn modelId="{CBF20BAD-5186-4ED9-BF66-62F4532FEFFD}" type="presOf" srcId="{A38392F2-03BD-49BC-837E-91B0C07B46DE}" destId="{EFF81DB8-64B1-4B1C-83FC-F60C8E0A2C5A}" srcOrd="0" destOrd="0" presId="urn:microsoft.com/office/officeart/2018/5/layout/CenteredIconLabelDescriptionList"/>
    <dgm:cxn modelId="{E0364ED3-85D7-4F94-9694-4340B7B116DE}" type="presOf" srcId="{40D1EEEA-0C9D-4ABC-86AB-F2261AACE410}" destId="{A350E5D3-0A0D-485E-AFEF-1ADE26F1E954}" srcOrd="0" destOrd="0" presId="urn:microsoft.com/office/officeart/2018/5/layout/CenteredIconLabelDescriptionList"/>
    <dgm:cxn modelId="{28141FD5-B799-48FA-97B8-FDD16B96B6ED}" type="presOf" srcId="{6B4262D9-170F-42F6-AF16-CC0600B69481}" destId="{EA04B1D1-AE35-45A2-8A9A-435AFA4C83EF}" srcOrd="0" destOrd="0" presId="urn:microsoft.com/office/officeart/2018/5/layout/CenteredIconLabelDescriptionList"/>
    <dgm:cxn modelId="{7F5D67D9-E137-47B6-9E5E-814CE689A427}" type="presOf" srcId="{600A4C91-99E8-4D11-81ED-78976D93FAEB}" destId="{6CD3A1BB-4492-48BE-8745-6723D52E3383}" srcOrd="0" destOrd="0" presId="urn:microsoft.com/office/officeart/2018/5/layout/CenteredIconLabelDescriptionList"/>
    <dgm:cxn modelId="{8A24B6E2-4576-4490-8B4A-1FF7F6DF2EF2}" type="presOf" srcId="{1A6242BE-364C-425A-AA99-ED7BEEC39564}" destId="{79DA6519-F264-4E7B-800B-30C42CE6C3FA}" srcOrd="0" destOrd="0" presId="urn:microsoft.com/office/officeart/2018/5/layout/CenteredIconLabelDescriptionList"/>
    <dgm:cxn modelId="{BA6D68EA-6271-4F32-B100-12B4F746AC7E}" type="presOf" srcId="{4741DA99-4777-4F98-A57F-EA0D6BE4EDF5}" destId="{F994D63C-8D3B-4D5A-AF58-7AA2ED57B9D1}" srcOrd="0" destOrd="0" presId="urn:microsoft.com/office/officeart/2018/5/layout/CenteredIconLabelDescriptionList"/>
    <dgm:cxn modelId="{5FA7F5DD-D5C1-45E6-B733-A683A0D08AA8}" type="presParOf" srcId="{6CD3A1BB-4492-48BE-8745-6723D52E3383}" destId="{919F7C97-1941-415E-9873-A473DB45EF9F}" srcOrd="0" destOrd="0" presId="urn:microsoft.com/office/officeart/2018/5/layout/CenteredIconLabelDescriptionList"/>
    <dgm:cxn modelId="{97C77B5E-520F-49CB-A223-4D049EAD3F4E}" type="presParOf" srcId="{919F7C97-1941-415E-9873-A473DB45EF9F}" destId="{AD580AC1-0C80-4632-A13B-35BF0CB3359F}" srcOrd="0" destOrd="0" presId="urn:microsoft.com/office/officeart/2018/5/layout/CenteredIconLabelDescriptionList"/>
    <dgm:cxn modelId="{326A5FE1-03FD-4C2D-AC8F-94561A819043}" type="presParOf" srcId="{919F7C97-1941-415E-9873-A473DB45EF9F}" destId="{4ACC79EF-CEB1-43E9-A00E-91C13890FE55}" srcOrd="1" destOrd="0" presId="urn:microsoft.com/office/officeart/2018/5/layout/CenteredIconLabelDescriptionList"/>
    <dgm:cxn modelId="{B470E0B9-6AC5-4275-A4DE-9BF7C0B39435}" type="presParOf" srcId="{919F7C97-1941-415E-9873-A473DB45EF9F}" destId="{66C9C100-9A7F-4553-AAA5-79A6A187BF5E}" srcOrd="2" destOrd="0" presId="urn:microsoft.com/office/officeart/2018/5/layout/CenteredIconLabelDescriptionList"/>
    <dgm:cxn modelId="{48749B4D-B516-4784-8053-CA6B81DF03DA}" type="presParOf" srcId="{919F7C97-1941-415E-9873-A473DB45EF9F}" destId="{04EEDB8C-581C-4A50-8793-89C760EDE0CF}" srcOrd="3" destOrd="0" presId="urn:microsoft.com/office/officeart/2018/5/layout/CenteredIconLabelDescriptionList"/>
    <dgm:cxn modelId="{38EC70D1-5ADC-47D6-B3C0-676BEE028255}" type="presParOf" srcId="{919F7C97-1941-415E-9873-A473DB45EF9F}" destId="{88CEF02F-6961-4873-8F92-2C6C751F694E}" srcOrd="4" destOrd="0" presId="urn:microsoft.com/office/officeart/2018/5/layout/CenteredIconLabelDescriptionList"/>
    <dgm:cxn modelId="{B9DA19BF-A111-4535-A826-02C18D301941}" type="presParOf" srcId="{6CD3A1BB-4492-48BE-8745-6723D52E3383}" destId="{B244EBFD-D446-41CA-8CC9-AC802AEE4F3E}" srcOrd="1" destOrd="0" presId="urn:microsoft.com/office/officeart/2018/5/layout/CenteredIconLabelDescriptionList"/>
    <dgm:cxn modelId="{32B7DAD1-F69F-4E47-999E-CB3AA5A105CA}" type="presParOf" srcId="{6CD3A1BB-4492-48BE-8745-6723D52E3383}" destId="{12E59135-7966-4A4D-90AA-73ACE16F8E63}" srcOrd="2" destOrd="0" presId="urn:microsoft.com/office/officeart/2018/5/layout/CenteredIconLabelDescriptionList"/>
    <dgm:cxn modelId="{471BF29C-24C9-4C04-B03A-6633E50965BB}" type="presParOf" srcId="{12E59135-7966-4A4D-90AA-73ACE16F8E63}" destId="{FC4753D1-0369-4A51-8055-74E6C62EC5DA}" srcOrd="0" destOrd="0" presId="urn:microsoft.com/office/officeart/2018/5/layout/CenteredIconLabelDescriptionList"/>
    <dgm:cxn modelId="{749CAA06-9F6F-45AA-9CEB-68B3CA90EDB2}" type="presParOf" srcId="{12E59135-7966-4A4D-90AA-73ACE16F8E63}" destId="{BCB067E1-96A4-4DAA-B2CF-FFD547E0F1B4}" srcOrd="1" destOrd="0" presId="urn:microsoft.com/office/officeart/2018/5/layout/CenteredIconLabelDescriptionList"/>
    <dgm:cxn modelId="{A7FA7C53-D68F-4B70-BF74-0469E729E350}" type="presParOf" srcId="{12E59135-7966-4A4D-90AA-73ACE16F8E63}" destId="{F994D63C-8D3B-4D5A-AF58-7AA2ED57B9D1}" srcOrd="2" destOrd="0" presId="urn:microsoft.com/office/officeart/2018/5/layout/CenteredIconLabelDescriptionList"/>
    <dgm:cxn modelId="{74491D42-775D-4811-9B1E-564C073BF312}" type="presParOf" srcId="{12E59135-7966-4A4D-90AA-73ACE16F8E63}" destId="{1D311253-0502-4116-B534-8DD23010D26F}" srcOrd="3" destOrd="0" presId="urn:microsoft.com/office/officeart/2018/5/layout/CenteredIconLabelDescriptionList"/>
    <dgm:cxn modelId="{33CF8DC8-6D06-4580-9343-6E178FF509B2}" type="presParOf" srcId="{12E59135-7966-4A4D-90AA-73ACE16F8E63}" destId="{39DFA21D-16B3-4F5A-9503-BF0C06E25ABE}" srcOrd="4" destOrd="0" presId="urn:microsoft.com/office/officeart/2018/5/layout/CenteredIconLabelDescriptionList"/>
    <dgm:cxn modelId="{0B01C1E2-647A-447A-8226-31EB6FF4A321}" type="presParOf" srcId="{6CD3A1BB-4492-48BE-8745-6723D52E3383}" destId="{22AF69F8-8AF5-49EC-AAF2-401281838506}" srcOrd="3" destOrd="0" presId="urn:microsoft.com/office/officeart/2018/5/layout/CenteredIconLabelDescriptionList"/>
    <dgm:cxn modelId="{3296FB0B-A922-43F0-B01C-FE76DFDB8BC0}" type="presParOf" srcId="{6CD3A1BB-4492-48BE-8745-6723D52E3383}" destId="{056E937D-0B44-4EFA-989E-146FEB907066}" srcOrd="4" destOrd="0" presId="urn:microsoft.com/office/officeart/2018/5/layout/CenteredIconLabelDescriptionList"/>
    <dgm:cxn modelId="{E8DE12ED-196D-4353-962F-F51DAAD808E1}" type="presParOf" srcId="{056E937D-0B44-4EFA-989E-146FEB907066}" destId="{D352B89B-2A96-4561-A2EE-43DAC818AA9E}" srcOrd="0" destOrd="0" presId="urn:microsoft.com/office/officeart/2018/5/layout/CenteredIconLabelDescriptionList"/>
    <dgm:cxn modelId="{75A288B2-6501-4C02-ADCC-CEF05653E639}" type="presParOf" srcId="{056E937D-0B44-4EFA-989E-146FEB907066}" destId="{36464238-7FAF-4A06-98D5-EE3D67E7C0E3}" srcOrd="1" destOrd="0" presId="urn:microsoft.com/office/officeart/2018/5/layout/CenteredIconLabelDescriptionList"/>
    <dgm:cxn modelId="{755AE9DF-B34A-4614-BA0B-431E3F19C115}" type="presParOf" srcId="{056E937D-0B44-4EFA-989E-146FEB907066}" destId="{EA04B1D1-AE35-45A2-8A9A-435AFA4C83EF}" srcOrd="2" destOrd="0" presId="urn:microsoft.com/office/officeart/2018/5/layout/CenteredIconLabelDescriptionList"/>
    <dgm:cxn modelId="{28FFB840-2DEC-4782-B84C-2E0B8EB3F69D}" type="presParOf" srcId="{056E937D-0B44-4EFA-989E-146FEB907066}" destId="{EDB238B4-F00E-4462-A0D1-F52B706677AA}" srcOrd="3" destOrd="0" presId="urn:microsoft.com/office/officeart/2018/5/layout/CenteredIconLabelDescriptionList"/>
    <dgm:cxn modelId="{B7830EAA-5E19-4C6F-AC3C-11E65CBF33C2}" type="presParOf" srcId="{056E937D-0B44-4EFA-989E-146FEB907066}" destId="{73F6AD1A-BEEA-440C-8B2A-5F74B2BCB507}" srcOrd="4" destOrd="0" presId="urn:microsoft.com/office/officeart/2018/5/layout/CenteredIconLabelDescriptionList"/>
    <dgm:cxn modelId="{7C93989F-5813-49BF-838A-070EE1D5F2F7}" type="presParOf" srcId="{6CD3A1BB-4492-48BE-8745-6723D52E3383}" destId="{5FFE5624-8E68-4B50-B583-29E9DF7B347D}" srcOrd="5" destOrd="0" presId="urn:microsoft.com/office/officeart/2018/5/layout/CenteredIconLabelDescriptionList"/>
    <dgm:cxn modelId="{A535FBA5-5767-4F3F-ADFB-643846D90464}" type="presParOf" srcId="{6CD3A1BB-4492-48BE-8745-6723D52E3383}" destId="{5659CB49-540B-4B69-959A-AEAA18EE983D}" srcOrd="6" destOrd="0" presId="urn:microsoft.com/office/officeart/2018/5/layout/CenteredIconLabelDescriptionList"/>
    <dgm:cxn modelId="{ABBAC26B-2B58-47B8-AA48-66D5EE59D193}" type="presParOf" srcId="{5659CB49-540B-4B69-959A-AEAA18EE983D}" destId="{420D0A3D-CB5C-41AE-80B1-4C6BEDFBEE1E}" srcOrd="0" destOrd="0" presId="urn:microsoft.com/office/officeart/2018/5/layout/CenteredIconLabelDescriptionList"/>
    <dgm:cxn modelId="{11B630E6-9C06-49BE-B0F8-4FA581199F91}" type="presParOf" srcId="{5659CB49-540B-4B69-959A-AEAA18EE983D}" destId="{0494A531-54B0-4FC4-9D79-DDF553F56821}" srcOrd="1" destOrd="0" presId="urn:microsoft.com/office/officeart/2018/5/layout/CenteredIconLabelDescriptionList"/>
    <dgm:cxn modelId="{86B1E3BA-F691-4E21-BD90-D2B599F836D4}" type="presParOf" srcId="{5659CB49-540B-4B69-959A-AEAA18EE983D}" destId="{79DA6519-F264-4E7B-800B-30C42CE6C3FA}" srcOrd="2" destOrd="0" presId="urn:microsoft.com/office/officeart/2018/5/layout/CenteredIconLabelDescriptionList"/>
    <dgm:cxn modelId="{70705E86-BB85-4A51-8333-8FCB4123E62E}" type="presParOf" srcId="{5659CB49-540B-4B69-959A-AEAA18EE983D}" destId="{8B8D9343-E977-40A9-9DB9-F61434FC4199}" srcOrd="3" destOrd="0" presId="urn:microsoft.com/office/officeart/2018/5/layout/CenteredIconLabelDescriptionList"/>
    <dgm:cxn modelId="{474E8297-3BB0-4129-A78F-2533ED9E3972}" type="presParOf" srcId="{5659CB49-540B-4B69-959A-AEAA18EE983D}" destId="{6BB12B83-31AB-4CE8-9B1F-FCF354893DF8}" srcOrd="4" destOrd="0" presId="urn:microsoft.com/office/officeart/2018/5/layout/CenteredIconLabelDescriptionList"/>
    <dgm:cxn modelId="{4218C5CE-5C2B-45E6-BC2D-48E1AD6AFBE5}" type="presParOf" srcId="{6CD3A1BB-4492-48BE-8745-6723D52E3383}" destId="{182EDA43-F2AF-4167-B960-15A039E70D8D}" srcOrd="7" destOrd="0" presId="urn:microsoft.com/office/officeart/2018/5/layout/CenteredIconLabelDescriptionList"/>
    <dgm:cxn modelId="{27EC77B6-A2B0-4232-8A14-521285FFA3A3}" type="presParOf" srcId="{6CD3A1BB-4492-48BE-8745-6723D52E3383}" destId="{74F34C56-2349-49C1-A3EC-9EC7C53F9B26}" srcOrd="8" destOrd="0" presId="urn:microsoft.com/office/officeart/2018/5/layout/CenteredIconLabelDescriptionList"/>
    <dgm:cxn modelId="{7ADDCBD0-6F2A-414C-BDB2-A6BC225CD56A}" type="presParOf" srcId="{74F34C56-2349-49C1-A3EC-9EC7C53F9B26}" destId="{E8C39E00-0397-4031-AE82-A3C9C1EB8465}" srcOrd="0" destOrd="0" presId="urn:microsoft.com/office/officeart/2018/5/layout/CenteredIconLabelDescriptionList"/>
    <dgm:cxn modelId="{B555A501-83BE-4379-A785-4DBDB419B111}" type="presParOf" srcId="{74F34C56-2349-49C1-A3EC-9EC7C53F9B26}" destId="{23D369A3-8020-458E-B5CC-5B31E2776F0D}" srcOrd="1" destOrd="0" presId="urn:microsoft.com/office/officeart/2018/5/layout/CenteredIconLabelDescriptionList"/>
    <dgm:cxn modelId="{86859A34-2E9E-47DB-921A-A3171E60A7D2}" type="presParOf" srcId="{74F34C56-2349-49C1-A3EC-9EC7C53F9B26}" destId="{A350E5D3-0A0D-485E-AFEF-1ADE26F1E954}" srcOrd="2" destOrd="0" presId="urn:microsoft.com/office/officeart/2018/5/layout/CenteredIconLabelDescriptionList"/>
    <dgm:cxn modelId="{D143A64D-0D34-48B9-A3F6-1C29F018A50A}" type="presParOf" srcId="{74F34C56-2349-49C1-A3EC-9EC7C53F9B26}" destId="{729AE214-CCE5-4663-AFDC-8F7F48737BDE}" srcOrd="3" destOrd="0" presId="urn:microsoft.com/office/officeart/2018/5/layout/CenteredIconLabelDescriptionList"/>
    <dgm:cxn modelId="{0B8D83D3-5375-47EB-8420-11A58680D613}" type="presParOf" srcId="{74F34C56-2349-49C1-A3EC-9EC7C53F9B26}" destId="{EFF81DB8-64B1-4B1C-83FC-F60C8E0A2C5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A24C8-F42E-4BAA-A8EC-D39522802900}">
      <dsp:nvSpPr>
        <dsp:cNvPr id="0" name=""/>
        <dsp:cNvSpPr/>
      </dsp:nvSpPr>
      <dsp:spPr>
        <a:xfrm>
          <a:off x="0" y="0"/>
          <a:ext cx="3286125" cy="435133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"/>
              <a:ea typeface="Calibri"/>
              <a:cs typeface="Calibri"/>
            </a:rPr>
            <a:t>Identify potential complications of antibiotic administration in premature infants</a:t>
          </a:r>
        </a:p>
      </dsp:txBody>
      <dsp:txXfrm>
        <a:off x="0" y="1653508"/>
        <a:ext cx="3286125" cy="2610802"/>
      </dsp:txXfrm>
    </dsp:sp>
    <dsp:sp modelId="{337BF1D6-E591-4DAB-9587-2215AF99C1EE}">
      <dsp:nvSpPr>
        <dsp:cNvPr id="0" name=""/>
        <dsp:cNvSpPr/>
      </dsp:nvSpPr>
      <dsp:spPr>
        <a:xfrm>
          <a:off x="990361" y="435133"/>
          <a:ext cx="1305401" cy="130540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81533" y="626305"/>
        <a:ext cx="923057" cy="923057"/>
      </dsp:txXfrm>
    </dsp:sp>
    <dsp:sp modelId="{0E0471CA-9AAF-410E-B7D5-08FF5C6A9447}">
      <dsp:nvSpPr>
        <dsp:cNvPr id="0" name=""/>
        <dsp:cNvSpPr/>
      </dsp:nvSpPr>
      <dsp:spPr>
        <a:xfrm>
          <a:off x="0" y="4351266"/>
          <a:ext cx="3286125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47CDC3-1314-418D-8C9C-DF5AB2A0D7DA}">
      <dsp:nvSpPr>
        <dsp:cNvPr id="0" name=""/>
        <dsp:cNvSpPr/>
      </dsp:nvSpPr>
      <dsp:spPr>
        <a:xfrm>
          <a:off x="3614737" y="0"/>
          <a:ext cx="3286125" cy="435133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"/>
              <a:ea typeface="Calibri"/>
              <a:cs typeface="Calibri"/>
            </a:rPr>
            <a:t>Describe the importance of antibiotic stewardship programs</a:t>
          </a:r>
        </a:p>
      </dsp:txBody>
      <dsp:txXfrm>
        <a:off x="3614737" y="1653508"/>
        <a:ext cx="3286125" cy="2610802"/>
      </dsp:txXfrm>
    </dsp:sp>
    <dsp:sp modelId="{5D27F3E0-F85D-461A-89B9-87CBBFF643F7}">
      <dsp:nvSpPr>
        <dsp:cNvPr id="0" name=""/>
        <dsp:cNvSpPr/>
      </dsp:nvSpPr>
      <dsp:spPr>
        <a:xfrm>
          <a:off x="4605099" y="435133"/>
          <a:ext cx="1305401" cy="130540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796271" y="626305"/>
        <a:ext cx="923057" cy="923057"/>
      </dsp:txXfrm>
    </dsp:sp>
    <dsp:sp modelId="{7CBACECC-E5CF-4BCB-B16B-991FDC923AF2}">
      <dsp:nvSpPr>
        <dsp:cNvPr id="0" name=""/>
        <dsp:cNvSpPr/>
      </dsp:nvSpPr>
      <dsp:spPr>
        <a:xfrm>
          <a:off x="3614737" y="4351266"/>
          <a:ext cx="3286125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671308-4E5F-411B-BF5D-67125A3FEFAA}">
      <dsp:nvSpPr>
        <dsp:cNvPr id="0" name=""/>
        <dsp:cNvSpPr/>
      </dsp:nvSpPr>
      <dsp:spPr>
        <a:xfrm>
          <a:off x="7229475" y="0"/>
          <a:ext cx="3286125" cy="435133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"/>
              <a:ea typeface="Calibri"/>
              <a:cs typeface="Calibri"/>
            </a:rPr>
            <a:t>Identify what neonates are low risk for sepsis and when to not administer antibiotics</a:t>
          </a:r>
        </a:p>
      </dsp:txBody>
      <dsp:txXfrm>
        <a:off x="7229475" y="1653508"/>
        <a:ext cx="3286125" cy="2610802"/>
      </dsp:txXfrm>
    </dsp:sp>
    <dsp:sp modelId="{28E9786E-CB39-4CF5-962A-612D040CB24A}">
      <dsp:nvSpPr>
        <dsp:cNvPr id="0" name=""/>
        <dsp:cNvSpPr/>
      </dsp:nvSpPr>
      <dsp:spPr>
        <a:xfrm>
          <a:off x="8219836" y="435133"/>
          <a:ext cx="1305401" cy="130540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11008" y="626305"/>
        <a:ext cx="923057" cy="923057"/>
      </dsp:txXfrm>
    </dsp:sp>
    <dsp:sp modelId="{FF2440A8-561F-48B5-B75C-084759E677D3}">
      <dsp:nvSpPr>
        <dsp:cNvPr id="0" name=""/>
        <dsp:cNvSpPr/>
      </dsp:nvSpPr>
      <dsp:spPr>
        <a:xfrm>
          <a:off x="7229475" y="4351266"/>
          <a:ext cx="3286125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61EDF-7F49-49F5-BF4D-CC9B9E4C6440}">
      <dsp:nvSpPr>
        <dsp:cNvPr id="0" name=""/>
        <dsp:cNvSpPr/>
      </dsp:nvSpPr>
      <dsp:spPr>
        <a:xfrm>
          <a:off x="0" y="28615"/>
          <a:ext cx="10515600" cy="125700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A8853D-1BB7-47C4-B076-0CE8CD26C012}">
      <dsp:nvSpPr>
        <dsp:cNvPr id="0" name=""/>
        <dsp:cNvSpPr/>
      </dsp:nvSpPr>
      <dsp:spPr>
        <a:xfrm>
          <a:off x="380244" y="286641"/>
          <a:ext cx="692028" cy="6913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A3702-C3CA-4A99-A470-58C67FC03C9A}">
      <dsp:nvSpPr>
        <dsp:cNvPr id="0" name=""/>
        <dsp:cNvSpPr/>
      </dsp:nvSpPr>
      <dsp:spPr>
        <a:xfrm>
          <a:off x="1452516" y="3814"/>
          <a:ext cx="8967227" cy="1258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63" tIns="133163" rIns="133163" bIns="133163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/>
              <a:ea typeface="Calibri"/>
              <a:cs typeface="Calibri"/>
            </a:rPr>
            <a:t>Chart review performed to collect data </a:t>
          </a:r>
          <a:r>
            <a:rPr lang="en-US" sz="2400" kern="1200" dirty="0">
              <a:latin typeface="Calibri"/>
              <a:ea typeface="Calibri Light"/>
              <a:cs typeface="Calibri Light"/>
            </a:rPr>
            <a:t>over a 5 month period </a:t>
          </a:r>
          <a:r>
            <a:rPr lang="en-US" sz="2400" kern="1200" dirty="0">
              <a:latin typeface="Calibri"/>
              <a:ea typeface="Calibri Light"/>
              <a:cs typeface="Times New Roman"/>
            </a:rPr>
            <a:t>prior to implementation of project and on all infants born 12 weeks after implementation of the antibiotic stewardship template</a:t>
          </a:r>
        </a:p>
      </dsp:txBody>
      <dsp:txXfrm>
        <a:off x="1452516" y="3814"/>
        <a:ext cx="8967227" cy="1258233"/>
      </dsp:txXfrm>
    </dsp:sp>
    <dsp:sp modelId="{F96172BD-90A8-4458-99D7-1F3CBA1D860A}">
      <dsp:nvSpPr>
        <dsp:cNvPr id="0" name=""/>
        <dsp:cNvSpPr/>
      </dsp:nvSpPr>
      <dsp:spPr>
        <a:xfrm>
          <a:off x="0" y="1549645"/>
          <a:ext cx="10515600" cy="125700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FB05AE-97DC-4ADB-A1CE-712568B0CA9C}">
      <dsp:nvSpPr>
        <dsp:cNvPr id="0" name=""/>
        <dsp:cNvSpPr/>
      </dsp:nvSpPr>
      <dsp:spPr>
        <a:xfrm>
          <a:off x="380244" y="1832471"/>
          <a:ext cx="692028" cy="6913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F6A13-8780-4ACF-BA9F-0E1CE0E1689F}">
      <dsp:nvSpPr>
        <dsp:cNvPr id="0" name=""/>
        <dsp:cNvSpPr/>
      </dsp:nvSpPr>
      <dsp:spPr>
        <a:xfrm>
          <a:off x="1452516" y="1549645"/>
          <a:ext cx="8967227" cy="1258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63" tIns="133163" rIns="133163" bIns="13316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/>
              <a:ea typeface="Calibri"/>
              <a:cs typeface="Calibri"/>
            </a:rPr>
            <a:t>Data collected: gestational age at birth, birth weight, reason for delivery, antibiotic administration and duration, blood culture results, respiratory support, and FiO2 at 2 hours of life</a:t>
          </a:r>
        </a:p>
      </dsp:txBody>
      <dsp:txXfrm>
        <a:off x="1452516" y="1549645"/>
        <a:ext cx="8967227" cy="1258233"/>
      </dsp:txXfrm>
    </dsp:sp>
    <dsp:sp modelId="{2A8590BB-A54E-43C1-B78F-C82AC5491FED}">
      <dsp:nvSpPr>
        <dsp:cNvPr id="0" name=""/>
        <dsp:cNvSpPr/>
      </dsp:nvSpPr>
      <dsp:spPr>
        <a:xfrm>
          <a:off x="0" y="3095475"/>
          <a:ext cx="10515600" cy="125700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34EC9-96F1-44A4-84BC-F7496E761E55}">
      <dsp:nvSpPr>
        <dsp:cNvPr id="0" name=""/>
        <dsp:cNvSpPr/>
      </dsp:nvSpPr>
      <dsp:spPr>
        <a:xfrm>
          <a:off x="380244" y="3378301"/>
          <a:ext cx="692028" cy="6913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2F8AD-A908-43B9-832E-B05B8F00E981}">
      <dsp:nvSpPr>
        <dsp:cNvPr id="0" name=""/>
        <dsp:cNvSpPr/>
      </dsp:nvSpPr>
      <dsp:spPr>
        <a:xfrm>
          <a:off x="1452516" y="3095475"/>
          <a:ext cx="8967227" cy="1258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63" tIns="133163" rIns="133163" bIns="13316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/>
              <a:ea typeface="Calibri"/>
              <a:cs typeface="Calibri"/>
            </a:rPr>
            <a:t>Utilized descriptive statistics to compare pre and post implementation rates</a:t>
          </a:r>
        </a:p>
      </dsp:txBody>
      <dsp:txXfrm>
        <a:off x="1452516" y="3095475"/>
        <a:ext cx="8967227" cy="12582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80AC1-0C80-4632-A13B-35BF0CB3359F}">
      <dsp:nvSpPr>
        <dsp:cNvPr id="0" name=""/>
        <dsp:cNvSpPr/>
      </dsp:nvSpPr>
      <dsp:spPr>
        <a:xfrm>
          <a:off x="899391" y="430010"/>
          <a:ext cx="647682" cy="6476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9C100-9A7F-4553-AAA5-79A6A187BF5E}">
      <dsp:nvSpPr>
        <dsp:cNvPr id="0" name=""/>
        <dsp:cNvSpPr/>
      </dsp:nvSpPr>
      <dsp:spPr>
        <a:xfrm>
          <a:off x="297972" y="1253154"/>
          <a:ext cx="1850521" cy="338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Leadership: </a:t>
          </a:r>
        </a:p>
      </dsp:txBody>
      <dsp:txXfrm>
        <a:off x="297972" y="1253154"/>
        <a:ext cx="1850521" cy="338629"/>
      </dsp:txXfrm>
    </dsp:sp>
    <dsp:sp modelId="{88CEF02F-6961-4873-8F92-2C6C751F694E}">
      <dsp:nvSpPr>
        <dsp:cNvPr id="0" name=""/>
        <dsp:cNvSpPr/>
      </dsp:nvSpPr>
      <dsp:spPr>
        <a:xfrm>
          <a:off x="11724" y="1673393"/>
          <a:ext cx="2423016" cy="283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/>
            <a:t>Collaboration amongst interdisciplinary teams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Dissemination of project results</a:t>
          </a:r>
        </a:p>
      </dsp:txBody>
      <dsp:txXfrm>
        <a:off x="11724" y="1673393"/>
        <a:ext cx="2423016" cy="2836144"/>
      </dsp:txXfrm>
    </dsp:sp>
    <dsp:sp modelId="{FC4753D1-0369-4A51-8055-74E6C62EC5DA}">
      <dsp:nvSpPr>
        <dsp:cNvPr id="0" name=""/>
        <dsp:cNvSpPr/>
      </dsp:nvSpPr>
      <dsp:spPr>
        <a:xfrm>
          <a:off x="3360001" y="430010"/>
          <a:ext cx="647682" cy="6476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4D63C-8D3B-4D5A-AF58-7AA2ED57B9D1}">
      <dsp:nvSpPr>
        <dsp:cNvPr id="0" name=""/>
        <dsp:cNvSpPr/>
      </dsp:nvSpPr>
      <dsp:spPr>
        <a:xfrm>
          <a:off x="2758582" y="1253154"/>
          <a:ext cx="1850521" cy="338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Scholarship: </a:t>
          </a:r>
        </a:p>
      </dsp:txBody>
      <dsp:txXfrm>
        <a:off x="2758582" y="1253154"/>
        <a:ext cx="1850521" cy="338629"/>
      </dsp:txXfrm>
    </dsp:sp>
    <dsp:sp modelId="{39DFA21D-16B3-4F5A-9503-BF0C06E25ABE}">
      <dsp:nvSpPr>
        <dsp:cNvPr id="0" name=""/>
        <dsp:cNvSpPr/>
      </dsp:nvSpPr>
      <dsp:spPr>
        <a:xfrm>
          <a:off x="2758582" y="1673393"/>
          <a:ext cx="1850521" cy="283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Contributes to evidence-based practice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Translated evidence-based research into practice</a:t>
          </a:r>
        </a:p>
      </dsp:txBody>
      <dsp:txXfrm>
        <a:off x="2758582" y="1673393"/>
        <a:ext cx="1850521" cy="2836144"/>
      </dsp:txXfrm>
    </dsp:sp>
    <dsp:sp modelId="{D352B89B-2A96-4561-A2EE-43DAC818AA9E}">
      <dsp:nvSpPr>
        <dsp:cNvPr id="0" name=""/>
        <dsp:cNvSpPr/>
      </dsp:nvSpPr>
      <dsp:spPr>
        <a:xfrm>
          <a:off x="5534364" y="430010"/>
          <a:ext cx="647682" cy="6476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4B1D1-AE35-45A2-8A9A-435AFA4C83EF}">
      <dsp:nvSpPr>
        <dsp:cNvPr id="0" name=""/>
        <dsp:cNvSpPr/>
      </dsp:nvSpPr>
      <dsp:spPr>
        <a:xfrm>
          <a:off x="4932944" y="1253154"/>
          <a:ext cx="1850521" cy="338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Policy:</a:t>
          </a:r>
        </a:p>
      </dsp:txBody>
      <dsp:txXfrm>
        <a:off x="4932944" y="1253154"/>
        <a:ext cx="1850521" cy="338629"/>
      </dsp:txXfrm>
    </dsp:sp>
    <dsp:sp modelId="{73F6AD1A-BEEA-440C-8B2A-5F74B2BCB507}">
      <dsp:nvSpPr>
        <dsp:cNvPr id="0" name=""/>
        <dsp:cNvSpPr/>
      </dsp:nvSpPr>
      <dsp:spPr>
        <a:xfrm>
          <a:off x="4932944" y="1673393"/>
          <a:ext cx="1850521" cy="283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Can change policy and practice protocols</a:t>
          </a:r>
        </a:p>
      </dsp:txBody>
      <dsp:txXfrm>
        <a:off x="4932944" y="1673393"/>
        <a:ext cx="1850521" cy="2836144"/>
      </dsp:txXfrm>
    </dsp:sp>
    <dsp:sp modelId="{420D0A3D-CB5C-41AE-80B1-4C6BEDFBEE1E}">
      <dsp:nvSpPr>
        <dsp:cNvPr id="0" name=""/>
        <dsp:cNvSpPr/>
      </dsp:nvSpPr>
      <dsp:spPr>
        <a:xfrm>
          <a:off x="7708726" y="430010"/>
          <a:ext cx="647682" cy="6476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A6519-F264-4E7B-800B-30C42CE6C3FA}">
      <dsp:nvSpPr>
        <dsp:cNvPr id="0" name=""/>
        <dsp:cNvSpPr/>
      </dsp:nvSpPr>
      <dsp:spPr>
        <a:xfrm>
          <a:off x="7107307" y="1253154"/>
          <a:ext cx="1850521" cy="338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Clinical:</a:t>
          </a:r>
        </a:p>
      </dsp:txBody>
      <dsp:txXfrm>
        <a:off x="7107307" y="1253154"/>
        <a:ext cx="1850521" cy="338629"/>
      </dsp:txXfrm>
    </dsp:sp>
    <dsp:sp modelId="{6BB12B83-31AB-4CE8-9B1F-FCF354893DF8}">
      <dsp:nvSpPr>
        <dsp:cNvPr id="0" name=""/>
        <dsp:cNvSpPr/>
      </dsp:nvSpPr>
      <dsp:spPr>
        <a:xfrm>
          <a:off x="7107307" y="1673393"/>
          <a:ext cx="1850521" cy="283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Protects patients from unnecessary antibiotic exposure</a:t>
          </a:r>
        </a:p>
      </dsp:txBody>
      <dsp:txXfrm>
        <a:off x="7107307" y="1673393"/>
        <a:ext cx="1850521" cy="2836144"/>
      </dsp:txXfrm>
    </dsp:sp>
    <dsp:sp modelId="{E8C39E00-0397-4031-AE82-A3C9C1EB8465}">
      <dsp:nvSpPr>
        <dsp:cNvPr id="0" name=""/>
        <dsp:cNvSpPr/>
      </dsp:nvSpPr>
      <dsp:spPr>
        <a:xfrm>
          <a:off x="9883088" y="430010"/>
          <a:ext cx="647682" cy="64768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0E5D3-0A0D-485E-AFEF-1ADE26F1E954}">
      <dsp:nvSpPr>
        <dsp:cNvPr id="0" name=""/>
        <dsp:cNvSpPr/>
      </dsp:nvSpPr>
      <dsp:spPr>
        <a:xfrm>
          <a:off x="9281669" y="1253154"/>
          <a:ext cx="1850521" cy="338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Class:</a:t>
          </a:r>
        </a:p>
      </dsp:txBody>
      <dsp:txXfrm>
        <a:off x="9281669" y="1253154"/>
        <a:ext cx="1850521" cy="338629"/>
      </dsp:txXfrm>
    </dsp:sp>
    <dsp:sp modelId="{EFF81DB8-64B1-4B1C-83FC-F60C8E0A2C5A}">
      <dsp:nvSpPr>
        <dsp:cNvPr id="0" name=""/>
        <dsp:cNvSpPr/>
      </dsp:nvSpPr>
      <dsp:spPr>
        <a:xfrm>
          <a:off x="9281669" y="1673393"/>
          <a:ext cx="1850521" cy="283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NUR 899 was beneficial to the development of this project</a:t>
          </a:r>
        </a:p>
      </dsp:txBody>
      <dsp:txXfrm>
        <a:off x="9281669" y="1673393"/>
        <a:ext cx="1850521" cy="2836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708A4C-3843-E2BB-C794-99E035ACD1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A7BDDF-F689-5F7F-1BCE-46F6B83B07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4A6FD-41C4-C445-A1BA-F03E5B184796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08847-DFB0-B96E-A2C8-2A0BCEC77E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17263-9242-E95B-F6E3-B9D384320C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C28A4-C4F7-464C-B8B0-DEA36B64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2326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B4FBA-72A0-7A4B-A53E-C19D56F5B898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11661-1FE8-BB40-B82B-D63A28E17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9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B41C92D-E94C-3F40-E135-A32C86A27E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24400" y="1953912"/>
            <a:ext cx="6309360" cy="946413"/>
          </a:xfrm>
        </p:spPr>
        <p:txBody>
          <a:bodyPr wrap="square" anchor="b">
            <a:spAutoFit/>
          </a:bodyPr>
          <a:lstStyle>
            <a:lvl1pPr algn="l" fontAlgn="t">
              <a:defRPr sz="6000"/>
            </a:lvl1pPr>
          </a:lstStyle>
          <a:p>
            <a:r>
              <a:rPr lang="en-US" dirty="0"/>
              <a:t>Cover title.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9DF6698-8D9A-A5DA-B8CC-F644A02257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24400" y="3237409"/>
            <a:ext cx="6309341" cy="383182"/>
          </a:xfrm>
        </p:spPr>
        <p:txBody>
          <a:bodyPr wrap="square">
            <a:spAutoFit/>
          </a:bodyPr>
          <a:lstStyle>
            <a:lvl1pPr marL="0" indent="0" algn="l">
              <a:buNone/>
              <a:defRPr sz="2100" b="1" i="0" cap="all" spc="30" baseline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Subtitle.</a:t>
            </a:r>
          </a:p>
        </p:txBody>
      </p:sp>
      <p:pic>
        <p:nvPicPr>
          <p:cNvPr id="2" name="Picture 1" descr="CreightonUniv_White.png">
            <a:extLst>
              <a:ext uri="{FF2B5EF4-FFF2-40B4-BE49-F238E27FC236}">
                <a16:creationId xmlns:a16="http://schemas.microsoft.com/office/drawing/2014/main" id="{A8EE274F-C659-E162-1B89-6993C1A192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1791941"/>
            <a:ext cx="2971799" cy="110838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AAEF90-45D9-9B94-E491-6846B922C2EC}"/>
              </a:ext>
            </a:extLst>
          </p:cNvPr>
          <p:cNvCxnSpPr>
            <a:cxnSpLocks/>
          </p:cNvCxnSpPr>
          <p:nvPr userDrawn="1"/>
        </p:nvCxnSpPr>
        <p:spPr>
          <a:xfrm>
            <a:off x="4267200" y="1228723"/>
            <a:ext cx="0" cy="410527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780698-6844-B009-70FF-0FE1E52D692E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743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tex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6D5A23-418F-0300-A792-00F1CD0738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015808"/>
            <a:ext cx="10515600" cy="410882"/>
          </a:xfrm>
        </p:spPr>
        <p:txBody>
          <a:bodyPr wrap="square">
            <a:spAutoFit/>
          </a:bodyPr>
          <a:lstStyle/>
          <a:p>
            <a:pPr lvl="0"/>
            <a:r>
              <a:rPr lang="en-US" dirty="0"/>
              <a:t>Body text.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BA1BBA-E818-640D-487E-2A0805B0B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988957"/>
            <a:ext cx="10517188" cy="701731"/>
          </a:xfrm>
        </p:spPr>
        <p:txBody>
          <a:bodyPr wrap="square" anchor="b">
            <a:spAutoFit/>
          </a:bodyPr>
          <a:lstStyle/>
          <a:p>
            <a:r>
              <a:rPr lang="en-US" dirty="0"/>
              <a:t>Title.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B227B3F-11C0-18EF-5AD0-87C047475A76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343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column tex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7EB5A-55E7-A03C-1502-73581F39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7048" y="6356350"/>
            <a:ext cx="3197200" cy="365125"/>
          </a:xfrm>
          <a:prstGeom prst="rect">
            <a:avLst/>
          </a:prstGeom>
        </p:spPr>
        <p:txBody>
          <a:bodyPr/>
          <a:lstStyle/>
          <a:p>
            <a:fld id="{8D37E324-DE14-454D-9FD6-E4120D7A00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6D5A23-418F-0300-A792-00F1CD0738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015808"/>
            <a:ext cx="5257800" cy="341632"/>
          </a:xfrm>
        </p:spPr>
        <p:txBody>
          <a:bodyPr wrap="square">
            <a:spAutoFit/>
          </a:bodyPr>
          <a:lstStyle/>
          <a:p>
            <a:pPr lvl="0"/>
            <a:r>
              <a:rPr lang="en-US" dirty="0"/>
              <a:t>Body text.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BA1BBA-E818-640D-487E-2A0805B0B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988957"/>
            <a:ext cx="5259388" cy="701731"/>
          </a:xfrm>
        </p:spPr>
        <p:txBody>
          <a:bodyPr wrap="square" anchor="b">
            <a:spAutoFit/>
          </a:bodyPr>
          <a:lstStyle/>
          <a:p>
            <a:r>
              <a:rPr lang="en-US" dirty="0"/>
              <a:t>Title.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B227B3F-11C0-18EF-5AD0-87C047475A76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5E93DF8-9AFF-C14F-FC16-18263711B0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9229" y="-3175"/>
            <a:ext cx="5802771" cy="6861175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36259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column tex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7C17E-6A00-0940-2C9A-F8835CCD8C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3192" y="6356350"/>
            <a:ext cx="313820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6D5A23-418F-0300-A792-00F1CD0738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7588" y="2015808"/>
            <a:ext cx="5257800" cy="341632"/>
          </a:xfrm>
        </p:spPr>
        <p:txBody>
          <a:bodyPr wrap="square">
            <a:spAutoFit/>
          </a:bodyPr>
          <a:lstStyle/>
          <a:p>
            <a:pPr lvl="0"/>
            <a:r>
              <a:rPr lang="en-US" dirty="0"/>
              <a:t>Body text.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BA1BBA-E818-640D-487E-2A0805B0B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988957"/>
            <a:ext cx="5259388" cy="701731"/>
          </a:xfrm>
        </p:spPr>
        <p:txBody>
          <a:bodyPr wrap="square" anchor="b">
            <a:spAutoFit/>
          </a:bodyPr>
          <a:lstStyle/>
          <a:p>
            <a:r>
              <a:rPr lang="en-US" dirty="0"/>
              <a:t>Title.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B227B3F-11C0-18EF-5AD0-87C047475A76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5E93DF8-9AFF-C14F-FC16-18263711B0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452" y="-3175"/>
            <a:ext cx="5802771" cy="6861175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54190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text - corner detai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FBA1BBA-E818-640D-487E-2A0805B0B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988957"/>
            <a:ext cx="10517188" cy="701731"/>
          </a:xfrm>
        </p:spPr>
        <p:txBody>
          <a:bodyPr wrap="square" anchor="b">
            <a:spAutoFit/>
          </a:bodyPr>
          <a:lstStyle/>
          <a:p>
            <a:r>
              <a:rPr lang="en-US" dirty="0"/>
              <a:t>Title.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1A341447-E8D0-1B03-92E2-608371448E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015808"/>
            <a:ext cx="10515600" cy="410882"/>
          </a:xfrm>
        </p:spPr>
        <p:txBody>
          <a:bodyPr wrap="square">
            <a:spAutoFit/>
          </a:bodyPr>
          <a:lstStyle/>
          <a:p>
            <a:pPr lvl="0"/>
            <a:r>
              <a:rPr lang="en-US" dirty="0"/>
              <a:t>Body text.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75DA73-BEDE-E58F-34B6-5C501CEFB926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242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text - photo watermark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FBA1BBA-E818-640D-487E-2A0805B0B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988957"/>
            <a:ext cx="10517188" cy="701731"/>
          </a:xfrm>
        </p:spPr>
        <p:txBody>
          <a:bodyPr wrap="square" anchor="b">
            <a:spAutoFit/>
          </a:bodyPr>
          <a:lstStyle/>
          <a:p>
            <a:r>
              <a:rPr lang="en-US" dirty="0"/>
              <a:t>Title.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3FA21B1-D790-2FDB-A125-BFE62C01ED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015808"/>
            <a:ext cx="10515600" cy="410882"/>
          </a:xfrm>
        </p:spPr>
        <p:txBody>
          <a:bodyPr wrap="square">
            <a:spAutoFit/>
          </a:bodyPr>
          <a:lstStyle/>
          <a:p>
            <a:pPr lvl="0"/>
            <a:r>
              <a:rPr lang="en-US" dirty="0"/>
              <a:t>Body text.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E3FA93-0B68-284D-2A78-9B8263FE16A5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686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with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8C24F-F2F0-74E5-AAF7-8BB278948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6612" y="1981200"/>
            <a:ext cx="10518776" cy="4344614"/>
          </a:xfrm>
        </p:spPr>
        <p:txBody>
          <a:bodyPr/>
          <a:lstStyle/>
          <a:p>
            <a:pPr lvl="0"/>
            <a:r>
              <a:rPr lang="en-US" dirty="0"/>
              <a:t>Add a graph, chart, image or other media by clicking below.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17C408D-5CB7-99CD-A396-C916AD361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988957"/>
            <a:ext cx="10518776" cy="701731"/>
          </a:xfrm>
        </p:spPr>
        <p:txBody>
          <a:bodyPr wrap="square" anchor="b">
            <a:spAutoFit/>
          </a:bodyPr>
          <a:lstStyle>
            <a:lvl1pPr>
              <a:defRPr/>
            </a:lvl1pPr>
          </a:lstStyle>
          <a:p>
            <a:r>
              <a:rPr lang="en-US" dirty="0"/>
              <a:t>Title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D831DC7-B228-310B-B24B-1647E6C71D04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77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7E016-79BB-CC10-3F44-03F9AC0A02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988957"/>
            <a:ext cx="10541000" cy="701731"/>
          </a:xfrm>
        </p:spPr>
        <p:txBody>
          <a:bodyPr anchor="b">
            <a:spAutoFit/>
          </a:bodyPr>
          <a:lstStyle/>
          <a:p>
            <a:r>
              <a:rPr lang="en-US" dirty="0"/>
              <a:t>Title.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87037-832D-1369-E19C-C6F90019C0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9378" y="2025188"/>
            <a:ext cx="5183187" cy="424732"/>
          </a:xfrm>
        </p:spPr>
        <p:txBody>
          <a:bodyPr anchor="b">
            <a:spAutoFit/>
          </a:bodyPr>
          <a:lstStyle>
            <a:lvl1pPr marL="0" indent="0">
              <a:buNone/>
              <a:defRPr sz="24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F44E56-4438-7A52-3C69-CF9C6714CC0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25188"/>
            <a:ext cx="5183188" cy="424732"/>
          </a:xfrm>
        </p:spPr>
        <p:txBody>
          <a:bodyPr anchor="b">
            <a:spAutoFit/>
          </a:bodyPr>
          <a:lstStyle>
            <a:lvl1pPr marL="0" indent="0">
              <a:buNone/>
              <a:defRPr sz="24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8A6FCCC-4D26-1ED1-CC6B-EA95D720AB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3190" y="2514600"/>
            <a:ext cx="5159375" cy="438582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Body text.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2DC94D8-CDFB-B9D2-F091-B00722146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4106" y="2514600"/>
            <a:ext cx="5159375" cy="438582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Body text.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E96D09-CFFE-9D77-8D6A-A3C6EC085ACD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0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ist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7E016-79BB-CC10-3F44-03F9AC0A02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988957"/>
            <a:ext cx="10518776" cy="701731"/>
          </a:xfrm>
        </p:spPr>
        <p:txBody>
          <a:bodyPr anchor="b">
            <a:spAutoFit/>
          </a:bodyPr>
          <a:lstStyle/>
          <a:p>
            <a:r>
              <a:rPr lang="en-US" dirty="0"/>
              <a:t>Title.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87037-832D-1369-E19C-C6F90019C0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2020383"/>
            <a:ext cx="5160963" cy="424732"/>
          </a:xfrm>
        </p:spPr>
        <p:txBody>
          <a:bodyPr anchor="b">
            <a:spAutoFit/>
          </a:bodyPr>
          <a:lstStyle>
            <a:lvl1pPr marL="0" indent="0">
              <a:buNone/>
              <a:defRPr sz="24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F44E56-4438-7A52-3C69-CF9C6714CC0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20383"/>
            <a:ext cx="5183188" cy="424732"/>
          </a:xfrm>
        </p:spPr>
        <p:txBody>
          <a:bodyPr anchor="b">
            <a:spAutoFit/>
          </a:bodyPr>
          <a:lstStyle>
            <a:lvl1pPr marL="0" indent="0">
              <a:buNone/>
              <a:defRPr sz="24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8A6FCCC-4D26-1ED1-CC6B-EA95D720AB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520" y="2529590"/>
            <a:ext cx="5149056" cy="1862048"/>
          </a:xfrm>
        </p:spPr>
        <p:txBody>
          <a:bodyPr>
            <a:sp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Bullet list</a:t>
            </a:r>
          </a:p>
          <a:p>
            <a:pPr lvl="0"/>
            <a:r>
              <a:rPr lang="en-US" dirty="0"/>
              <a:t>Bullet list</a:t>
            </a:r>
          </a:p>
          <a:p>
            <a:pPr lvl="0"/>
            <a:r>
              <a:rPr lang="en-US" dirty="0"/>
              <a:t>Bullet list</a:t>
            </a:r>
          </a:p>
          <a:p>
            <a:pPr lvl="0"/>
            <a:r>
              <a:rPr lang="en-US" dirty="0"/>
              <a:t>Bullet list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2DC94D8-CDFB-B9D2-F091-B00722146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4106" y="2529590"/>
            <a:ext cx="5159375" cy="1862048"/>
          </a:xfrm>
        </p:spPr>
        <p:txBody>
          <a:bodyPr>
            <a:spAutoFit/>
          </a:bodyPr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en-US" dirty="0"/>
              <a:t>Number list</a:t>
            </a:r>
          </a:p>
          <a:p>
            <a:pPr lvl="0"/>
            <a:r>
              <a:rPr lang="en-US" dirty="0"/>
              <a:t>Number list</a:t>
            </a:r>
          </a:p>
          <a:p>
            <a:pPr lvl="0"/>
            <a:r>
              <a:rPr lang="en-US" dirty="0"/>
              <a:t>Number list</a:t>
            </a:r>
          </a:p>
          <a:p>
            <a:pPr lvl="0"/>
            <a:r>
              <a:rPr lang="en-US" dirty="0"/>
              <a:t>Number list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1D8B9CD-3AC8-548F-D607-2A10D62F5555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145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media -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E8080-24C0-CA54-F2AA-AD2605A147E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950719"/>
            <a:ext cx="5181600" cy="4226243"/>
          </a:xfrm>
        </p:spPr>
        <p:txBody>
          <a:bodyPr/>
          <a:lstStyle/>
          <a:p>
            <a:pPr lvl="0"/>
            <a:r>
              <a:rPr lang="en-US" dirty="0"/>
              <a:t>Add media by clicking below.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A293D-6209-F9D7-4901-EF3C63294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50719"/>
            <a:ext cx="5181600" cy="4226244"/>
          </a:xfrm>
        </p:spPr>
        <p:txBody>
          <a:bodyPr/>
          <a:lstStyle/>
          <a:p>
            <a:pPr lvl="0"/>
            <a:r>
              <a:rPr lang="en-US" dirty="0"/>
              <a:t>Add media by clicking below.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766EE4-2F9B-3839-B47C-80D288A6F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988957"/>
            <a:ext cx="10518776" cy="701731"/>
          </a:xfrm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1C752C-4CFF-AA41-BDCA-B54D48FFD440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64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media - with captions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E8080-24C0-CA54-F2AA-AD2605A147E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6612" y="1940560"/>
            <a:ext cx="3418458" cy="3307303"/>
          </a:xfrm>
        </p:spPr>
        <p:txBody>
          <a:bodyPr/>
          <a:lstStyle/>
          <a:p>
            <a:pPr lvl="0"/>
            <a:r>
              <a:rPr lang="en-US" dirty="0"/>
              <a:t>Add media by clicking below.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766EE4-2F9B-3839-B47C-80D288A6F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988957"/>
            <a:ext cx="10518776" cy="701731"/>
          </a:xfrm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7A4B27D-4D46-A976-C16C-667C24D97AA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86771" y="1940560"/>
            <a:ext cx="3418458" cy="3307303"/>
          </a:xfrm>
        </p:spPr>
        <p:txBody>
          <a:bodyPr/>
          <a:lstStyle/>
          <a:p>
            <a:pPr lvl="0"/>
            <a:r>
              <a:rPr lang="en-US" dirty="0"/>
              <a:t>Add media by clicking below.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F058EFC-DCC7-CBA1-7CF0-E15799873BB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40886" y="1940560"/>
            <a:ext cx="3418458" cy="3307303"/>
          </a:xfrm>
        </p:spPr>
        <p:txBody>
          <a:bodyPr/>
          <a:lstStyle/>
          <a:p>
            <a:pPr lvl="0"/>
            <a:r>
              <a:rPr lang="en-US" dirty="0"/>
              <a:t>Add media by clicking below.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B7B92A-077E-95BA-C37F-E75CC79AEF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6613" y="5340765"/>
            <a:ext cx="3443287" cy="461963"/>
          </a:xfrm>
        </p:spPr>
        <p:txBody>
          <a:bodyPr/>
          <a:lstStyle>
            <a:lvl5pPr algn="l" rtl="1">
              <a:defRPr/>
            </a:lvl5pPr>
          </a:lstStyle>
          <a:p>
            <a:pPr lvl="4"/>
            <a:r>
              <a:rPr lang="en-US" dirty="0"/>
              <a:t>Caption goes here.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41E9607-51EF-F7EF-CC05-B1089326D8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6771" y="5353465"/>
            <a:ext cx="3443287" cy="461963"/>
          </a:xfrm>
        </p:spPr>
        <p:txBody>
          <a:bodyPr/>
          <a:lstStyle>
            <a:lvl5pPr algn="l" rtl="1">
              <a:defRPr/>
            </a:lvl5pPr>
          </a:lstStyle>
          <a:p>
            <a:pPr lvl="4"/>
            <a:r>
              <a:rPr lang="en-US" dirty="0"/>
              <a:t>Caption goes here.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E749D12-50F3-EFAD-36CF-71026EC9A8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6929" y="5346563"/>
            <a:ext cx="3443287" cy="461963"/>
          </a:xfrm>
        </p:spPr>
        <p:txBody>
          <a:bodyPr/>
          <a:lstStyle>
            <a:lvl5pPr algn="l" rtl="1">
              <a:defRPr/>
            </a:lvl5pPr>
          </a:lstStyle>
          <a:p>
            <a:pPr lvl="4"/>
            <a:r>
              <a:rPr lang="en-US" dirty="0"/>
              <a:t>Caption goes here.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F5B5A4-5846-E762-6E6C-BB51D6D9E407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91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lam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7C9FB7-0D09-53FA-E708-CE2EB8546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DD108A-D0F2-A1C3-AFA3-6D9CDF6ED0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0698" y="-180753"/>
            <a:ext cx="4372658" cy="743351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7D8C993-D003-E065-0FED-2F670F7528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63017"/>
            <a:ext cx="7980680" cy="946413"/>
          </a:xfrm>
        </p:spPr>
        <p:txBody>
          <a:bodyPr wrap="square" anchor="b">
            <a:spAutoFit/>
          </a:bodyPr>
          <a:lstStyle>
            <a:lvl1pPr algn="l" fontAlgn="t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Cover title.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239F071-857B-6DB0-2CAE-47F03561D8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730109"/>
            <a:ext cx="7980680" cy="383182"/>
          </a:xfrm>
        </p:spPr>
        <p:txBody>
          <a:bodyPr wrap="square">
            <a:spAutoFit/>
          </a:bodyPr>
          <a:lstStyle>
            <a:lvl1pPr marL="0" indent="0" algn="l">
              <a:buNone/>
              <a:defRPr sz="2100" b="1" i="0" cap="all" spc="3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Subtitle.</a:t>
            </a:r>
          </a:p>
        </p:txBody>
      </p:sp>
      <p:pic>
        <p:nvPicPr>
          <p:cNvPr id="14" name="Picture 13" descr="CreightonUniv_White.png">
            <a:extLst>
              <a:ext uri="{FF2B5EF4-FFF2-40B4-BE49-F238E27FC236}">
                <a16:creationId xmlns:a16="http://schemas.microsoft.com/office/drawing/2014/main" id="{DE0045B4-C999-4579-4EF1-C91B7D9C58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942428"/>
            <a:ext cx="2147888" cy="80109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0D6C72-8043-FA1C-DEF3-77E43150801A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092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4E7357-6072-6AA6-027F-6238856C0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988957"/>
            <a:ext cx="10518776" cy="701731"/>
          </a:xfrm>
        </p:spPr>
        <p:txBody>
          <a:bodyPr anchor="b">
            <a:spAutoFit/>
          </a:bodyPr>
          <a:lstStyle/>
          <a:p>
            <a:r>
              <a:rPr lang="en-US" dirty="0"/>
              <a:t>Title.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C0AE02-D140-2743-E89D-743706CD61B7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337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B41C92D-E94C-3F40-E135-A32C86A27E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3192" y="2684739"/>
            <a:ext cx="11305616" cy="923330"/>
          </a:xfrm>
        </p:spPr>
        <p:txBody>
          <a:bodyPr wrap="square" anchor="b">
            <a:spAutoFit/>
          </a:bodyPr>
          <a:lstStyle>
            <a:lvl1pPr algn="ctr">
              <a:defRPr sz="6000"/>
            </a:lvl1pPr>
          </a:lstStyle>
          <a:p>
            <a:r>
              <a:rPr lang="en-US" dirty="0"/>
              <a:t>Phrase or callout.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5C691B8-CFCB-593A-5B82-D553809E3D71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D2367F0-2679-3C60-2720-628E0703B0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4268" y="361460"/>
            <a:ext cx="647137" cy="79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64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 - dark">
    <p:bg>
      <p:bgPr>
        <a:solidFill>
          <a:srgbClr val="001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C41D03-A612-B361-00DA-44DC807651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1600000">
            <a:off x="8371757" y="-382171"/>
            <a:ext cx="3722491" cy="758694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E243F9-AEA5-F105-CC48-918D20841D9B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60B034C3-F8B3-17A0-C8E5-CCE3963A18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3192" y="2835211"/>
            <a:ext cx="11305616" cy="923330"/>
          </a:xfrm>
        </p:spPr>
        <p:txBody>
          <a:bodyPr wrap="square" anchor="b">
            <a:spAutoFit/>
          </a:bodyPr>
          <a:lstStyle>
            <a:lvl1pPr algn="l">
              <a:defRPr sz="6000"/>
            </a:lvl1pPr>
          </a:lstStyle>
          <a:p>
            <a:r>
              <a:rPr lang="en-US" dirty="0"/>
              <a:t>Phrase or callout.</a:t>
            </a:r>
          </a:p>
        </p:txBody>
      </p:sp>
    </p:spTree>
    <p:extLst>
      <p:ext uri="{BB962C8B-B14F-4D97-AF65-F5344CB8AC3E}">
        <p14:creationId xmlns:p14="http://schemas.microsoft.com/office/powerpoint/2010/main" val="626520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B41C92D-E94C-3F40-E135-A32C86A27E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025" y="2719463"/>
            <a:ext cx="12110970" cy="923330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Phrase or callout.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5C691B8-CFCB-593A-5B82-D553809E3D71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427CC-86F6-8C92-3613-4E1DCA14C4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9435" y="3767558"/>
            <a:ext cx="1551380" cy="316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19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only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6247845E-0082-2560-60C9-F6040245CA8B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3"/>
          </a:solidFill>
        </p:spPr>
        <p:txBody>
          <a:bodyPr/>
          <a:lstStyle/>
          <a:p>
            <a:r>
              <a:rPr lang="en-US" dirty="0"/>
              <a:t>Media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0BFC49-2FD4-A8D7-E9E8-C4AA89FF8E9E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10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28251A12-6279-8E33-D3A2-D9404145D3A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6524" y="3429000"/>
            <a:ext cx="6725476" cy="3429000"/>
          </a:xfrm>
          <a:solidFill>
            <a:schemeClr val="accent3"/>
          </a:solidFill>
        </p:spPr>
        <p:txBody>
          <a:bodyPr/>
          <a:lstStyle/>
          <a:p>
            <a:r>
              <a:rPr lang="en-US" dirty="0"/>
              <a:t>Image 3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D39403A7-881B-EFDB-2077-30013CC83C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66523" y="0"/>
            <a:ext cx="6725476" cy="3429000"/>
          </a:xfrm>
          <a:solidFill>
            <a:schemeClr val="accent3"/>
          </a:solidFill>
        </p:spPr>
        <p:txBody>
          <a:bodyPr/>
          <a:lstStyle/>
          <a:p>
            <a:r>
              <a:rPr lang="en-US" dirty="0"/>
              <a:t>Image 2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919210E-CC17-C687-F543-574BC0BC52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5466522" cy="6858000"/>
          </a:xfrm>
          <a:solidFill>
            <a:schemeClr val="accent3"/>
          </a:solidFill>
        </p:spPr>
        <p:txBody>
          <a:bodyPr/>
          <a:lstStyle/>
          <a:p>
            <a:r>
              <a:rPr lang="en-US" dirty="0"/>
              <a:t>Image 1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99360B-7857-067C-7954-D98CA1619158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966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D39403A7-881B-EFDB-2077-30013CC83C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84161" y="19050"/>
            <a:ext cx="4307839" cy="6858000"/>
          </a:xfrm>
          <a:solidFill>
            <a:schemeClr val="accent3"/>
          </a:solidFill>
        </p:spPr>
        <p:txBody>
          <a:bodyPr/>
          <a:lstStyle/>
          <a:p>
            <a:r>
              <a:rPr lang="en-US" dirty="0"/>
              <a:t>Image 2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919210E-CC17-C687-F543-574BC0BC52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8481" y="548640"/>
            <a:ext cx="6797039" cy="5453954"/>
          </a:xfrm>
          <a:solidFill>
            <a:schemeClr val="accent3"/>
          </a:solidFill>
        </p:spPr>
        <p:txBody>
          <a:bodyPr/>
          <a:lstStyle/>
          <a:p>
            <a:r>
              <a:rPr lang="en-US" dirty="0"/>
              <a:t>Image 1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47C6BA-C8B5-8A0E-2E6C-B2F8F7E374A3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398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or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BDD68-3BB4-373C-2868-ACF99F2252C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172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Place graph or chart here.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20243-58B6-C078-C0D1-23D0380E749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599" y="6414168"/>
            <a:ext cx="10972787" cy="2368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Attribution if needed.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951B3A-2F39-9455-3C9A-0ED9A4202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74563"/>
            <a:ext cx="10972800" cy="701731"/>
          </a:xfrm>
        </p:spPr>
        <p:txBody>
          <a:bodyPr anchor="b">
            <a:spAutoFit/>
          </a:bodyPr>
          <a:lstStyle>
            <a:lvl1pPr algn="ctr">
              <a:defRPr/>
            </a:lvl1pPr>
          </a:lstStyle>
          <a:p>
            <a:r>
              <a:rPr lang="en-US" dirty="0"/>
              <a:t>Title.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78A3AE-BEFF-43CA-AA94-D4DA4361A567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670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6D5A23-418F-0300-A792-00F1CD0738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025968"/>
            <a:ext cx="10517188" cy="438582"/>
          </a:xfrm>
        </p:spPr>
        <p:txBody>
          <a:bodyPr wrap="square"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Body text.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BA1BBA-E818-640D-487E-2A0805B0B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988957"/>
            <a:ext cx="10518776" cy="701731"/>
          </a:xfrm>
        </p:spPr>
        <p:txBody>
          <a:bodyPr anchor="b"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5D3937A-8E75-37B9-DCD9-1023968A3745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646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column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7EB5A-55E7-A03C-1502-73581F39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7048" y="6356350"/>
            <a:ext cx="3197200" cy="365125"/>
          </a:xfrm>
          <a:prstGeom prst="rect">
            <a:avLst/>
          </a:prstGeom>
        </p:spPr>
        <p:txBody>
          <a:bodyPr/>
          <a:lstStyle/>
          <a:p>
            <a:fld id="{8D37E324-DE14-454D-9FD6-E4120D7A00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6D5A23-418F-0300-A792-00F1CD0738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025968"/>
            <a:ext cx="5258593" cy="341632"/>
          </a:xfrm>
        </p:spPr>
        <p:txBody>
          <a:bodyPr wrap="square"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Body text.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BA1BBA-E818-640D-487E-2A0805B0B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988957"/>
            <a:ext cx="5259387" cy="701731"/>
          </a:xfrm>
        </p:spPr>
        <p:txBody>
          <a:bodyPr wrap="square" anchor="b"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5D3937A-8E75-37B9-DCD9-1023968A3745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15910165-822B-A382-A53A-4738736F32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9229" y="-3175"/>
            <a:ext cx="5802771" cy="6861175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1813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shield">
    <p:bg>
      <p:bgPr>
        <a:solidFill>
          <a:srgbClr val="001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7D8C993-D003-E065-0FED-2F670F7528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1463016"/>
            <a:ext cx="9870441" cy="946413"/>
          </a:xfrm>
        </p:spPr>
        <p:txBody>
          <a:bodyPr wrap="square" anchor="b">
            <a:spAutoFit/>
          </a:bodyPr>
          <a:lstStyle>
            <a:lvl1pPr algn="l" fontAlgn="t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Cover title.</a:t>
            </a:r>
          </a:p>
        </p:txBody>
      </p:sp>
      <p:pic>
        <p:nvPicPr>
          <p:cNvPr id="14" name="Picture 13" descr="CreightonUniv_White.png">
            <a:extLst>
              <a:ext uri="{FF2B5EF4-FFF2-40B4-BE49-F238E27FC236}">
                <a16:creationId xmlns:a16="http://schemas.microsoft.com/office/drawing/2014/main" id="{DE0045B4-C999-4579-4EF1-C91B7D9C5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942428"/>
            <a:ext cx="2147888" cy="801092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ECA570E3-78D5-C265-1BDC-51FF6041FF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4800" y="-228600"/>
            <a:ext cx="5181600" cy="636775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C170105D-AC8D-8F1B-916B-A4BFA5B7F0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730109"/>
            <a:ext cx="7980680" cy="383182"/>
          </a:xfrm>
        </p:spPr>
        <p:txBody>
          <a:bodyPr wrap="square">
            <a:spAutoFit/>
          </a:bodyPr>
          <a:lstStyle>
            <a:lvl1pPr marL="0" indent="0" algn="l">
              <a:buNone/>
              <a:defRPr sz="2100" b="1" i="0" cap="all" spc="3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Subtitle.</a:t>
            </a:r>
          </a:p>
        </p:txBody>
      </p:sp>
    </p:spTree>
    <p:extLst>
      <p:ext uri="{BB962C8B-B14F-4D97-AF65-F5344CB8AC3E}">
        <p14:creationId xmlns:p14="http://schemas.microsoft.com/office/powerpoint/2010/main" val="10437495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column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7C17E-6A00-0940-2C9A-F8835CCD8C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3192" y="6356350"/>
            <a:ext cx="313820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6D5A23-418F-0300-A792-00F1CD0738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7588" y="2025968"/>
            <a:ext cx="5258593" cy="341632"/>
          </a:xfrm>
        </p:spPr>
        <p:txBody>
          <a:bodyPr wrap="square"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Body text.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BA1BBA-E818-640D-487E-2A0805B0B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988957"/>
            <a:ext cx="5259387" cy="701731"/>
          </a:xfrm>
        </p:spPr>
        <p:txBody>
          <a:bodyPr wrap="square" anchor="b"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5D3937A-8E75-37B9-DCD9-1023968A3745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15910165-822B-A382-A53A-4738736F32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602" y="-3175"/>
            <a:ext cx="5802771" cy="6861175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681144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text - dark photo watermark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FBA1BBA-E818-640D-487E-2A0805B0B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988957"/>
            <a:ext cx="10518776" cy="701731"/>
          </a:xfrm>
        </p:spPr>
        <p:txBody>
          <a:bodyPr anchor="b"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Title.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150E63DF-B336-A594-7DD5-ECF3D3366C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025968"/>
            <a:ext cx="10517188" cy="438582"/>
          </a:xfrm>
        </p:spPr>
        <p:txBody>
          <a:bodyPr wrap="square"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Body text.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A1826D-5BBA-F1DA-DC70-38D4D62DF4F1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115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text - dark corner detai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FBA1BBA-E818-640D-487E-2A0805B0B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988957"/>
            <a:ext cx="10518776" cy="701731"/>
          </a:xfrm>
        </p:spPr>
        <p:txBody>
          <a:bodyPr anchor="b"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Title.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12D15F7-9317-8295-B688-FC7E539360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025968"/>
            <a:ext cx="10517188" cy="438582"/>
          </a:xfrm>
        </p:spPr>
        <p:txBody>
          <a:bodyPr wrap="square"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Body text.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18B695-44AF-01DB-BA4B-6AB46B4A6AFF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559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- with subhead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7E016-79BB-CC10-3F44-03F9AC0A02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988957"/>
            <a:ext cx="10518776" cy="701731"/>
          </a:xfrm>
        </p:spPr>
        <p:txBody>
          <a:bodyPr anchor="b"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87037-832D-1369-E19C-C6F90019C0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2035373"/>
            <a:ext cx="5160963" cy="424732"/>
          </a:xfrm>
        </p:spPr>
        <p:txBody>
          <a:bodyPr anchor="b">
            <a:spAutoFit/>
          </a:bodyPr>
          <a:lstStyle>
            <a:lvl1pPr marL="0" indent="0">
              <a:buNone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F44E56-4438-7A52-3C69-CF9C6714CC0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35373"/>
            <a:ext cx="5183188" cy="424732"/>
          </a:xfrm>
        </p:spPr>
        <p:txBody>
          <a:bodyPr anchor="b">
            <a:spAutoFit/>
          </a:bodyPr>
          <a:lstStyle>
            <a:lvl1pPr marL="0" indent="0">
              <a:buNone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8A6FCCC-4D26-1ED1-CC6B-EA95D720AB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520" y="2514600"/>
            <a:ext cx="5149056" cy="438582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Text.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2DC94D8-CDFB-B9D2-F091-B00722146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4106" y="2514600"/>
            <a:ext cx="5159375" cy="438582"/>
          </a:xfrm>
        </p:spPr>
        <p:txBody>
          <a:bodyPr>
            <a:spAutoFit/>
          </a:bodyPr>
          <a:lstStyle>
            <a:lvl1pPr marL="0" indent="0">
              <a:buFont typeface="+mj-lt"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D35EF5-15CC-2D54-90F0-6D4E615BA55F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434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text  and media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227B3FF-1466-C08C-03A3-C3885AF5CB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988957"/>
            <a:ext cx="10517188" cy="701731"/>
          </a:xfrm>
        </p:spPr>
        <p:txBody>
          <a:bodyPr anchor="b"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Title.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CE6D698-5C85-FFD3-B2D9-D4F72F0103A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56555" y="2025968"/>
            <a:ext cx="4997245" cy="391033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Media.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C518C554-FD34-1341-E122-5502B7AA05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025968"/>
            <a:ext cx="5369560" cy="410882"/>
          </a:xfrm>
        </p:spPr>
        <p:txBody>
          <a:bodyPr wrap="square"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Body text.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5E6EF3-0A75-3022-D000-59B8C5A7352E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474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6247845E-0082-2560-60C9-F6040245CA8B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981200" y="2057400"/>
            <a:ext cx="8229600" cy="365760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E7F02-9AE6-A2DD-8FF7-278AAF877C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988957"/>
            <a:ext cx="10517188" cy="701731"/>
          </a:xfrm>
        </p:spPr>
        <p:txBody>
          <a:bodyPr anchor="b"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BC24C3-423A-39A3-BBA3-5285FE2A96C7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0440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eightonUniv_White.png">
            <a:extLst>
              <a:ext uri="{FF2B5EF4-FFF2-40B4-BE49-F238E27FC236}">
                <a16:creationId xmlns:a16="http://schemas.microsoft.com/office/drawing/2014/main" id="{0C51A00C-2E35-395D-5145-3F2BB875D3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821" y="1648340"/>
            <a:ext cx="2240355" cy="829426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5ABC1EF-72BD-15ED-85D0-231A34C088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252033"/>
            <a:ext cx="10517188" cy="603428"/>
          </a:xfrm>
        </p:spPr>
        <p:txBody>
          <a:bodyPr wrap="square">
            <a:spAutoFit/>
          </a:bodyPr>
          <a:lstStyle>
            <a:lvl1pPr algn="ctr"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Name, phone number, email address</a:t>
            </a:r>
          </a:p>
          <a:p>
            <a:pPr lvl="0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9A4B27-B83B-552C-076B-BDF07CAD4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3229593"/>
            <a:ext cx="10518776" cy="849094"/>
          </a:xfrm>
        </p:spPr>
        <p:txBody>
          <a:bodyPr anchor="b">
            <a:spAutoFit/>
          </a:bodyPr>
          <a:lstStyle>
            <a:lvl1pPr algn="ctr">
              <a:defRPr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380154E-C14A-504C-CDC5-B7D5454DEB61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438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outdoor, building, tower&#10;&#10;Description automatically generated">
            <a:extLst>
              <a:ext uri="{FF2B5EF4-FFF2-40B4-BE49-F238E27FC236}">
                <a16:creationId xmlns:a16="http://schemas.microsoft.com/office/drawing/2014/main" id="{ABC4F3B6-A7BD-7058-6FC5-47FABF7E63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175"/>
            <a:ext cx="12192000" cy="6861175"/>
          </a:xfrm>
          <a:prstGeom prst="rect">
            <a:avLst/>
          </a:prstGeom>
        </p:spPr>
      </p:pic>
      <p:pic>
        <p:nvPicPr>
          <p:cNvPr id="7" name="Picture 6" descr="CreightonUniv_White.png">
            <a:extLst>
              <a:ext uri="{FF2B5EF4-FFF2-40B4-BE49-F238E27FC236}">
                <a16:creationId xmlns:a16="http://schemas.microsoft.com/office/drawing/2014/main" id="{D2D9EC30-9D13-2E94-974C-96FD0E72FC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662" y="2864433"/>
            <a:ext cx="2214675" cy="819919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6CF1B96-159B-DAD8-3E1E-03B08BB144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333054"/>
            <a:ext cx="10517188" cy="719171"/>
          </a:xfrm>
        </p:spPr>
        <p:txBody>
          <a:bodyPr wrap="square">
            <a:spAutoFit/>
          </a:bodyPr>
          <a:lstStyle>
            <a:lvl1pPr algn="ctr"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Name, phone number, email address</a:t>
            </a:r>
          </a:p>
          <a:p>
            <a:pPr lvl="0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2F7327-5BBC-BD00-B4BF-5094B2152191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968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-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outdoor, day&#10;&#10;Description automatically generated">
            <a:extLst>
              <a:ext uri="{FF2B5EF4-FFF2-40B4-BE49-F238E27FC236}">
                <a16:creationId xmlns:a16="http://schemas.microsoft.com/office/drawing/2014/main" id="{7FB9CD4E-79B8-4069-3D89-C7E9F00FE1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67"/>
          <a:stretch/>
        </p:blipFill>
        <p:spPr>
          <a:xfrm>
            <a:off x="-174880" y="-3175"/>
            <a:ext cx="12366880" cy="6974115"/>
          </a:xfrm>
          <a:prstGeom prst="rect">
            <a:avLst/>
          </a:prstGeom>
        </p:spPr>
      </p:pic>
      <p:pic>
        <p:nvPicPr>
          <p:cNvPr id="7" name="Picture 6" descr="CreightonUniv_White.png">
            <a:extLst>
              <a:ext uri="{FF2B5EF4-FFF2-40B4-BE49-F238E27FC236}">
                <a16:creationId xmlns:a16="http://schemas.microsoft.com/office/drawing/2014/main" id="{DD3D608B-DCA8-6B7D-904B-7400062314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486" y="3344019"/>
            <a:ext cx="2275690" cy="84250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33C4BF-4253-AA75-3AA6-A39C796D4A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943" y="5471350"/>
            <a:ext cx="10517188" cy="453365"/>
          </a:xfrm>
        </p:spPr>
        <p:txBody>
          <a:bodyPr wrap="square">
            <a:spAutoFit/>
          </a:bodyPr>
          <a:lstStyle>
            <a:lvl1pPr algn="ctr"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Name, phone number, email address</a:t>
            </a:r>
          </a:p>
          <a:p>
            <a:pPr lvl="0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E109B4-7529-C442-8251-CB0002812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943" y="4584565"/>
            <a:ext cx="10518776" cy="590931"/>
          </a:xfrm>
        </p:spPr>
        <p:txBody>
          <a:bodyPr anchor="b">
            <a:spAutoFit/>
          </a:bodyPr>
          <a:lstStyle>
            <a:lvl1pPr algn="ctr">
              <a:defRPr sz="36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8B739-E4B9-A3A8-0876-40752FBF4B00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5297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cover -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B9CD4E-79B8-4069-3D89-C7E9F00FE1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3175"/>
            <a:ext cx="12191997" cy="6880225"/>
          </a:xfrm>
          <a:prstGeom prst="rect">
            <a:avLst/>
          </a:prstGeom>
        </p:spPr>
      </p:pic>
      <p:pic>
        <p:nvPicPr>
          <p:cNvPr id="7" name="Picture 6" descr="CreightonUniv_White.png">
            <a:extLst>
              <a:ext uri="{FF2B5EF4-FFF2-40B4-BE49-F238E27FC236}">
                <a16:creationId xmlns:a16="http://schemas.microsoft.com/office/drawing/2014/main" id="{DD3D608B-DCA8-6B7D-904B-7400062314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43" y="5605319"/>
            <a:ext cx="2275690" cy="84250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33C4BF-4253-AA75-3AA6-A39C796D4A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2943" y="6115941"/>
            <a:ext cx="10517188" cy="663771"/>
          </a:xfrm>
        </p:spPr>
        <p:txBody>
          <a:bodyPr wrap="square">
            <a:spAutoFit/>
          </a:bodyPr>
          <a:lstStyle>
            <a:lvl1pPr algn="r"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Name, phone number, email address</a:t>
            </a:r>
          </a:p>
          <a:p>
            <a:pPr lvl="0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E109B4-7529-C442-8251-CB0002812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9583" y="1013706"/>
            <a:ext cx="3549854" cy="784830"/>
          </a:xfrm>
        </p:spPr>
        <p:txBody>
          <a:bodyPr wrap="square" anchor="b">
            <a:spAutoFit/>
          </a:bodyPr>
          <a:lstStyle>
            <a:lvl1pPr algn="ctr">
              <a:defRPr sz="5000" i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8B739-E4B9-A3A8-0876-40752FBF4B00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13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58E3853-CD38-FA34-30D6-519312F64B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6096001" y="-121024"/>
            <a:ext cx="6152598" cy="698402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B41C92D-E94C-3F40-E135-A32C86A27E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3192" y="2487970"/>
            <a:ext cx="11305616" cy="923330"/>
          </a:xfrm>
        </p:spPr>
        <p:txBody>
          <a:bodyPr wrap="square" anchor="b">
            <a:spAutoFit/>
          </a:bodyPr>
          <a:lstStyle>
            <a:lvl1pPr algn="ctr">
              <a:defRPr sz="6000"/>
            </a:lvl1pPr>
          </a:lstStyle>
          <a:p>
            <a:r>
              <a:rPr lang="en-US" dirty="0"/>
              <a:t>Section title.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9DF6698-8D9A-A5DA-B8CC-F644A02257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192" y="3709397"/>
            <a:ext cx="11305616" cy="348347"/>
          </a:xfrm>
        </p:spPr>
        <p:txBody>
          <a:bodyPr wrap="square">
            <a:spAutoFit/>
          </a:bodyPr>
          <a:lstStyle>
            <a:lvl1pPr marL="0" indent="0" algn="ctr">
              <a:buNone/>
              <a:defRPr sz="2100" b="1" i="0" cap="all" spc="30" baseline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5C691B8-CFCB-593A-5B82-D553809E3D71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054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0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dark">
    <p:bg>
      <p:bgPr>
        <a:solidFill>
          <a:srgbClr val="001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C41D03-A612-B361-00DA-44DC807651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1600000">
            <a:off x="8371757" y="-382171"/>
            <a:ext cx="3722491" cy="758694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E243F9-AEA5-F105-CC48-918D20841D9B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60B034C3-F8B3-17A0-C8E5-CCE3963A18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3192" y="2487970"/>
            <a:ext cx="11305616" cy="923330"/>
          </a:xfrm>
        </p:spPr>
        <p:txBody>
          <a:bodyPr wrap="square" anchor="b">
            <a:spAutoFit/>
          </a:bodyPr>
          <a:lstStyle>
            <a:lvl1pPr algn="ctr">
              <a:defRPr sz="6000"/>
            </a:lvl1pPr>
          </a:lstStyle>
          <a:p>
            <a:r>
              <a:rPr lang="en-US" dirty="0"/>
              <a:t>Section title.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209F074-93E7-FEA6-DDE4-EC06D189E5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192" y="3709397"/>
            <a:ext cx="11305616" cy="348347"/>
          </a:xfrm>
        </p:spPr>
        <p:txBody>
          <a:bodyPr wrap="square">
            <a:spAutoFit/>
          </a:bodyPr>
          <a:lstStyle>
            <a:lvl1pPr marL="0" indent="0" algn="ctr">
              <a:buNone/>
              <a:defRPr sz="2100" b="1" i="0" cap="all" spc="30" baseline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Subtitle.</a:t>
            </a:r>
          </a:p>
        </p:txBody>
      </p:sp>
    </p:spTree>
    <p:extLst>
      <p:ext uri="{BB962C8B-B14F-4D97-AF65-F5344CB8AC3E}">
        <p14:creationId xmlns:p14="http://schemas.microsoft.com/office/powerpoint/2010/main" val="1900825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EF4356E-56B4-F51F-8E53-C24DE90AF1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8160184" y="2260097"/>
            <a:ext cx="3851712" cy="461695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B41C92D-E94C-3F40-E135-A32C86A27E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3192" y="2487970"/>
            <a:ext cx="11305616" cy="923330"/>
          </a:xfrm>
        </p:spPr>
        <p:txBody>
          <a:bodyPr wrap="square" anchor="b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Section title.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9DF6698-8D9A-A5DA-B8CC-F644A02257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192" y="3709397"/>
            <a:ext cx="11305616" cy="383182"/>
          </a:xfrm>
        </p:spPr>
        <p:txBody>
          <a:bodyPr wrap="square">
            <a:spAutoFit/>
          </a:bodyPr>
          <a:lstStyle>
            <a:lvl1pPr marL="0" indent="0" algn="l">
              <a:buNone/>
              <a:defRPr sz="2100" b="1" i="0" cap="all" spc="3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5C691B8-CFCB-593A-5B82-D553809E3D71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619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C41D03-A612-B361-00DA-44DC807651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600000">
            <a:off x="8375782" y="-382171"/>
            <a:ext cx="3714440" cy="758694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E243F9-AEA5-F105-CC48-918D20841D9B}"/>
              </a:ext>
            </a:extLst>
          </p:cNvPr>
          <p:cNvCxnSpPr>
            <a:cxnSpLocks/>
          </p:cNvCxnSpPr>
          <p:nvPr userDrawn="1"/>
        </p:nvCxnSpPr>
        <p:spPr>
          <a:xfrm>
            <a:off x="0" y="0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60B034C3-F8B3-17A0-C8E5-CCE3963A18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3192" y="2487970"/>
            <a:ext cx="11305616" cy="923330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Section title.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209F074-93E7-FEA6-DDE4-EC06D189E5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192" y="3709397"/>
            <a:ext cx="11305616" cy="383182"/>
          </a:xfrm>
        </p:spPr>
        <p:txBody>
          <a:bodyPr wrap="square">
            <a:spAutoFit/>
          </a:bodyPr>
          <a:lstStyle>
            <a:lvl1pPr marL="0" indent="0" algn="ctr">
              <a:buNone/>
              <a:defRPr sz="2100" b="1" i="0" cap="all" spc="3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Subtitle.</a:t>
            </a:r>
          </a:p>
        </p:txBody>
      </p:sp>
    </p:spTree>
    <p:extLst>
      <p:ext uri="{BB962C8B-B14F-4D97-AF65-F5344CB8AC3E}">
        <p14:creationId xmlns:p14="http://schemas.microsoft.com/office/powerpoint/2010/main" val="882954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-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101BC7-7554-FEBC-B368-72E4345921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9000"/>
          </a:blip>
          <a:stretch>
            <a:fillRect/>
          </a:stretch>
        </p:blipFill>
        <p:spPr>
          <a:xfrm>
            <a:off x="8811545" y="1181134"/>
            <a:ext cx="3282703" cy="58228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E243F9-AEA5-F105-CC48-918D20841D9B}"/>
              </a:ext>
            </a:extLst>
          </p:cNvPr>
          <p:cNvCxnSpPr>
            <a:cxnSpLocks/>
          </p:cNvCxnSpPr>
          <p:nvPr userDrawn="1"/>
        </p:nvCxnSpPr>
        <p:spPr>
          <a:xfrm>
            <a:off x="0" y="0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60B034C3-F8B3-17A0-C8E5-CCE3963A18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3192" y="2487970"/>
            <a:ext cx="11305616" cy="923330"/>
          </a:xfrm>
        </p:spPr>
        <p:txBody>
          <a:bodyPr wrap="square" anchor="b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Section title.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209F074-93E7-FEA6-DDE4-EC06D189E5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192" y="3709397"/>
            <a:ext cx="11305616" cy="383182"/>
          </a:xfrm>
        </p:spPr>
        <p:txBody>
          <a:bodyPr wrap="square">
            <a:spAutoFit/>
          </a:bodyPr>
          <a:lstStyle>
            <a:lvl1pPr marL="0" indent="0" algn="l">
              <a:buNone/>
              <a:defRPr sz="2100" b="1" i="0" cap="all" spc="3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Subtitle.</a:t>
            </a:r>
          </a:p>
        </p:txBody>
      </p:sp>
    </p:spTree>
    <p:extLst>
      <p:ext uri="{BB962C8B-B14F-4D97-AF65-F5344CB8AC3E}">
        <p14:creationId xmlns:p14="http://schemas.microsoft.com/office/powerpoint/2010/main" val="2895500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or statem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6510FECA-EA32-9AD5-266F-AC3B212A48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412" y="-262030"/>
            <a:ext cx="4342388" cy="73820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20C0F3-098E-9356-EDCE-D05824CABD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580158"/>
            <a:ext cx="10515600" cy="923330"/>
          </a:xfrm>
        </p:spPr>
        <p:txBody>
          <a:bodyPr wrap="square" anchor="b">
            <a:spAutoFit/>
          </a:bodyPr>
          <a:lstStyle>
            <a:lvl1pPr algn="ctr">
              <a:defRPr sz="6000"/>
            </a:lvl1pPr>
          </a:lstStyle>
          <a:p>
            <a:r>
              <a:rPr lang="en-US" dirty="0"/>
              <a:t>Section title.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D37EE-77E6-6F06-8798-C33DDD0899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873885"/>
            <a:ext cx="10515600" cy="383182"/>
          </a:xfrm>
        </p:spPr>
        <p:txBody>
          <a:bodyPr wrap="square">
            <a:spAutoFit/>
          </a:bodyPr>
          <a:lstStyle>
            <a:lvl1pPr marL="0" indent="0" algn="ctr">
              <a:buNone/>
              <a:defRPr sz="2100" b="1" i="0" cap="all" spc="30" baseline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SUBtitle</a:t>
            </a:r>
            <a:r>
              <a:rPr lang="en-US" dirty="0"/>
              <a:t>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59486A-DA5E-BE4A-039E-AEF10E2DA928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73566C-7D5F-A5FC-A3D5-DB5D0A4E97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46473"/>
            <a:ext cx="10515600" cy="1076018"/>
          </a:xfrm>
        </p:spPr>
        <p:txBody>
          <a:bodyPr>
            <a:normAutofit/>
          </a:bodyPr>
          <a:lstStyle>
            <a:lvl1pPr algn="ctr">
              <a:defRPr sz="5400" i="1">
                <a:solidFill>
                  <a:schemeClr val="accent6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2-3 word callout.</a:t>
            </a:r>
          </a:p>
        </p:txBody>
      </p:sp>
    </p:spTree>
    <p:extLst>
      <p:ext uri="{BB962C8B-B14F-4D97-AF65-F5344CB8AC3E}">
        <p14:creationId xmlns:p14="http://schemas.microsoft.com/office/powerpoint/2010/main" val="366184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530693-8C68-899E-236D-68CDEF491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1239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Do not edit this slide or any below.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53884-1E0F-729F-5501-4D77BFEE1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18544"/>
            <a:ext cx="10515600" cy="3958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Editing this slide will change the entire document.</a:t>
            </a:r>
          </a:p>
          <a:p>
            <a:pPr lvl="1"/>
            <a:r>
              <a:rPr lang="en-US" dirty="0"/>
              <a:t>Please click the red X above, to exit this tab. </a:t>
            </a:r>
          </a:p>
          <a:p>
            <a:pPr lvl="2"/>
            <a:r>
              <a:rPr lang="en-US" dirty="0"/>
              <a:t>It reads “Close Master”</a:t>
            </a:r>
          </a:p>
          <a:p>
            <a:pPr lvl="3"/>
            <a:r>
              <a:rPr lang="en-US" dirty="0"/>
              <a:t>Then add any slides you need by selecting the drop down next to “New slide.”</a:t>
            </a:r>
          </a:p>
          <a:p>
            <a:pPr lvl="4"/>
            <a:r>
              <a:rPr lang="en-US" dirty="0"/>
              <a:t>Thanks.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A77FCE-DFD3-574A-B0F3-07A9E1D02C75}"/>
              </a:ext>
            </a:extLst>
          </p:cNvPr>
          <p:cNvCxnSpPr>
            <a:cxnSpLocks/>
          </p:cNvCxnSpPr>
          <p:nvPr userDrawn="1"/>
        </p:nvCxnSpPr>
        <p:spPr>
          <a:xfrm>
            <a:off x="0" y="-3175"/>
            <a:ext cx="0" cy="6880225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0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9" r:id="rId3"/>
    <p:sldLayoutId id="2147483664" r:id="rId4"/>
    <p:sldLayoutId id="2147483663" r:id="rId5"/>
    <p:sldLayoutId id="2147483692" r:id="rId6"/>
    <p:sldLayoutId id="2147483693" r:id="rId7"/>
    <p:sldLayoutId id="2147483694" r:id="rId8"/>
    <p:sldLayoutId id="2147483691" r:id="rId9"/>
    <p:sldLayoutId id="2147483683" r:id="rId10"/>
    <p:sldLayoutId id="2147483698" r:id="rId11"/>
    <p:sldLayoutId id="2147483701" r:id="rId12"/>
    <p:sldLayoutId id="2147483684" r:id="rId13"/>
    <p:sldLayoutId id="2147483673" r:id="rId14"/>
    <p:sldLayoutId id="2147483671" r:id="rId15"/>
    <p:sldLayoutId id="2147483653" r:id="rId16"/>
    <p:sldLayoutId id="2147483674" r:id="rId17"/>
    <p:sldLayoutId id="2147483652" r:id="rId18"/>
    <p:sldLayoutId id="2147483687" r:id="rId19"/>
    <p:sldLayoutId id="2147483654" r:id="rId20"/>
    <p:sldLayoutId id="2147483695" r:id="rId21"/>
    <p:sldLayoutId id="2147483696" r:id="rId22"/>
    <p:sldLayoutId id="2147483697" r:id="rId23"/>
    <p:sldLayoutId id="2147483660" r:id="rId24"/>
    <p:sldLayoutId id="2147483661" r:id="rId25"/>
    <p:sldLayoutId id="2147483682" r:id="rId26"/>
    <p:sldLayoutId id="2147483656" r:id="rId27"/>
    <p:sldLayoutId id="2147483677" r:id="rId28"/>
    <p:sldLayoutId id="2147483699" r:id="rId29"/>
    <p:sldLayoutId id="2147483700" r:id="rId30"/>
    <p:sldLayoutId id="2147483685" r:id="rId31"/>
    <p:sldLayoutId id="2147483686" r:id="rId32"/>
    <p:sldLayoutId id="2147483676" r:id="rId33"/>
    <p:sldLayoutId id="2147483675" r:id="rId34"/>
    <p:sldLayoutId id="2147483680" r:id="rId35"/>
    <p:sldLayoutId id="2147483688" r:id="rId36"/>
    <p:sldLayoutId id="2147483659" r:id="rId37"/>
    <p:sldLayoutId id="2147483658" r:id="rId38"/>
    <p:sldLayoutId id="2147483702" r:id="rId39"/>
    <p:sldLayoutId id="2147483703" r:id="rId4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542/peds.2018-2896" TargetMode="External"/><Relationship Id="rId3" Type="http://schemas.openxmlformats.org/officeDocument/2006/relationships/hyperlink" Target="https://doi.org/10.1038/s41372-023-01693-6" TargetMode="External"/><Relationship Id="rId7" Type="http://schemas.openxmlformats.org/officeDocument/2006/relationships/hyperlink" Target="https://doi.org/10.1001/jamanetworkopen.2018.0164" TargetMode="External"/><Relationship Id="rId2" Type="http://schemas.openxmlformats.org/officeDocument/2006/relationships/hyperlink" Target="https://www.cdc.gov/antibiotic-use/core-elements/index.html" TargetMode="Externa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s://www.marchofdimes.org/peristats/reports/nebraska/prematurity-profile" TargetMode="External"/><Relationship Id="rId5" Type="http://schemas.openxmlformats.org/officeDocument/2006/relationships/hyperlink" Target="https://doi.org/10.1542/peds.2019-0589" TargetMode="External"/><Relationship Id="rId4" Type="http://schemas.openxmlformats.org/officeDocument/2006/relationships/hyperlink" Target="https://doi.org/10.1016/j.jpeds.2011.05.033" TargetMode="External"/><Relationship Id="rId9" Type="http://schemas.openxmlformats.org/officeDocument/2006/relationships/hyperlink" Target="https://doi.org/10.111/wvn.12223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31190-87D1-DDDC-EA9E-A13AC1F16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19" y="-419100"/>
            <a:ext cx="7188200" cy="5932393"/>
          </a:xfrm>
        </p:spPr>
        <p:txBody>
          <a:bodyPr/>
          <a:lstStyle/>
          <a:p>
            <a:r>
              <a:rPr lang="en-US" dirty="0"/>
              <a:t>Antibiotic Stewardship in the Neonatal Intensive Care Unit: A Quality Improvement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CA70B-B1C0-AEDF-C538-2F4269215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6872" y="5929773"/>
            <a:ext cx="8055128" cy="383182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Emma Borgmann, DNP-NNP, APRN-BC, RNC-NIC, C-ELBW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5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B394C-E8CF-4539-B934-22BDF88CD6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DC5F9A-70A3-E91E-9499-10CC619462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4400" dirty="0">
                <a:latin typeface="Georgia"/>
              </a:rPr>
              <a:t>Decrease antibiotic administration in neonates born 30-33 6/7 weeks gestation in the NICU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16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B50971-C423-D653-44C8-8B44E902F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192" y="640120"/>
            <a:ext cx="11305616" cy="923330"/>
          </a:xfrm>
        </p:spPr>
        <p:txBody>
          <a:bodyPr/>
          <a:lstStyle/>
          <a:p>
            <a:r>
              <a:rPr lang="en-US" dirty="0"/>
              <a:t>Aims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A36F0E4-5676-BE8C-9C0C-B47566E20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192" y="2382247"/>
            <a:ext cx="11305616" cy="3707682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cap="none" dirty="0">
                <a:latin typeface="Arial"/>
                <a:cs typeface="Arial"/>
              </a:rPr>
              <a:t>Developed an antibiotic stewardship algorithm based on AAP recommendations  ​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cap="non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cap="none" dirty="0">
                <a:latin typeface="Arial"/>
                <a:cs typeface="Arial"/>
              </a:rPr>
              <a:t>Provided education to NICU providers prior to implementation ​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cap="non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cap="none" dirty="0">
                <a:latin typeface="Arial"/>
                <a:cs typeface="Arial"/>
              </a:rPr>
              <a:t>Monitored blood culture results and sepsis rates</a:t>
            </a:r>
          </a:p>
        </p:txBody>
      </p:sp>
    </p:spTree>
    <p:extLst>
      <p:ext uri="{BB962C8B-B14F-4D97-AF65-F5344CB8AC3E}">
        <p14:creationId xmlns:p14="http://schemas.microsoft.com/office/powerpoint/2010/main" val="386555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5AE71-273D-ADC3-3ADB-3F7DD9AD6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7588" y="2015808"/>
            <a:ext cx="5942012" cy="4226798"/>
          </a:xfrm>
        </p:spPr>
        <p:txBody>
          <a:bodyPr/>
          <a:lstStyle/>
          <a:p>
            <a:r>
              <a:rPr lang="en-US" sz="4000" dirty="0"/>
              <a:t>Location: Level III 25-bed Lincoln, Nebraska NICU ​</a:t>
            </a:r>
          </a:p>
          <a:p>
            <a:endParaRPr lang="en-US" sz="4000" dirty="0"/>
          </a:p>
          <a:p>
            <a:r>
              <a:rPr lang="en-US" sz="4000" dirty="0"/>
              <a:t>Admission of approximately 500  neonates a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234869-B8FD-08F7-EBC4-6A0BB1E92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</a:t>
            </a:r>
          </a:p>
        </p:txBody>
      </p:sp>
      <p:pic>
        <p:nvPicPr>
          <p:cNvPr id="6146" name="Picture 2" descr="Bryan Health signs Medline as primary medical supplies distributor -  Medline Newsroom">
            <a:extLst>
              <a:ext uri="{FF2B5EF4-FFF2-40B4-BE49-F238E27FC236}">
                <a16:creationId xmlns:a16="http://schemas.microsoft.com/office/drawing/2014/main" id="{1EB0C574-7A9A-C9F9-1EB7-462F9D53A199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" r="788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54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2C09CC-0A27-BD8A-4A1B-BD0FCFFE9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192" y="507367"/>
            <a:ext cx="11305616" cy="923330"/>
          </a:xfrm>
        </p:spPr>
        <p:txBody>
          <a:bodyPr/>
          <a:lstStyle/>
          <a:p>
            <a:r>
              <a:rPr lang="en-US" dirty="0"/>
              <a:t>Participants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620AD72-70FC-EE06-5571-27415A71A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192" y="2286997"/>
            <a:ext cx="11305616" cy="3839000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cap="none" dirty="0"/>
              <a:t>30-33 6/7 week gestational age neonates with mild respiratory distress (noninvasive support &amp; ≤ 30% fio2)​</a:t>
            </a:r>
          </a:p>
          <a:p>
            <a:pPr algn="l"/>
            <a:endParaRPr lang="en-US" sz="3600" cap="none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cap="none" dirty="0"/>
              <a:t>To exclude: those transferred to another facility or those who died within the first 72 hours of life</a:t>
            </a:r>
          </a:p>
        </p:txBody>
      </p:sp>
    </p:spTree>
    <p:extLst>
      <p:ext uri="{BB962C8B-B14F-4D97-AF65-F5344CB8AC3E}">
        <p14:creationId xmlns:p14="http://schemas.microsoft.com/office/powerpoint/2010/main" val="246892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esk with stethoscope and computer keyboard">
            <a:extLst>
              <a:ext uri="{FF2B5EF4-FFF2-40B4-BE49-F238E27FC236}">
                <a16:creationId xmlns:a16="http://schemas.microsoft.com/office/drawing/2014/main" id="{B9464341-A130-1FAE-1E11-572C9FE26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466" y="988957"/>
            <a:ext cx="5420159" cy="539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9485A8DB-A39A-1ED0-232B-9264D638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Considerations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1A184E-948F-03C9-A4C6-EDC65A338E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6625" y="1690688"/>
            <a:ext cx="6302375" cy="58826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Neonates are a vulnerable population​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 patient identifiers were collected​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 additional laboratory testing or procedures were done above current standard of practice​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Creighton IRB was consulted for project approval​</a:t>
            </a:r>
          </a:p>
          <a:p>
            <a:endParaRPr lang="en-US" dirty="0"/>
          </a:p>
          <a:p>
            <a:r>
              <a:rPr lang="en-US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0547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0BC461-482F-C2A7-E9DB-24712A9EF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30" y="230263"/>
            <a:ext cx="12110970" cy="923330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742D2A-9B90-199F-4F72-29549AACA3E5}"/>
              </a:ext>
            </a:extLst>
          </p:cNvPr>
          <p:cNvSpPr txBox="1"/>
          <p:nvPr/>
        </p:nvSpPr>
        <p:spPr>
          <a:xfrm>
            <a:off x="1111250" y="1352550"/>
            <a:ext cx="8636000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/>
                </a:solidFill>
              </a:rPr>
              <a:t>Education to NICU providers​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/>
                </a:solidFill>
              </a:rPr>
              <a:t>Hard copy of algorithm was available for providers and was posted at workstations​</a:t>
            </a:r>
            <a:endParaRPr lang="en-US" sz="3600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/>
                </a:solidFill>
              </a:rPr>
              <a:t>Weekly assessment of algorithm compliance</a:t>
            </a:r>
            <a:endParaRPr lang="en-US" sz="3600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/>
                </a:solidFill>
              </a:rPr>
              <a:t>Re-education &amp; continued evaluation of algorithm </a:t>
            </a:r>
          </a:p>
        </p:txBody>
      </p:sp>
    </p:spTree>
    <p:extLst>
      <p:ext uri="{BB962C8B-B14F-4D97-AF65-F5344CB8AC3E}">
        <p14:creationId xmlns:p14="http://schemas.microsoft.com/office/powerpoint/2010/main" val="34278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23A40-C24B-D529-E2E7-A1783D7AE6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25967"/>
            <a:ext cx="5765802" cy="5421997"/>
          </a:xfrm>
        </p:spPr>
        <p:txBody>
          <a:bodyPr/>
          <a:lstStyle/>
          <a:p>
            <a:r>
              <a:rPr lang="en-US" sz="3200" dirty="0"/>
              <a:t>Multidisciplinary team included:​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Neonatal Nurse Practitioners​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Neonatologists​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Pharmacists​</a:t>
            </a:r>
          </a:p>
          <a:p>
            <a:endParaRPr lang="en-US" sz="3200" dirty="0"/>
          </a:p>
          <a:p>
            <a:r>
              <a:rPr lang="en-US" sz="3200" dirty="0"/>
              <a:t>​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8B8D01-6BA8-F953-A415-D42F58CA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Roles</a:t>
            </a:r>
          </a:p>
        </p:txBody>
      </p:sp>
      <p:pic>
        <p:nvPicPr>
          <p:cNvPr id="8194" name="Picture 2" descr="Colourful strings being woven togehter">
            <a:extLst>
              <a:ext uri="{FF2B5EF4-FFF2-40B4-BE49-F238E27FC236}">
                <a16:creationId xmlns:a16="http://schemas.microsoft.com/office/drawing/2014/main" id="{75D0C01A-9F7E-F31B-848C-6C62EE300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2" y="1157287"/>
            <a:ext cx="45624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83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61706F-E828-B005-D882-73FF94E8E21E}"/>
              </a:ext>
            </a:extLst>
          </p:cNvPr>
          <p:cNvGrpSpPr/>
          <p:nvPr/>
        </p:nvGrpSpPr>
        <p:grpSpPr>
          <a:xfrm>
            <a:off x="937570" y="411410"/>
            <a:ext cx="10316860" cy="6035180"/>
            <a:chOff x="-78512" y="-1313983"/>
            <a:chExt cx="11136298" cy="412007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CD2FFF-3449-BC08-715E-9DE74FD567E6}"/>
                </a:ext>
              </a:extLst>
            </p:cNvPr>
            <p:cNvSpPr txBox="1"/>
            <p:nvPr/>
          </p:nvSpPr>
          <p:spPr>
            <a:xfrm>
              <a:off x="1824031" y="-1313983"/>
              <a:ext cx="8060975" cy="693370"/>
            </a:xfrm>
            <a:prstGeom prst="rect">
              <a:avLst/>
            </a:prstGeom>
            <a:no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000" dirty="0">
                  <a:latin typeface="Times New Roman"/>
                  <a:cs typeface="Times New Roman"/>
                </a:rPr>
                <a:t>Neonates born 30-33 6/7 weeks gestational age with mild respiratory distress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35E953-5835-36FD-A1BD-776CB8EEB620}"/>
                </a:ext>
              </a:extLst>
            </p:cNvPr>
            <p:cNvSpPr txBox="1"/>
            <p:nvPr/>
          </p:nvSpPr>
          <p:spPr>
            <a:xfrm>
              <a:off x="-78512" y="-336266"/>
              <a:ext cx="5087526" cy="3142359"/>
            </a:xfrm>
            <a:prstGeom prst="rect">
              <a:avLst/>
            </a:prstGeom>
            <a:no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00" b="1" dirty="0">
                  <a:latin typeface="Times New Roman"/>
                  <a:cs typeface="Times"/>
                </a:rPr>
                <a:t>Low risk EOS: </a:t>
              </a:r>
            </a:p>
            <a:p>
              <a:r>
                <a:rPr lang="en-US" sz="2600" dirty="0">
                  <a:latin typeface="Times New Roman"/>
                  <a:cs typeface="Times"/>
                </a:rPr>
                <a:t>-Preterm birth due to maternal factors:  preeclampsia, noninfectious maternal illness, or placental insufficiency </a:t>
              </a:r>
            </a:p>
            <a:p>
              <a:r>
                <a:rPr lang="en-US" sz="2600" dirty="0">
                  <a:latin typeface="Times New Roman"/>
                  <a:cs typeface="Times"/>
                </a:rPr>
                <a:t>-Cesarean or vaginal delivery </a:t>
              </a:r>
            </a:p>
            <a:p>
              <a:r>
                <a:rPr lang="en-US" sz="2600" dirty="0">
                  <a:latin typeface="Times New Roman"/>
                  <a:cs typeface="Times"/>
                </a:rPr>
                <a:t>-Absence of preterm labor</a:t>
              </a:r>
            </a:p>
            <a:p>
              <a:r>
                <a:rPr lang="en-US" sz="2600" dirty="0">
                  <a:latin typeface="Times New Roman"/>
                  <a:cs typeface="Times"/>
                </a:rPr>
                <a:t>-Induction of labor for maternal factors</a:t>
              </a:r>
              <a:endParaRPr lang="en-US" dirty="0"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  <a:p>
              <a:r>
                <a:rPr lang="en-US" sz="2600" dirty="0">
                  <a:latin typeface="Times New Roman"/>
                  <a:cs typeface="Times"/>
                </a:rPr>
                <a:t>-No prolonged ROM</a:t>
              </a:r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59875A6-A417-4186-7A0A-8B2887F74450}"/>
                </a:ext>
              </a:extLst>
            </p:cNvPr>
            <p:cNvSpPr txBox="1"/>
            <p:nvPr/>
          </p:nvSpPr>
          <p:spPr>
            <a:xfrm>
              <a:off x="8114170" y="662933"/>
              <a:ext cx="2943616" cy="1913768"/>
            </a:xfrm>
            <a:prstGeom prst="rect">
              <a:avLst/>
            </a:prstGeom>
            <a:noFill/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00" b="1" dirty="0">
                  <a:latin typeface="Times New Roman"/>
                  <a:ea typeface="+mn-lt"/>
                  <a:cs typeface="+mn-lt"/>
                </a:rPr>
                <a:t>Initial approach:</a:t>
              </a:r>
              <a:endParaRPr lang="en-US" sz="2600" b="1">
                <a:latin typeface="Times New Roman"/>
                <a:cs typeface="Times New Roman"/>
              </a:endParaRPr>
            </a:p>
            <a:p>
              <a:r>
                <a:rPr lang="en-US" sz="2600" dirty="0">
                  <a:latin typeface="Times New Roman"/>
                  <a:ea typeface="+mn-lt"/>
                  <a:cs typeface="+mn-lt"/>
                </a:rPr>
                <a:t>-No antibiotics</a:t>
              </a:r>
            </a:p>
            <a:p>
              <a:r>
                <a:rPr lang="en-US" sz="2600" dirty="0">
                  <a:latin typeface="Times New Roman"/>
                  <a:ea typeface="+mn-lt"/>
                  <a:cs typeface="+mn-lt"/>
                </a:rPr>
                <a:t>-Blood culture and clinical monitoring</a:t>
              </a:r>
              <a:endParaRPr lang="en-US" sz="2600" dirty="0">
                <a:latin typeface="Times New Roman"/>
                <a:cs typeface="Times New Roman"/>
              </a:endParaRPr>
            </a:p>
            <a:p>
              <a:r>
                <a:rPr lang="en-US" sz="2600" dirty="0">
                  <a:latin typeface="Times New Roman"/>
                </a:rPr>
                <a:t>-CBC/CRP after 8 hours of life</a:t>
              </a:r>
              <a:endParaRPr lang="en-US" sz="2600">
                <a:latin typeface="Times New Roman"/>
                <a:cs typeface="Times New Roman"/>
              </a:endParaRP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367C2B8A-1EA3-456E-B2F6-1E505D50CD21}"/>
                </a:ext>
              </a:extLst>
            </p:cNvPr>
            <p:cNvSpPr/>
            <p:nvPr/>
          </p:nvSpPr>
          <p:spPr>
            <a:xfrm>
              <a:off x="5850915" y="1083677"/>
              <a:ext cx="1422993" cy="551908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9" name="TextBox 2">
            <a:extLst>
              <a:ext uri="{FF2B5EF4-FFF2-40B4-BE49-F238E27FC236}">
                <a16:creationId xmlns:a16="http://schemas.microsoft.com/office/drawing/2014/main" id="{8C215DBF-65FF-EA0F-EA23-5A835B2631D4}"/>
              </a:ext>
            </a:extLst>
          </p:cNvPr>
          <p:cNvSpPr txBox="1"/>
          <p:nvPr/>
        </p:nvSpPr>
        <p:spPr>
          <a:xfrm>
            <a:off x="9589869" y="1067137"/>
            <a:ext cx="1953063" cy="2031325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Times New Roman"/>
                <a:cs typeface="Times New Roman"/>
              </a:rPr>
              <a:t>Mild Respiratory distress:</a:t>
            </a:r>
          </a:p>
          <a:p>
            <a:r>
              <a:rPr lang="en-US">
                <a:latin typeface="Times New Roman"/>
                <a:cs typeface="Times New Roman"/>
              </a:rPr>
              <a:t>≤ 30% FiO2</a:t>
            </a:r>
          </a:p>
          <a:p>
            <a:r>
              <a:rPr lang="en-US" dirty="0">
                <a:latin typeface="Times New Roman"/>
                <a:cs typeface="Times New Roman"/>
              </a:rPr>
              <a:t>Non-invasive respiratory support</a:t>
            </a:r>
          </a:p>
          <a:p>
            <a:r>
              <a:rPr lang="en-US" dirty="0">
                <a:latin typeface="Times New Roman"/>
                <a:cs typeface="Times New Roman"/>
              </a:rPr>
              <a:t>*Evaluate at 2 hours of life*</a:t>
            </a:r>
          </a:p>
        </p:txBody>
      </p:sp>
    </p:spTree>
    <p:extLst>
      <p:ext uri="{BB962C8B-B14F-4D97-AF65-F5344CB8AC3E}">
        <p14:creationId xmlns:p14="http://schemas.microsoft.com/office/powerpoint/2010/main" val="239625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D107CE7-B0EB-025D-E90F-53C40B1EBDFB}"/>
              </a:ext>
            </a:extLst>
          </p:cNvPr>
          <p:cNvSpPr txBox="1"/>
          <p:nvPr/>
        </p:nvSpPr>
        <p:spPr>
          <a:xfrm>
            <a:off x="833743" y="2084853"/>
            <a:ext cx="4359923" cy="3539430"/>
          </a:xfrm>
          <a:prstGeom prst="rect">
            <a:avLst/>
          </a:prstGeom>
          <a:noFill/>
          <a:ln w="28575">
            <a:solidFill>
              <a:schemeClr val="tx2">
                <a:lumMod val="50000"/>
                <a:lumOff val="5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Times New Roman"/>
                <a:ea typeface="+mn-lt"/>
                <a:cs typeface="+mn-lt"/>
              </a:rPr>
              <a:t>High risk EOS: </a:t>
            </a:r>
            <a:endParaRPr lang="en-US" sz="2800" b="1">
              <a:latin typeface="Times New Roman"/>
              <a:cs typeface="Times New Roman"/>
            </a:endParaRPr>
          </a:p>
          <a:p>
            <a:r>
              <a:rPr lang="en-US" sz="2800" dirty="0">
                <a:latin typeface="Times New Roman"/>
                <a:ea typeface="+mn-lt"/>
                <a:cs typeface="+mn-lt"/>
              </a:rPr>
              <a:t>-Preterm birth due to cervical incompetence, preterm labor, PROM, chorioamnionitis, intra-amniotic infection, or unexplained onset of non-reassuring fetal status</a:t>
            </a:r>
            <a:endParaRPr lang="en-US" sz="2800" dirty="0">
              <a:latin typeface="Times New Roman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5612A80-7178-478C-86CE-3F055C0251E6}"/>
              </a:ext>
            </a:extLst>
          </p:cNvPr>
          <p:cNvSpPr/>
          <p:nvPr/>
        </p:nvSpPr>
        <p:spPr>
          <a:xfrm flipV="1">
            <a:off x="5862761" y="3319494"/>
            <a:ext cx="1292429" cy="7821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FA0BAD-4056-A866-D9BA-66B50996C115}"/>
              </a:ext>
            </a:extLst>
          </p:cNvPr>
          <p:cNvSpPr txBox="1"/>
          <p:nvPr/>
        </p:nvSpPr>
        <p:spPr>
          <a:xfrm>
            <a:off x="8140297" y="2369635"/>
            <a:ext cx="2628595" cy="2677656"/>
          </a:xfrm>
          <a:prstGeom prst="rect">
            <a:avLst/>
          </a:prstGeom>
          <a:noFill/>
          <a:ln w="28575">
            <a:solidFill>
              <a:schemeClr val="tx2">
                <a:lumMod val="50000"/>
                <a:lumOff val="5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Times New Roman"/>
                <a:ea typeface="+mn-lt"/>
                <a:cs typeface="+mn-lt"/>
              </a:rPr>
              <a:t>Approach:</a:t>
            </a:r>
            <a:endParaRPr lang="en-US" sz="2800">
              <a:latin typeface="Times New Roman"/>
              <a:cs typeface="Times"/>
            </a:endParaRPr>
          </a:p>
          <a:p>
            <a:r>
              <a:rPr lang="en-US" sz="2800" dirty="0">
                <a:latin typeface="Times New Roman"/>
                <a:ea typeface="+mn-lt"/>
                <a:cs typeface="+mn-lt"/>
              </a:rPr>
              <a:t>-Blood culture</a:t>
            </a:r>
            <a:endParaRPr lang="en-US" sz="2800">
              <a:latin typeface="Times New Roman"/>
              <a:cs typeface="Times"/>
            </a:endParaRPr>
          </a:p>
          <a:p>
            <a:r>
              <a:rPr lang="en-US" sz="2800" dirty="0">
                <a:latin typeface="Times New Roman"/>
                <a:ea typeface="+mn-lt"/>
                <a:cs typeface="+mn-lt"/>
              </a:rPr>
              <a:t>-Start empirical antibiotics</a:t>
            </a:r>
            <a:endParaRPr lang="en-US" sz="2800">
              <a:latin typeface="Times New Roman"/>
              <a:cs typeface="Times New Roman"/>
            </a:endParaRPr>
          </a:p>
          <a:p>
            <a:r>
              <a:rPr lang="en-US" sz="2800" dirty="0">
                <a:latin typeface="Times New Roman"/>
              </a:rPr>
              <a:t>-CBC/CRP after 8 hours of life</a:t>
            </a:r>
            <a:endParaRPr lang="en-US" sz="2800">
              <a:latin typeface="Times New Roman"/>
              <a:cs typeface="Times New Roman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CECFB6-91D3-9A35-667C-15222F58B245}"/>
              </a:ext>
            </a:extLst>
          </p:cNvPr>
          <p:cNvSpPr txBox="1"/>
          <p:nvPr/>
        </p:nvSpPr>
        <p:spPr>
          <a:xfrm>
            <a:off x="2334070" y="363807"/>
            <a:ext cx="7826101" cy="1077218"/>
          </a:xfrm>
          <a:prstGeom prst="rect">
            <a:avLst/>
          </a:prstGeom>
          <a:noFill/>
          <a:ln w="28575">
            <a:solidFill>
              <a:schemeClr val="tx2">
                <a:lumMod val="50000"/>
                <a:lumOff val="5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Times New Roman"/>
                <a:cs typeface="Times New Roman"/>
              </a:rPr>
              <a:t>Neonates born 30-33 6/7 weeks gestational age with mild to severe respiratory distress</a:t>
            </a:r>
          </a:p>
        </p:txBody>
      </p:sp>
    </p:spTree>
    <p:extLst>
      <p:ext uri="{BB962C8B-B14F-4D97-AF65-F5344CB8AC3E}">
        <p14:creationId xmlns:p14="http://schemas.microsoft.com/office/powerpoint/2010/main" val="3343419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CD7909B4-6A4D-6DA7-99FC-49A8E76C2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Instrumentation and Data Collection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0B43282D-5E56-5667-7905-4E567483D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946657"/>
              </p:ext>
            </p:extLst>
          </p:nvPr>
        </p:nvGraphicFramePr>
        <p:xfrm>
          <a:off x="839788" y="1999300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752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741D93-2288-9C33-6F3A-372A97319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192" y="557570"/>
            <a:ext cx="11305616" cy="923330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2532BA0A-4F77-CD7F-7D06-2CAFBF69D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751571"/>
              </p:ext>
            </p:extLst>
          </p:nvPr>
        </p:nvGraphicFramePr>
        <p:xfrm>
          <a:off x="838200" y="182209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970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0BC461-482F-C2A7-E9DB-24712A9EF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30" y="230263"/>
            <a:ext cx="12110970" cy="923330"/>
          </a:xfrm>
        </p:spPr>
        <p:txBody>
          <a:bodyPr/>
          <a:lstStyle/>
          <a:p>
            <a:r>
              <a:rPr lang="en-US" dirty="0"/>
              <a:t>Demographics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742D2A-9B90-199F-4F72-29549AACA3E5}"/>
              </a:ext>
            </a:extLst>
          </p:cNvPr>
          <p:cNvSpPr txBox="1"/>
          <p:nvPr/>
        </p:nvSpPr>
        <p:spPr>
          <a:xfrm>
            <a:off x="1200150" y="1754138"/>
            <a:ext cx="4457700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Pre-Implementation (N=26)</a:t>
            </a:r>
            <a:r>
              <a:rPr lang="en-US" sz="2800" dirty="0">
                <a:solidFill>
                  <a:schemeClr val="accent6"/>
                </a:solidFill>
              </a:rPr>
              <a:t>​</a:t>
            </a:r>
          </a:p>
          <a:p>
            <a:endParaRPr lang="en-US" sz="2800" dirty="0">
              <a:solidFill>
                <a:schemeClr val="accent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Average gestational age: 31 6/7​</a:t>
            </a:r>
          </a:p>
          <a:p>
            <a:endParaRPr lang="en-US" sz="2800" dirty="0">
              <a:solidFill>
                <a:schemeClr val="accent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Three on invasive respiratory support​</a:t>
            </a:r>
            <a:endParaRPr lang="en-US" sz="2800" dirty="0">
              <a:solidFill>
                <a:schemeClr val="accent6"/>
              </a:solidFill>
              <a:ea typeface="Calibri"/>
              <a:cs typeface="Calibri"/>
            </a:endParaRPr>
          </a:p>
          <a:p>
            <a:endParaRPr lang="en-US" sz="2800" dirty="0">
              <a:solidFill>
                <a:schemeClr val="accent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Average FiO2: 25% (lowest RA – highest 65%)</a:t>
            </a:r>
            <a:r>
              <a:rPr lang="en-US" sz="2800" dirty="0"/>
              <a:t>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469AE5-A77A-3EB7-5995-4AA204BC8F5A}"/>
              </a:ext>
            </a:extLst>
          </p:cNvPr>
          <p:cNvSpPr txBox="1"/>
          <p:nvPr/>
        </p:nvSpPr>
        <p:spPr>
          <a:xfrm>
            <a:off x="6610350" y="1754137"/>
            <a:ext cx="45085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Post-Implementation (N=17)​</a:t>
            </a:r>
          </a:p>
          <a:p>
            <a:endParaRPr lang="en-US" sz="2800" dirty="0">
              <a:solidFill>
                <a:schemeClr val="accent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Average gestational age: 32 4/7 weeks​</a:t>
            </a:r>
          </a:p>
          <a:p>
            <a:endParaRPr lang="en-US" sz="2800" dirty="0">
              <a:solidFill>
                <a:schemeClr val="accent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All on non-invasive respiratory support​</a:t>
            </a:r>
          </a:p>
          <a:p>
            <a:endParaRPr lang="en-US" sz="2800" dirty="0">
              <a:solidFill>
                <a:schemeClr val="accent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Average FiO2: 23% (lowest RA – highest 30%)</a:t>
            </a:r>
          </a:p>
        </p:txBody>
      </p:sp>
    </p:spTree>
    <p:extLst>
      <p:ext uri="{BB962C8B-B14F-4D97-AF65-F5344CB8AC3E}">
        <p14:creationId xmlns:p14="http://schemas.microsoft.com/office/powerpoint/2010/main" val="413962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F53BD-59C1-9EAD-3334-F3D114468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1035CE2-1E4C-21A9-2983-E43AC26465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1423528"/>
              </p:ext>
            </p:extLst>
          </p:nvPr>
        </p:nvGraphicFramePr>
        <p:xfrm>
          <a:off x="1257760" y="263220"/>
          <a:ext cx="9676480" cy="633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239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B98B0D-64DD-5F5B-6069-0A762A9FC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1239837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Georgia"/>
              </a:rPr>
              <a:t>Post-Implementation Results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34AA362-5AF0-BDA2-BBF8-B981C3627C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026092"/>
              </p:ext>
            </p:extLst>
          </p:nvPr>
        </p:nvGraphicFramePr>
        <p:xfrm>
          <a:off x="838200" y="2218544"/>
          <a:ext cx="10515600" cy="3958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189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D7F679-4929-F0BE-3ED4-17A36FC8C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1239837"/>
          </a:xfrm>
        </p:spPr>
        <p:txBody>
          <a:bodyPr anchor="ctr">
            <a:normAutofit/>
          </a:bodyPr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5" name="Picture Placeholder 4">
            <a:extLst>
              <a:ext uri="{FF2B5EF4-FFF2-40B4-BE49-F238E27FC236}">
                <a16:creationId xmlns:a16="http://schemas.microsoft.com/office/drawing/2014/main" id="{7B023283-1C8B-1218-2536-CAA5430D2D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83588"/>
              </p:ext>
            </p:extLst>
          </p:nvPr>
        </p:nvGraphicFramePr>
        <p:xfrm>
          <a:off x="838200" y="1327150"/>
          <a:ext cx="10515600" cy="520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518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23A40-C24B-D529-E2E7-A1783D7AE6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1950" y="1835468"/>
            <a:ext cx="6392862" cy="5228098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Antibiotic usage decreased from 100% to 59%​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No poor outcomes for infants​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Four infants that met criteria but received antibiotics​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Provider discretion</a:t>
            </a:r>
          </a:p>
          <a:p>
            <a:r>
              <a:rPr lang="en-US" dirty="0"/>
              <a:t>​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8B8D01-6BA8-F953-A415-D42F58CA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FAA7BB6F-C4DE-DDE1-6867-151D083B9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761" y="101600"/>
            <a:ext cx="5323239" cy="674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3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0BC461-482F-C2A7-E9DB-24712A9EF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15" y="123413"/>
            <a:ext cx="12110970" cy="757130"/>
          </a:xfrm>
        </p:spPr>
        <p:txBody>
          <a:bodyPr/>
          <a:lstStyle/>
          <a:p>
            <a:r>
              <a:rPr lang="en-US" sz="4800" dirty="0"/>
              <a:t>Strengths, Limitations, &amp; Sustainability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742D2A-9B90-199F-4F72-29549AACA3E5}"/>
              </a:ext>
            </a:extLst>
          </p:cNvPr>
          <p:cNvSpPr txBox="1"/>
          <p:nvPr/>
        </p:nvSpPr>
        <p:spPr>
          <a:xfrm>
            <a:off x="666750" y="1071043"/>
            <a:ext cx="106489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Strengths:​</a:t>
            </a:r>
            <a:endParaRPr lang="en-US" sz="2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size of 17 over the 12-week implementation period​</a:t>
            </a:r>
          </a:p>
          <a:p>
            <a:endParaRPr lang="en-US" sz="2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poor outcomes for the infants​</a:t>
            </a:r>
          </a:p>
          <a:p>
            <a:endParaRPr lang="en-US" sz="2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Limitations:​</a:t>
            </a:r>
            <a:endParaRPr lang="en-US" sz="2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Adjustment period​</a:t>
            </a:r>
          </a:p>
          <a:p>
            <a:endParaRPr lang="en-US" sz="2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change for physicians and nurse practitioners​</a:t>
            </a:r>
          </a:p>
          <a:p>
            <a:endParaRPr lang="en-US" sz="2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Sustainability:​</a:t>
            </a:r>
            <a:endParaRPr lang="en-US" sz="2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Feasible to continue algorithm in 30-33 6/7-week gestational age infants​</a:t>
            </a:r>
          </a:p>
          <a:p>
            <a:endParaRPr lang="en-US" sz="2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for expansion to other gestational ages</a:t>
            </a:r>
          </a:p>
        </p:txBody>
      </p:sp>
    </p:spTree>
    <p:extLst>
      <p:ext uri="{BB962C8B-B14F-4D97-AF65-F5344CB8AC3E}">
        <p14:creationId xmlns:p14="http://schemas.microsoft.com/office/powerpoint/2010/main" val="13948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0D688D-9ADF-F872-129D-5E33D5F8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192" y="297139"/>
            <a:ext cx="11305616" cy="923330"/>
          </a:xfrm>
        </p:spPr>
        <p:txBody>
          <a:bodyPr/>
          <a:lstStyle/>
          <a:p>
            <a:r>
              <a:rPr lang="en-US" dirty="0"/>
              <a:t>DNP Implications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E629A736-8005-473A-C3A4-91C9F4804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648054"/>
              </p:ext>
            </p:extLst>
          </p:nvPr>
        </p:nvGraphicFramePr>
        <p:xfrm>
          <a:off x="524042" y="1220469"/>
          <a:ext cx="11143915" cy="4939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45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E3F269-C219-2037-2044-BC196078D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3C1B34-BC0E-3F2F-E1B1-3E05EFEB7E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25968"/>
            <a:ext cx="8718550" cy="3725122"/>
          </a:xfrm>
        </p:spPr>
        <p:txBody>
          <a:bodyPr/>
          <a:lstStyle/>
          <a:p>
            <a:r>
              <a:rPr lang="en-US" sz="3600" b="1" dirty="0"/>
              <a:t>Project Chair​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Dr. </a:t>
            </a:r>
            <a:r>
              <a:rPr lang="en-US" sz="3600" dirty="0" err="1"/>
              <a:t>Jocquelin</a:t>
            </a:r>
            <a:r>
              <a:rPr lang="en-US" sz="3600" dirty="0"/>
              <a:t> Jones DNP, PNP, NNP-BC​</a:t>
            </a:r>
          </a:p>
          <a:p>
            <a:endParaRPr lang="en-US" sz="3600" dirty="0"/>
          </a:p>
          <a:p>
            <a:r>
              <a:rPr lang="en-US" sz="3600" dirty="0"/>
              <a:t>​</a:t>
            </a:r>
          </a:p>
          <a:p>
            <a:r>
              <a:rPr lang="en-US" sz="3600" b="1" dirty="0"/>
              <a:t>Project Champion​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Vanessa Saxton DNP, NNP-BC</a:t>
            </a:r>
          </a:p>
        </p:txBody>
      </p:sp>
    </p:spTree>
    <p:extLst>
      <p:ext uri="{BB962C8B-B14F-4D97-AF65-F5344CB8AC3E}">
        <p14:creationId xmlns:p14="http://schemas.microsoft.com/office/powerpoint/2010/main" val="424781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D7F679-4929-F0BE-3ED4-17A36FC8C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1239837"/>
          </a:xfrm>
        </p:spPr>
        <p:txBody>
          <a:bodyPr anchor="ctr"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D17AB-783D-0187-3C4D-EE88998B0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1. Centers for Disease Control and Prevention. (2023).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Core elements of antibiotic stewardship.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U.S. Department of Health and Human Services. </a:t>
            </a:r>
            <a:r>
              <a:rPr lang="en-US" sz="1800" b="0" i="0" u="sng" strike="noStrike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hlinkClick r:id="rId2"/>
              </a:rPr>
              <a:t>https://www.cdc.gov/antibiotic-use/core-elements/index.html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 Pineda, R., Knudsen, K., Breault, C. C., Rogers, E. E., Mack, W. J., &amp; Fernandez-Fernandez, A. (2023). NICUs in the US: levels of acuity, number of beds, and relationships to population factors.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Journal of Perinatology, 43,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 796-805. </a:t>
            </a:r>
            <a:r>
              <a:rPr lang="en-US" sz="1800" b="0" i="0" u="sng" strike="noStrike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hlinkClick r:id="rId3"/>
              </a:rPr>
              <a:t>https://doi.org/10.1038/s41372-023-01693-6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3. 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Kuppala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V. S.,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Meinzen-Derr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J., Morrow, A. L., &amp;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Schibler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K. R. (2011). Prolonged initial empirical antibiotic treatment is associated with adverse outcomes in premature infants.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Journal of Pediatrics, 159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(5), p 720-725. </a:t>
            </a:r>
            <a:r>
              <a:rPr lang="en-US" sz="1800" b="0" i="0" u="sng" strike="noStrike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hlinkClick r:id="rId4"/>
              </a:rPr>
              <a:t>https://doi.org/10.1016/j.jpeds.2011.05.033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4. 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Dukhovny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D., Buus-Rank, M. E., Edwards, E. M., Ho, T., Morrow, K. A., Srinivasan, A., Pollock, D. A.,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Zupancic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J. A. F.,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Pursley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D. M.,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Goldmann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D., Puopolo, K. M., Soll, R.  F., &amp;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Horbar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J. D. (2019). A collaborative multicenter QI initiative to improve antibiotic stewardship in newborns.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American Academy of Pediatrics, 144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(6). </a:t>
            </a:r>
            <a:r>
              <a:rPr lang="en-US" sz="1800" b="0" i="0" u="sng" strike="noStrike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hlinkClick r:id="rId5"/>
              </a:rPr>
              <a:t>https://doi.org/10.1542/peds.2019-0589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 March of Dimes. (2025). A profile of prematurity in Nebraska. Retrieved from: </a:t>
            </a:r>
            <a:r>
              <a:rPr lang="en-US" sz="1800" b="0" i="0" u="sng" strike="noStrike" dirty="0">
                <a:solidFill>
                  <a:srgbClr val="467886"/>
                </a:solidFill>
                <a:effectLst/>
                <a:latin typeface="Aptos" panose="020B0004020202020204" pitchFamily="34" charset="0"/>
                <a:hlinkClick r:id="rId6"/>
              </a:rPr>
              <a:t>https://www.marchofdimes.org/peristats/reports/nebraska/prematurity-profile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6. Flannery, D. D., Ross, R. K., Mukhopadhyay, S., Tribble, A. C., Puopolo, K. M., &amp; Gerber, J. S. (2018). Temporal trends and center variation in early antibiotic use among premature infants.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Journal of American Medical Association, 1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(1). </a:t>
            </a:r>
            <a:r>
              <a:rPr lang="en-US" sz="1800" b="0" i="0" u="sng" strike="noStrike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hlinkClick r:id="rId7"/>
              </a:rPr>
              <a:t>https://doi.org/10.1001/jamanetworkopen.2018.0164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7. Puopolo, K. M.,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Benitz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W. E., &amp;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Zaoutis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T. E. (2018). Management of neonates born at ≤ 34 6/7 weeks’ gestation with suspected or proven early-onset bacterial sepsis.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American Academy of Pediatrics, 142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(6). </a:t>
            </a:r>
            <a:r>
              <a:rPr lang="en-US" sz="1800" b="0" i="0" u="sng" strike="noStrike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hlinkClick r:id="rId8"/>
              </a:rPr>
              <a:t>https://doi.org/10.1542/peds.2018-2896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8. Iowa Model Collaborative. (2017). Iowa model of evidence-based practice: Revisions and validation.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Worldviews on Evidence-Based Nursing, 14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(3), p 175-182. </a:t>
            </a:r>
            <a:r>
              <a:rPr lang="en-US" sz="1800" b="0" i="0" u="sng" strike="noStrike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hlinkClick r:id="rId9"/>
              </a:rPr>
              <a:t>https://doi.org/10.111/wvn.12223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36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C63E72-0F05-ACA2-AD00-735512F6A3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7304" y="4590001"/>
            <a:ext cx="10517188" cy="313932"/>
          </a:xfrm>
        </p:spPr>
        <p:txBody>
          <a:bodyPr/>
          <a:lstStyle/>
          <a:p>
            <a:r>
              <a:rPr lang="en-US" dirty="0"/>
              <a:t>Email: Eab95737@creighton.edu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6FE90D-92CC-AF80-A544-F62568CBF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43" y="695442"/>
            <a:ext cx="10518776" cy="158812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Georgia"/>
              </a:rPr>
              <a:t>Thank you!</a:t>
            </a:r>
            <a:br>
              <a:rPr lang="en-US" dirty="0">
                <a:solidFill>
                  <a:schemeClr val="tx1"/>
                </a:solidFill>
                <a:latin typeface="Georgia"/>
              </a:rPr>
            </a:br>
            <a:br>
              <a:rPr lang="en-US" dirty="0">
                <a:solidFill>
                  <a:schemeClr val="tx1"/>
                </a:solidFill>
                <a:latin typeface="Georgia"/>
              </a:rPr>
            </a:br>
            <a:r>
              <a:rPr lang="en-US" dirty="0">
                <a:solidFill>
                  <a:schemeClr val="tx1"/>
                </a:solidFill>
                <a:latin typeface="Georgia"/>
              </a:rPr>
              <a:t>Questions?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7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2D61B5-D886-E4B6-2A76-F207F490B1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Financial Disclosures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2E03D2D-2E92-4E7C-104C-BF36F7A7E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192" y="3709397"/>
            <a:ext cx="11305616" cy="424732"/>
          </a:xfrm>
        </p:spPr>
        <p:txBody>
          <a:bodyPr/>
          <a:lstStyle/>
          <a:p>
            <a:r>
              <a:rPr lang="en-US" sz="2400" dirty="0"/>
              <a:t>No financial disclosures</a:t>
            </a:r>
          </a:p>
        </p:txBody>
      </p:sp>
    </p:spTree>
    <p:extLst>
      <p:ext uri="{BB962C8B-B14F-4D97-AF65-F5344CB8AC3E}">
        <p14:creationId xmlns:p14="http://schemas.microsoft.com/office/powerpoint/2010/main" val="211839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3E1037-B000-0136-EA1B-92128A2DE5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850" y="2015808"/>
            <a:ext cx="5645150" cy="4614597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Antibiotic stewardship is "the effort to measure &amp; improve how antibiotics are prescribed by clinicians and used by patients". </a:t>
            </a:r>
            <a:r>
              <a:rPr lang="en-US" sz="2800" b="0" i="0" u="none" strike="noStrike" baseline="30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1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324,000 to 468,000 NICU admissions annually</a:t>
            </a:r>
            <a:r>
              <a:rPr lang="en-US" sz="2800" b="0" i="0" u="none" strike="noStrike" baseline="30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2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Complications include necrotizing enterocolitis (NEC), increased risk of invasive fungal infection, increased drug resistance, late onset sepsis, or death</a:t>
            </a:r>
            <a:r>
              <a:rPr lang="en-US" sz="2800" b="0" i="0" u="none" strike="noStrike" baseline="30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3</a:t>
            </a:r>
            <a:endParaRPr lang="en-US" sz="2800" b="0" i="0" baseline="300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14A633-AFA7-8B75-60AC-8A6A5A46D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1028" name="Picture 4" descr="A baby in a hospital bed&#10;&#10;Description automatically generated">
            <a:extLst>
              <a:ext uri="{FF2B5EF4-FFF2-40B4-BE49-F238E27FC236}">
                <a16:creationId xmlns:a16="http://schemas.microsoft.com/office/drawing/2014/main" id="{EDE91607-69E1-4B26-AE00-B5829BAA6F0F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7" r="1828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07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8D04A-BF07-C6AD-8AD3-0D54A0A6C9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2025968"/>
            <a:ext cx="5690393" cy="4594078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Up to 50% of antibiotics prescribed are unnecessary in the NICU</a:t>
            </a:r>
            <a:r>
              <a:rPr lang="en-US" sz="2400" baseline="30000" dirty="0"/>
              <a:t>2​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The Infectious Disease Society of America and the Society for Healthcare Epidemiology of America recommend antibiotic stewardship programs in acute care hospitals​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Antibiotic days of treatment decreased with utilization  antibiotic stewardship programs</a:t>
            </a:r>
            <a:r>
              <a:rPr lang="en-US" sz="2400" baseline="30000" dirty="0"/>
              <a:t>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9AF622-61C9-F62D-5EC6-F0F291EA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</a:t>
            </a:r>
          </a:p>
        </p:txBody>
      </p:sp>
      <p:pic>
        <p:nvPicPr>
          <p:cNvPr id="2052" name="Picture 4" descr="Antibiotics Before Age 2 Can Lead to Chronic Conditions, Study Finds">
            <a:extLst>
              <a:ext uri="{FF2B5EF4-FFF2-40B4-BE49-F238E27FC236}">
                <a16:creationId xmlns:a16="http://schemas.microsoft.com/office/drawing/2014/main" id="{CC6473C3-9184-ABBC-15AD-C8130CD8D8EF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" r="509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37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9B5F2F-325C-84DD-0E9A-7C63DFDB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Problem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598F43-3641-D10A-628B-BD5ADBF1B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15808"/>
            <a:ext cx="6877050" cy="4651594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Aptos"/>
                <a:ea typeface="Calibri"/>
                <a:cs typeface="Calibri"/>
              </a:rPr>
              <a:t>2023 - 2,681 preterm births in NE</a:t>
            </a:r>
            <a:r>
              <a:rPr lang="en-US" sz="3600" baseline="30000" dirty="0">
                <a:solidFill>
                  <a:srgbClr val="000000"/>
                </a:solidFill>
                <a:latin typeface="Aptos"/>
                <a:ea typeface="Calibri"/>
                <a:cs typeface="Calibri"/>
              </a:rPr>
              <a:t>5</a:t>
            </a:r>
            <a:endParaRPr lang="en-US" sz="2400" baseline="30000" dirty="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aseline="30000" dirty="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Nearly all neonates born 30-33 6/7 weeks gestation at the facility </a:t>
            </a:r>
            <a:r>
              <a:rPr lang="en-US" sz="3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received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antibiotics on admission regardless of sepsis risk factors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 </a:t>
            </a:r>
            <a:endParaRPr lang="en-US">
              <a:cs typeface="Arial"/>
            </a:endParaRPr>
          </a:p>
          <a:p>
            <a:pPr algn="l" rtl="0" fontAlgn="base"/>
            <a:endParaRPr lang="en-US" sz="3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en-US" sz="3600" b="0" i="0" baseline="30000" dirty="0">
              <a:solidFill>
                <a:srgbClr val="000000"/>
              </a:solidFill>
              <a:effectLst/>
              <a:latin typeface="Aptos"/>
            </a:endParaRPr>
          </a:p>
        </p:txBody>
      </p:sp>
      <p:pic>
        <p:nvPicPr>
          <p:cNvPr id="3074" name="Picture 2" descr="Blood Culture Bottle Pediatric ...">
            <a:extLst>
              <a:ext uri="{FF2B5EF4-FFF2-40B4-BE49-F238E27FC236}">
                <a16:creationId xmlns:a16="http://schemas.microsoft.com/office/drawing/2014/main" id="{C5765BB6-518F-D69D-E549-BFA19D39D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541338"/>
            <a:ext cx="2620963" cy="262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lood Sample Contamination Fast Facts ...">
            <a:extLst>
              <a:ext uri="{FF2B5EF4-FFF2-40B4-BE49-F238E27FC236}">
                <a16:creationId xmlns:a16="http://schemas.microsoft.com/office/drawing/2014/main" id="{6B0C2B97-54F5-F202-972F-A88014AC8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3498849"/>
            <a:ext cx="2817813" cy="281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21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7470FE-BC12-F776-2E51-226141261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192" y="494070"/>
            <a:ext cx="11305616" cy="923330"/>
          </a:xfrm>
        </p:spPr>
        <p:txBody>
          <a:bodyPr/>
          <a:lstStyle/>
          <a:p>
            <a:r>
              <a:rPr lang="en-US" dirty="0"/>
              <a:t>Clinical Problem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F961312-AD32-3CF6-C558-7CC935E23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192" y="1709147"/>
            <a:ext cx="11305616" cy="45940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cap="none" dirty="0"/>
              <a:t>Neonates in the NICU born at 30 to 33 6/7 weeks gestation are receiving antibiotics unnecessarily ​</a:t>
            </a:r>
          </a:p>
          <a:p>
            <a:endParaRPr lang="en-US" sz="3200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cap="none" dirty="0"/>
              <a:t>Evidence shows significant fluctuation in the duration and selection of antibiotics ​</a:t>
            </a:r>
          </a:p>
          <a:p>
            <a:endParaRPr lang="en-US" sz="3200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cap="none" dirty="0"/>
              <a:t>At increased risk for morbidity associated with antibiotic resistance, late onset sepsis, fungal infections, and even death</a:t>
            </a:r>
          </a:p>
        </p:txBody>
      </p:sp>
    </p:spTree>
    <p:extLst>
      <p:ext uri="{BB962C8B-B14F-4D97-AF65-F5344CB8AC3E}">
        <p14:creationId xmlns:p14="http://schemas.microsoft.com/office/powerpoint/2010/main" val="199288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0D688D-9ADF-F872-129D-5E33D5F8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192" y="297139"/>
            <a:ext cx="11305616" cy="923330"/>
          </a:xfrm>
        </p:spPr>
        <p:txBody>
          <a:bodyPr/>
          <a:lstStyle/>
          <a:p>
            <a:r>
              <a:rPr lang="en-US" dirty="0"/>
              <a:t>Review of the Literature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6179F3-4638-B0E6-B3AD-7798DB184A8E}"/>
              </a:ext>
            </a:extLst>
          </p:cNvPr>
          <p:cNvSpPr txBox="1"/>
          <p:nvPr/>
        </p:nvSpPr>
        <p:spPr>
          <a:xfrm>
            <a:off x="984250" y="1760478"/>
            <a:ext cx="7531100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/>
              <a:t>Antibiotic Administration Rates​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Up to 87% of VLBW &amp; ELBW infants receive antibiotics in 1st three days of life</a:t>
            </a:r>
            <a:r>
              <a:rPr lang="en-US" sz="2800" baseline="30000" dirty="0"/>
              <a:t>6</a:t>
            </a:r>
            <a:r>
              <a:rPr lang="en-US" sz="2800" dirty="0"/>
              <a:t>​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Prolonged antibiotic use was seen in up to 38%</a:t>
            </a:r>
            <a:r>
              <a:rPr lang="en-US" sz="2800" baseline="30000" dirty="0"/>
              <a:t>7​</a:t>
            </a:r>
            <a:endParaRPr lang="en-US" sz="2800" baseline="30000" dirty="0">
              <a:ea typeface="Calibri"/>
              <a:cs typeface="Calibri"/>
            </a:endParaRPr>
          </a:p>
          <a:p>
            <a:endParaRPr lang="en-US" sz="2800" dirty="0"/>
          </a:p>
          <a:p>
            <a:r>
              <a:rPr lang="en-US" sz="2800" b="1" dirty="0"/>
              <a:t>Standardization of Antibiotic Administration</a:t>
            </a:r>
            <a:r>
              <a:rPr lang="en-US" sz="2800" dirty="0"/>
              <a:t>​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American Academy of Pediatrics guidelines </a:t>
            </a:r>
            <a:r>
              <a:rPr lang="en-US" sz="2800" baseline="30000" dirty="0"/>
              <a:t>7</a:t>
            </a:r>
          </a:p>
        </p:txBody>
      </p:sp>
      <p:pic>
        <p:nvPicPr>
          <p:cNvPr id="4098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B3DEB853-B5B9-443B-507B-9DDC21596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11" y="2839422"/>
            <a:ext cx="3675757" cy="223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5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D7F679-4929-F0BE-3ED4-17A36FC8C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79560"/>
            <a:ext cx="5259387" cy="1311128"/>
          </a:xfrm>
        </p:spPr>
        <p:txBody>
          <a:bodyPr/>
          <a:lstStyle/>
          <a:p>
            <a:r>
              <a:rPr lang="en-US" dirty="0"/>
              <a:t>The Iowa Model Revised 8</a:t>
            </a:r>
          </a:p>
        </p:txBody>
      </p:sp>
      <p:pic>
        <p:nvPicPr>
          <p:cNvPr id="5122" name="Picture 2" descr="Iowa Model of Evidence‐Based Practice: Revisions and Validation | Semantic  Scholar">
            <a:extLst>
              <a:ext uri="{FF2B5EF4-FFF2-40B4-BE49-F238E27FC236}">
                <a16:creationId xmlns:a16="http://schemas.microsoft.com/office/drawing/2014/main" id="{BA6C1C25-98CD-B457-541F-5B4C64D588A1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3" b="711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82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reighton Slides">
  <a:themeElements>
    <a:clrScheme name="Creighton">
      <a:dk1>
        <a:srgbClr val="001E50"/>
      </a:dk1>
      <a:lt1>
        <a:srgbClr val="FFFFFF"/>
      </a:lt1>
      <a:dk2>
        <a:srgbClr val="242852"/>
      </a:dk2>
      <a:lt2>
        <a:srgbClr val="ECEBEB"/>
      </a:lt2>
      <a:accent1>
        <a:srgbClr val="95D1F1"/>
      </a:accent1>
      <a:accent2>
        <a:srgbClr val="2076D8"/>
      </a:accent2>
      <a:accent3>
        <a:srgbClr val="D3D0CA"/>
      </a:accent3>
      <a:accent4>
        <a:srgbClr val="67C299"/>
      </a:accent4>
      <a:accent5>
        <a:srgbClr val="FFC52F"/>
      </a:accent5>
      <a:accent6>
        <a:srgbClr val="0054A6"/>
      </a:accent6>
      <a:hlink>
        <a:srgbClr val="2076D8"/>
      </a:hlink>
      <a:folHlink>
        <a:srgbClr val="67C2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eighton PowerPoint Template" id="{DCA96FC3-A04B-1A42-A814-CBBB5F707B85}" vid="{E6CCA3D6-C750-5A46-8533-00925D5621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803968899B3549A2FB702A4DDF60E8" ma:contentTypeVersion="13" ma:contentTypeDescription="Create a new document." ma:contentTypeScope="" ma:versionID="8f365a476c69b9caf06fe51487b1135b">
  <xsd:schema xmlns:xsd="http://www.w3.org/2001/XMLSchema" xmlns:xs="http://www.w3.org/2001/XMLSchema" xmlns:p="http://schemas.microsoft.com/office/2006/metadata/properties" xmlns:ns2="6c9ef5ea-a950-460c-9ae6-30697c412336" xmlns:ns3="27dc0d4e-40d4-4ab3-9a4f-53f25ac0a04c" targetNamespace="http://schemas.microsoft.com/office/2006/metadata/properties" ma:root="true" ma:fieldsID="835a446790d2bb152509550f0a350fd6" ns2:_="" ns3:_="">
    <xsd:import namespace="6c9ef5ea-a950-460c-9ae6-30697c412336"/>
    <xsd:import namespace="27dc0d4e-40d4-4ab3-9a4f-53f25ac0a04c"/>
    <xsd:element name="properties">
      <xsd:complexType>
        <xsd:sequence>
          <xsd:element name="documentManagement">
            <xsd:complexType>
              <xsd:all>
                <xsd:element ref="ns2:School_x0020_or_x0020_College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9ef5ea-a950-460c-9ae6-30697c412336" elementFormDefault="qualified">
    <xsd:import namespace="http://schemas.microsoft.com/office/2006/documentManagement/types"/>
    <xsd:import namespace="http://schemas.microsoft.com/office/infopath/2007/PartnerControls"/>
    <xsd:element name="School_x0020_or_x0020_College" ma:index="8" nillable="true" ma:displayName="School or College" ma:internalName="School_x0020_or_x0020_College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575341d-12a3-4b38-8ebc-05827b45ad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dc0d4e-40d4-4ab3-9a4f-53f25ac0a04c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e06e0044-fabd-4da2-96af-50432fdda3f6}" ma:internalName="TaxCatchAll" ma:showField="CatchAllData" ma:web="27dc0d4e-40d4-4ab3-9a4f-53f25ac0a0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chool_x0020_or_x0020_College xmlns="6c9ef5ea-a950-460c-9ae6-30697c412336" xsi:nil="true"/>
    <lcf76f155ced4ddcb4097134ff3c332f xmlns="6c9ef5ea-a950-460c-9ae6-30697c412336">
      <Terms xmlns="http://schemas.microsoft.com/office/infopath/2007/PartnerControls"/>
    </lcf76f155ced4ddcb4097134ff3c332f>
    <TaxCatchAll xmlns="27dc0d4e-40d4-4ab3-9a4f-53f25ac0a04c" xsi:nil="true"/>
  </documentManagement>
</p:properties>
</file>

<file path=customXml/itemProps1.xml><?xml version="1.0" encoding="utf-8"?>
<ds:datastoreItem xmlns:ds="http://schemas.openxmlformats.org/officeDocument/2006/customXml" ds:itemID="{B2D3203A-2876-49D3-A12A-811A7AC31C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D4224C-551A-4571-BBA1-2F88233E7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9ef5ea-a950-460c-9ae6-30697c412336"/>
    <ds:schemaRef ds:uri="27dc0d4e-40d4-4ab3-9a4f-53f25ac0a0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595220-ADCE-4D5B-AE06-3727CB2E908A}">
  <ds:schemaRefs>
    <ds:schemaRef ds:uri="http://schemas.microsoft.com/office/2006/metadata/properties"/>
    <ds:schemaRef ds:uri="http://schemas.microsoft.com/office/infopath/2007/PartnerControls"/>
    <ds:schemaRef ds:uri="6c9ef5ea-a950-460c-9ae6-30697c412336"/>
    <ds:schemaRef ds:uri="27dc0d4e-40d4-4ab3-9a4f-53f25ac0a04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Creighton-Omaha-PowerPointTemplate</Template>
  <TotalTime>93</TotalTime>
  <Words>1477</Words>
  <Application>Microsoft Office PowerPoint</Application>
  <PresentationFormat>Widescreen</PresentationFormat>
  <Paragraphs>186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Aptos</vt:lpstr>
      <vt:lpstr>Arial</vt:lpstr>
      <vt:lpstr>Calibri</vt:lpstr>
      <vt:lpstr>Georgia</vt:lpstr>
      <vt:lpstr>Segoe UI</vt:lpstr>
      <vt:lpstr>Times New Roman</vt:lpstr>
      <vt:lpstr>Creighton Slides</vt:lpstr>
      <vt:lpstr>Antibiotic Stewardship in the Neonatal Intensive Care Unit: A Quality Improvement Project</vt:lpstr>
      <vt:lpstr>Learning Objectives</vt:lpstr>
      <vt:lpstr>Financial Disclosures</vt:lpstr>
      <vt:lpstr>Introduction</vt:lpstr>
      <vt:lpstr>Significance</vt:lpstr>
      <vt:lpstr>Local Problem</vt:lpstr>
      <vt:lpstr>Clinical Problem</vt:lpstr>
      <vt:lpstr>Review of the Literature</vt:lpstr>
      <vt:lpstr>The Iowa Model Revised 8</vt:lpstr>
      <vt:lpstr>Purpose</vt:lpstr>
      <vt:lpstr>Aims</vt:lpstr>
      <vt:lpstr>Setting</vt:lpstr>
      <vt:lpstr>Participants</vt:lpstr>
      <vt:lpstr>Ethical Considerations</vt:lpstr>
      <vt:lpstr>Methods</vt:lpstr>
      <vt:lpstr>Team Roles</vt:lpstr>
      <vt:lpstr>PowerPoint Presentation</vt:lpstr>
      <vt:lpstr>PowerPoint Presentation</vt:lpstr>
      <vt:lpstr>Instrumentation and Data Collection</vt:lpstr>
      <vt:lpstr>Demographics</vt:lpstr>
      <vt:lpstr>PowerPoint Presentation</vt:lpstr>
      <vt:lpstr>Post-Implementation Results</vt:lpstr>
      <vt:lpstr>Results</vt:lpstr>
      <vt:lpstr>Discussion</vt:lpstr>
      <vt:lpstr>Strengths, Limitations, &amp; Sustainability</vt:lpstr>
      <vt:lpstr>DNP Implications</vt:lpstr>
      <vt:lpstr>Acknowledgments</vt:lpstr>
      <vt:lpstr>References</vt:lpstr>
      <vt:lpstr>Thank you!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Borgmann, Emma A</dc:creator>
  <cp:lastModifiedBy>Borgmann, Emma A</cp:lastModifiedBy>
  <cp:revision>113</cp:revision>
  <dcterms:created xsi:type="dcterms:W3CDTF">2025-04-03T16:48:54Z</dcterms:created>
  <dcterms:modified xsi:type="dcterms:W3CDTF">2025-09-01T18:22:49Z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0x010100D3803968899B3549A2FB702A4DDF60E8</vt:lpwstr>
  </property>
  <property fmtid="{D5CDD505-2E9C-101B-9397-08002B2CF9AE}" pid="3" name="MediaServiceImageTags">
    <vt:lpwstr/>
  </property>
</Properties>
</file>