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663_F3078A2.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omments/modernComment_809_B733066.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modernComment_804_6F1C2619.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modernComment_805_E73BA6A0.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58" r:id="rId3"/>
    <p:sldId id="267" r:id="rId4"/>
    <p:sldId id="264" r:id="rId5"/>
    <p:sldId id="266" r:id="rId6"/>
    <p:sldId id="273" r:id="rId7"/>
    <p:sldId id="284" r:id="rId8"/>
    <p:sldId id="1635" r:id="rId9"/>
    <p:sldId id="1714" r:id="rId10"/>
    <p:sldId id="1770" r:id="rId11"/>
    <p:sldId id="1772" r:id="rId12"/>
    <p:sldId id="1942" r:id="rId13"/>
    <p:sldId id="1880" r:id="rId14"/>
    <p:sldId id="2071" r:id="rId15"/>
    <p:sldId id="1919" r:id="rId16"/>
    <p:sldId id="2072" r:id="rId17"/>
    <p:sldId id="1881" r:id="rId18"/>
    <p:sldId id="272" r:id="rId19"/>
    <p:sldId id="276" r:id="rId20"/>
    <p:sldId id="285" r:id="rId21"/>
    <p:sldId id="2066" r:id="rId22"/>
    <p:sldId id="2065" r:id="rId23"/>
    <p:sldId id="2067" r:id="rId24"/>
    <p:sldId id="2068" r:id="rId25"/>
    <p:sldId id="2069" r:id="rId26"/>
    <p:sldId id="2070" r:id="rId27"/>
    <p:sldId id="1885" r:id="rId28"/>
    <p:sldId id="1678" r:id="rId29"/>
    <p:sldId id="283" r:id="rId30"/>
    <p:sldId id="274" r:id="rId31"/>
    <p:sldId id="2049" r:id="rId32"/>
    <p:sldId id="275" r:id="rId33"/>
    <p:sldId id="286" r:id="rId34"/>
    <p:sldId id="287" r:id="rId35"/>
    <p:sldId id="2050" r:id="rId36"/>
    <p:sldId id="292" r:id="rId37"/>
    <p:sldId id="2044" r:id="rId38"/>
    <p:sldId id="2046" r:id="rId39"/>
    <p:sldId id="2043" r:id="rId40"/>
    <p:sldId id="2047" r:id="rId41"/>
    <p:sldId id="2045" r:id="rId42"/>
    <p:sldId id="293" r:id="rId43"/>
    <p:sldId id="2048" r:id="rId44"/>
    <p:sldId id="1195" r:id="rId45"/>
    <p:sldId id="1682" r:id="rId46"/>
    <p:sldId id="1199" r:id="rId47"/>
    <p:sldId id="288" r:id="rId48"/>
    <p:sldId id="2055" r:id="rId49"/>
    <p:sldId id="2056" r:id="rId50"/>
    <p:sldId id="2057" r:id="rId51"/>
    <p:sldId id="2058" r:id="rId52"/>
    <p:sldId id="289" r:id="rId53"/>
    <p:sldId id="2052" r:id="rId54"/>
    <p:sldId id="2059" r:id="rId55"/>
    <p:sldId id="290" r:id="rId56"/>
    <p:sldId id="2053" r:id="rId57"/>
    <p:sldId id="2060" r:id="rId58"/>
    <p:sldId id="291" r:id="rId59"/>
    <p:sldId id="2054" r:id="rId60"/>
    <p:sldId id="2061" r:id="rId61"/>
    <p:sldId id="2062" r:id="rId62"/>
    <p:sldId id="2063" r:id="rId63"/>
    <p:sldId id="2064" r:id="rId64"/>
    <p:sldId id="308" r:id="rId65"/>
    <p:sldId id="30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ED5D56-91DD-9BA4-624C-CF94D68ACFED}" name="Elisabeth Biggs" initials="EB" userId="S::Elisabeth.Biggs@fresenius-kabi.com::01b4212f-6fe2-456e-b5a7-1acd47cc9f66" providerId="AD"/>
  <p188:author id="{0EBF53C8-8FD3-3279-FD01-42052E07E8FD}" name="Adina Hirsch" initials="AH" userId="S::Adina.Hirsch@fresenius-kabi.com::47482921-e6ab-49d8-a1ce-96f1839700c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FFFF99"/>
    <a:srgbClr val="009999"/>
    <a:srgbClr val="D98C69"/>
    <a:srgbClr val="0099CC"/>
    <a:srgbClr val="F2CAD9"/>
    <a:srgbClr val="3366CC"/>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E5A01E-ED9C-4B0D-B047-11A3585D952D}" v="155" dt="2025-08-06T23:07:07.878"/>
    <p1510:client id="{B51BB254-2B92-47A9-90C9-F05E6A0BB54E}" v="4367" dt="2025-08-07T12:08:26.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30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663_F3078A2.xml><?xml version="1.0" encoding="utf-8"?>
<p188:cmLst xmlns:a="http://schemas.openxmlformats.org/drawingml/2006/main" xmlns:r="http://schemas.openxmlformats.org/officeDocument/2006/relationships" xmlns:p188="http://schemas.microsoft.com/office/powerpoint/2018/8/main">
  <p188:cm id="{D6F31F4B-52C8-4FAE-A0A5-025D0D68BCD0}" authorId="{6FED5D56-91DD-9BA4-624C-CF94D68ACFED}" status="resolved" created="2025-08-06T16:30:03.565">
    <ac:txMkLst xmlns:ac="http://schemas.microsoft.com/office/drawing/2013/main/command">
      <pc:docMk xmlns:pc="http://schemas.microsoft.com/office/powerpoint/2013/main/command"/>
      <pc:sldMk xmlns:pc="http://schemas.microsoft.com/office/powerpoint/2013/main/command" cId="254834850" sldId="1635"/>
      <ac:spMk id="2" creationId="{25A473E6-4214-4415-A536-868091821A90}"/>
      <ac:txMk cp="306" len="9">
        <ac:context len="468" hash="87166979"/>
      </ac:txMk>
    </ac:txMkLst>
    <p188:pos x="9507415" y="2637570"/>
    <p188:replyLst>
      <p188:reply id="{E1BB49D9-680D-45EF-86EB-508851F5A5BE}" authorId="{0EBF53C8-8FD3-3279-FD01-42052E07E8FD}" created="2025-08-06T23:14:18.121">
        <p188:txBody>
          <a:bodyPr/>
          <a:lstStyle/>
          <a:p>
            <a:r>
              <a:rPr lang="en-US"/>
              <a:t>Spelled it out on slide 6</a:t>
            </a:r>
          </a:p>
        </p188:txBody>
      </p188:reply>
    </p188:replyLst>
    <p188:txBody>
      <a:bodyPr/>
      <a:lstStyle/>
      <a:p>
        <a:r>
          <a:rPr lang="en-US"/>
          <a:t>Spell out the first time? Some papers/people use AA for Arachidonic Acid not ARA, so maybe make it clear?</a:t>
        </a:r>
      </a:p>
    </p188:txBody>
  </p188:cm>
</p188:cmLst>
</file>

<file path=ppt/comments/modernComment_804_6F1C2619.xml><?xml version="1.0" encoding="utf-8"?>
<p188:cmLst xmlns:a="http://schemas.openxmlformats.org/drawingml/2006/main" xmlns:r="http://schemas.openxmlformats.org/officeDocument/2006/relationships" xmlns:p188="http://schemas.microsoft.com/office/powerpoint/2018/8/main">
  <p188:cm id="{AA607C8A-7F7C-4F02-8328-6DD12FE63D98}" authorId="{0EBF53C8-8FD3-3279-FD01-42052E07E8FD}" status="resolved" created="2025-08-06T23:05:09.249" complete="100000">
    <ac:deMkLst xmlns:ac="http://schemas.microsoft.com/office/drawing/2013/main/command">
      <pc:docMk xmlns:pc="http://schemas.microsoft.com/office/powerpoint/2013/main/command"/>
      <pc:sldMk xmlns:pc="http://schemas.microsoft.com/office/powerpoint/2013/main/command" cId="1864115737" sldId="2052"/>
      <ac:graphicFrameMk id="6" creationId="{21FF7E9A-FEFA-1B90-1B2C-8DD754E03520}"/>
    </ac:deMkLst>
    <p188:txBody>
      <a:bodyPr/>
      <a:lstStyle/>
      <a:p>
        <a:r>
          <a:rPr lang="en-US"/>
          <a:t>Added 3 more observational studies and the n for those studies (and citations on slide 44)</a:t>
        </a:r>
      </a:p>
    </p188:txBody>
  </p188:cm>
</p188:cmLst>
</file>

<file path=ppt/comments/modernComment_805_E73BA6A0.xml><?xml version="1.0" encoding="utf-8"?>
<p188:cmLst xmlns:a="http://schemas.openxmlformats.org/drawingml/2006/main" xmlns:r="http://schemas.openxmlformats.org/officeDocument/2006/relationships" xmlns:p188="http://schemas.microsoft.com/office/powerpoint/2018/8/main">
  <p188:cm id="{CB4E4AFD-FBA4-4956-93E7-5BF4BBC06607}" authorId="{0EBF53C8-8FD3-3279-FD01-42052E07E8FD}" status="resolved" created="2025-08-06T23:07:07.847" complete="100000">
    <ac:deMkLst xmlns:ac="http://schemas.microsoft.com/office/drawing/2013/main/command">
      <pc:docMk xmlns:pc="http://schemas.microsoft.com/office/powerpoint/2013/main/command"/>
      <pc:sldMk xmlns:pc="http://schemas.microsoft.com/office/powerpoint/2013/main/command" cId="3879446176" sldId="2053"/>
      <ac:graphicFrameMk id="10" creationId="{0A2AA104-39E4-8F46-A412-102D0CAC7AF2}"/>
    </ac:deMkLst>
    <p188:txBody>
      <a:bodyPr/>
      <a:lstStyle/>
      <a:p>
        <a:r>
          <a:rPr lang="en-US"/>
          <a:t>Added another study and citation on slide 47</a:t>
        </a:r>
      </a:p>
    </p188:txBody>
  </p188:cm>
</p188:cmLst>
</file>

<file path=ppt/comments/modernComment_809_B733066.xml><?xml version="1.0" encoding="utf-8"?>
<p188:cmLst xmlns:a="http://schemas.openxmlformats.org/drawingml/2006/main" xmlns:r="http://schemas.openxmlformats.org/officeDocument/2006/relationships" xmlns:p188="http://schemas.microsoft.com/office/powerpoint/2018/8/main">
  <p188:cm id="{453BF78B-1D67-48DA-925F-E4813487D91F}" authorId="{0EBF53C8-8FD3-3279-FD01-42052E07E8FD}" status="resolved" created="2025-08-06T23:01:19.529" complete="100000">
    <ac:deMkLst xmlns:ac="http://schemas.microsoft.com/office/drawing/2013/main/command">
      <pc:docMk xmlns:pc="http://schemas.microsoft.com/office/powerpoint/2013/main/command"/>
      <pc:sldMk xmlns:pc="http://schemas.microsoft.com/office/powerpoint/2013/main/command" cId="192098406" sldId="2057"/>
      <ac:graphicFrameMk id="12" creationId="{F1A3DD67-9571-EAC0-BF4A-C9EE56E4B39E}"/>
    </ac:deMkLst>
    <p188:txBody>
      <a:bodyPr/>
      <a:lstStyle/>
      <a:p>
        <a:r>
          <a:rPr lang="en-US"/>
          <a:t>Added two other observational studies and n of infants in the obs/retrospective studies. Added citations in slide 41 (31, 32)</a:t>
        </a:r>
      </a:p>
    </p188:txBody>
  </p188:cm>
</p188:cmLst>
</file>

<file path=ppt/diagrams/_rels/data3.xml.rels><?xml version="1.0" encoding="UTF-8" standalone="yes"?>
<Relationships xmlns="http://schemas.openxmlformats.org/package/2006/relationships"><Relationship Id="rId2" Type="http://schemas.openxmlformats.org/officeDocument/2006/relationships/hyperlink" Target="https://commons.wikimedia.org/wiki/File:Eo_circle_green_white_checkmark.svg" TargetMode="External"/><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2" Type="http://schemas.openxmlformats.org/officeDocument/2006/relationships/hyperlink" Target="https://commons.wikimedia.org/wiki/File:Eo_circle_green_white_checkmark.svg" TargetMode="External"/><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ED3DB-04B6-40DB-A185-E4BE74E2FE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9B4A8E-073B-4B61-B48D-8708728AACC9}">
      <dgm:prSet/>
      <dgm:spPr/>
      <dgm:t>
        <a:bodyPr/>
        <a:lstStyle/>
        <a:p>
          <a:r>
            <a:rPr lang="en-US" b="1"/>
            <a:t>Excess EPA may compete with enzymes that convert LA to AA</a:t>
          </a:r>
          <a:r>
            <a:rPr lang="en-US" b="1" baseline="30000"/>
            <a:t>1</a:t>
          </a:r>
          <a:endParaRPr lang="en-US"/>
        </a:p>
      </dgm:t>
    </dgm:pt>
    <dgm:pt modelId="{072AFAE1-0F19-40AC-BBE2-2E26731347B8}" type="parTrans" cxnId="{DB203583-69CF-42C7-ABC4-83742E607A27}">
      <dgm:prSet/>
      <dgm:spPr/>
      <dgm:t>
        <a:bodyPr/>
        <a:lstStyle/>
        <a:p>
          <a:endParaRPr lang="en-US"/>
        </a:p>
      </dgm:t>
    </dgm:pt>
    <dgm:pt modelId="{1DAA0927-913C-4EED-82FE-774614F26294}" type="sibTrans" cxnId="{DB203583-69CF-42C7-ABC4-83742E607A27}">
      <dgm:prSet/>
      <dgm:spPr/>
      <dgm:t>
        <a:bodyPr/>
        <a:lstStyle/>
        <a:p>
          <a:endParaRPr lang="en-US"/>
        </a:p>
      </dgm:t>
    </dgm:pt>
    <dgm:pt modelId="{BA94BE93-BDDA-4063-A086-01946C14A1BA}">
      <dgm:prSet/>
      <dgm:spPr/>
      <dgm:t>
        <a:bodyPr/>
        <a:lstStyle/>
        <a:p>
          <a:r>
            <a:rPr lang="en-US" b="1"/>
            <a:t>Biosynthesis of DHA and ARA from precursors (ALA and LA, respectively) is low</a:t>
          </a:r>
          <a:r>
            <a:rPr lang="en-US" b="1" baseline="30000"/>
            <a:t>2</a:t>
          </a:r>
          <a:endParaRPr lang="en-US"/>
        </a:p>
      </dgm:t>
    </dgm:pt>
    <dgm:pt modelId="{D1441F72-3A2F-4F45-A899-3065ACE5B3F6}" type="parTrans" cxnId="{305CD1F0-9194-436C-8D3B-4FFF6378827D}">
      <dgm:prSet/>
      <dgm:spPr/>
      <dgm:t>
        <a:bodyPr/>
        <a:lstStyle/>
        <a:p>
          <a:endParaRPr lang="en-US"/>
        </a:p>
      </dgm:t>
    </dgm:pt>
    <dgm:pt modelId="{490A9C5B-FC5E-4886-99AD-61523FD5C2B6}" type="sibTrans" cxnId="{305CD1F0-9194-436C-8D3B-4FFF6378827D}">
      <dgm:prSet/>
      <dgm:spPr/>
      <dgm:t>
        <a:bodyPr/>
        <a:lstStyle/>
        <a:p>
          <a:endParaRPr lang="en-US"/>
        </a:p>
      </dgm:t>
    </dgm:pt>
    <dgm:pt modelId="{80D9B3C2-E3CB-4016-AF0E-9DBDCF6A02B6}">
      <dgm:prSet/>
      <dgm:spPr/>
      <dgm:t>
        <a:bodyPr/>
        <a:lstStyle/>
        <a:p>
          <a:r>
            <a:rPr lang="en-US" b="1"/>
            <a:t>Majority of ARA in human breast milk is from maternal stores, not  dietary LA conversion</a:t>
          </a:r>
          <a:r>
            <a:rPr lang="en-US" b="1" baseline="30000"/>
            <a:t>2</a:t>
          </a:r>
          <a:endParaRPr lang="en-US"/>
        </a:p>
      </dgm:t>
    </dgm:pt>
    <dgm:pt modelId="{E6779810-1822-4A94-A37D-BD0174FC051C}" type="parTrans" cxnId="{E93EB938-DF80-43E6-866A-B193F353A869}">
      <dgm:prSet/>
      <dgm:spPr/>
      <dgm:t>
        <a:bodyPr/>
        <a:lstStyle/>
        <a:p>
          <a:endParaRPr lang="en-US"/>
        </a:p>
      </dgm:t>
    </dgm:pt>
    <dgm:pt modelId="{B5EB1B11-12C0-45EB-9503-F619D48A0DA0}" type="sibTrans" cxnId="{E93EB938-DF80-43E6-866A-B193F353A869}">
      <dgm:prSet/>
      <dgm:spPr/>
      <dgm:t>
        <a:bodyPr/>
        <a:lstStyle/>
        <a:p>
          <a:endParaRPr lang="en-US"/>
        </a:p>
      </dgm:t>
    </dgm:pt>
    <dgm:pt modelId="{E4EB7FE3-7CEA-486C-B3D8-8167D0ACB151}">
      <dgm:prSet/>
      <dgm:spPr/>
      <dgm:t>
        <a:bodyPr/>
        <a:lstStyle/>
        <a:p>
          <a:r>
            <a:rPr lang="en-US" b="1">
              <a:latin typeface="+mn-lt"/>
            </a:rPr>
            <a:t>Impact of EPA on the conversion of LA to AA unclear</a:t>
          </a:r>
          <a:endParaRPr lang="en-US">
            <a:latin typeface="+mn-lt"/>
          </a:endParaRPr>
        </a:p>
      </dgm:t>
    </dgm:pt>
    <dgm:pt modelId="{701E3AC2-DB19-4A52-9F80-C81E2ED8031B}" type="parTrans" cxnId="{76FD605F-9590-40B1-93FF-45BCE819B983}">
      <dgm:prSet/>
      <dgm:spPr/>
      <dgm:t>
        <a:bodyPr/>
        <a:lstStyle/>
        <a:p>
          <a:endParaRPr lang="en-US"/>
        </a:p>
      </dgm:t>
    </dgm:pt>
    <dgm:pt modelId="{F4490301-3F9D-48C7-A69F-8ECE0C803E97}" type="sibTrans" cxnId="{76FD605F-9590-40B1-93FF-45BCE819B983}">
      <dgm:prSet/>
      <dgm:spPr/>
      <dgm:t>
        <a:bodyPr/>
        <a:lstStyle/>
        <a:p>
          <a:endParaRPr lang="en-US"/>
        </a:p>
      </dgm:t>
    </dgm:pt>
    <dgm:pt modelId="{2B1025E2-C5FF-40B8-A004-6107B0D9D463}">
      <dgm:prSet/>
      <dgm:spPr/>
      <dgm:t>
        <a:bodyPr/>
        <a:lstStyle/>
        <a:p>
          <a:r>
            <a:rPr lang="en-US" b="1"/>
            <a:t>Differences in AA levels in RCTs with SMOF ILE vs. comparator ILE</a:t>
          </a:r>
          <a:endParaRPr lang="en-US"/>
        </a:p>
      </dgm:t>
    </dgm:pt>
    <dgm:pt modelId="{A0190F89-86D7-48C5-9535-076C1BA36615}" type="parTrans" cxnId="{61ACBF89-57A5-40EB-871C-1AE540D85D3A}">
      <dgm:prSet/>
      <dgm:spPr/>
      <dgm:t>
        <a:bodyPr/>
        <a:lstStyle/>
        <a:p>
          <a:endParaRPr lang="en-US"/>
        </a:p>
      </dgm:t>
    </dgm:pt>
    <dgm:pt modelId="{01CAE369-A5D7-4D03-9AC0-FBEFFBFAE7BC}" type="sibTrans" cxnId="{61ACBF89-57A5-40EB-871C-1AE540D85D3A}">
      <dgm:prSet/>
      <dgm:spPr/>
      <dgm:t>
        <a:bodyPr/>
        <a:lstStyle/>
        <a:p>
          <a:endParaRPr lang="en-US"/>
        </a:p>
      </dgm:t>
    </dgm:pt>
    <dgm:pt modelId="{7DDC24B9-00A0-47E0-96B2-65983CBBCF1D}">
      <dgm:prSet custT="1"/>
      <dgm:spPr/>
      <dgm:t>
        <a:bodyPr/>
        <a:lstStyle/>
        <a:p>
          <a:r>
            <a:rPr lang="en-US" sz="2400" b="1">
              <a:solidFill>
                <a:srgbClr val="006699"/>
              </a:solidFill>
              <a:latin typeface="+mn-lt"/>
            </a:rPr>
            <a:t>No difference</a:t>
          </a:r>
          <a:r>
            <a:rPr lang="en-US" sz="2400" b="1" baseline="30000">
              <a:solidFill>
                <a:srgbClr val="006699"/>
              </a:solidFill>
              <a:latin typeface="+mn-lt"/>
            </a:rPr>
            <a:t>3,4,5,6,7,8,9</a:t>
          </a:r>
          <a:r>
            <a:rPr lang="en-US" sz="2400" b="1">
              <a:solidFill>
                <a:srgbClr val="006699"/>
              </a:solidFill>
              <a:latin typeface="+mn-lt"/>
            </a:rPr>
            <a:t> </a:t>
          </a:r>
          <a:endParaRPr lang="en-US" sz="2400">
            <a:solidFill>
              <a:srgbClr val="006699"/>
            </a:solidFill>
            <a:latin typeface="+mn-lt"/>
          </a:endParaRPr>
        </a:p>
      </dgm:t>
    </dgm:pt>
    <dgm:pt modelId="{16F6146B-B48D-48C4-835D-37005DD7F78B}" type="parTrans" cxnId="{32B39F9E-C790-44BC-ADC3-43411AA9FDC9}">
      <dgm:prSet/>
      <dgm:spPr/>
      <dgm:t>
        <a:bodyPr/>
        <a:lstStyle/>
        <a:p>
          <a:endParaRPr lang="en-US"/>
        </a:p>
      </dgm:t>
    </dgm:pt>
    <dgm:pt modelId="{27AC22FB-37A9-468E-89B5-15B1BF163155}" type="sibTrans" cxnId="{32B39F9E-C790-44BC-ADC3-43411AA9FDC9}">
      <dgm:prSet/>
      <dgm:spPr/>
      <dgm:t>
        <a:bodyPr/>
        <a:lstStyle/>
        <a:p>
          <a:endParaRPr lang="en-US"/>
        </a:p>
      </dgm:t>
    </dgm:pt>
    <dgm:pt modelId="{829AE737-DB51-4779-B16D-6729C541DAAB}">
      <dgm:prSet custT="1"/>
      <dgm:spPr/>
      <dgm:t>
        <a:bodyPr/>
        <a:lstStyle/>
        <a:p>
          <a:r>
            <a:rPr lang="en-US" sz="2400" b="1">
              <a:solidFill>
                <a:srgbClr val="006699"/>
              </a:solidFill>
              <a:latin typeface="+mn-lt"/>
              <a:cs typeface="Calibri" panose="020F0502020204030204" pitchFamily="34" charset="0"/>
            </a:rPr>
            <a:t>↓</a:t>
          </a:r>
          <a:r>
            <a:rPr lang="en-US" sz="2400" b="1">
              <a:solidFill>
                <a:srgbClr val="006699"/>
              </a:solidFill>
              <a:latin typeface="+mn-lt"/>
            </a:rPr>
            <a:t>ARA</a:t>
          </a:r>
          <a:r>
            <a:rPr lang="en-US" sz="2400" b="1" baseline="30000">
              <a:solidFill>
                <a:srgbClr val="006699"/>
              </a:solidFill>
              <a:latin typeface="+mn-lt"/>
            </a:rPr>
            <a:t>10,11</a:t>
          </a:r>
          <a:r>
            <a:rPr lang="en-US" sz="2400" b="1">
              <a:solidFill>
                <a:srgbClr val="006699"/>
              </a:solidFill>
              <a:latin typeface="+mn-lt"/>
            </a:rPr>
            <a:t> </a:t>
          </a:r>
          <a:endParaRPr lang="en-US" sz="1800">
            <a:solidFill>
              <a:srgbClr val="006699"/>
            </a:solidFill>
            <a:latin typeface="+mn-lt"/>
          </a:endParaRPr>
        </a:p>
      </dgm:t>
    </dgm:pt>
    <dgm:pt modelId="{B637B198-9517-4D7A-992E-4E5BE8B598DD}" type="parTrans" cxnId="{A311AA97-A6E6-4FA4-9CFF-61D1EC551172}">
      <dgm:prSet/>
      <dgm:spPr/>
      <dgm:t>
        <a:bodyPr/>
        <a:lstStyle/>
        <a:p>
          <a:endParaRPr lang="en-US"/>
        </a:p>
      </dgm:t>
    </dgm:pt>
    <dgm:pt modelId="{60D6FB1C-0BC5-4231-8FF3-9365751A599F}" type="sibTrans" cxnId="{A311AA97-A6E6-4FA4-9CFF-61D1EC551172}">
      <dgm:prSet/>
      <dgm:spPr/>
      <dgm:t>
        <a:bodyPr/>
        <a:lstStyle/>
        <a:p>
          <a:endParaRPr lang="en-US"/>
        </a:p>
      </dgm:t>
    </dgm:pt>
    <dgm:pt modelId="{1414B6BA-39AF-42FF-9BF1-1C3DEE5703FA}" type="pres">
      <dgm:prSet presAssocID="{A98ED3DB-04B6-40DB-A185-E4BE74E2FEFB}" presName="linear" presStyleCnt="0">
        <dgm:presLayoutVars>
          <dgm:animLvl val="lvl"/>
          <dgm:resizeHandles val="exact"/>
        </dgm:presLayoutVars>
      </dgm:prSet>
      <dgm:spPr/>
    </dgm:pt>
    <dgm:pt modelId="{FA573843-70EA-4F82-8890-60EF458935EC}" type="pres">
      <dgm:prSet presAssocID="{F39B4A8E-073B-4B61-B48D-8708728AACC9}" presName="parentText" presStyleLbl="node1" presStyleIdx="0" presStyleCnt="5">
        <dgm:presLayoutVars>
          <dgm:chMax val="0"/>
          <dgm:bulletEnabled val="1"/>
        </dgm:presLayoutVars>
      </dgm:prSet>
      <dgm:spPr/>
    </dgm:pt>
    <dgm:pt modelId="{06008B13-D0E1-42DD-A7E5-06CB2B97FA4F}" type="pres">
      <dgm:prSet presAssocID="{1DAA0927-913C-4EED-82FE-774614F26294}" presName="spacer" presStyleCnt="0"/>
      <dgm:spPr/>
    </dgm:pt>
    <dgm:pt modelId="{F41B598A-64B5-4B72-8858-60A45B776666}" type="pres">
      <dgm:prSet presAssocID="{BA94BE93-BDDA-4063-A086-01946C14A1BA}" presName="parentText" presStyleLbl="node1" presStyleIdx="1" presStyleCnt="5">
        <dgm:presLayoutVars>
          <dgm:chMax val="0"/>
          <dgm:bulletEnabled val="1"/>
        </dgm:presLayoutVars>
      </dgm:prSet>
      <dgm:spPr/>
    </dgm:pt>
    <dgm:pt modelId="{C6B32725-C765-45C7-B2E9-1213E61157F7}" type="pres">
      <dgm:prSet presAssocID="{490A9C5B-FC5E-4886-99AD-61523FD5C2B6}" presName="spacer" presStyleCnt="0"/>
      <dgm:spPr/>
    </dgm:pt>
    <dgm:pt modelId="{99F17AFC-0994-470C-A34F-4EEA05A66336}" type="pres">
      <dgm:prSet presAssocID="{80D9B3C2-E3CB-4016-AF0E-9DBDCF6A02B6}" presName="parentText" presStyleLbl="node1" presStyleIdx="2" presStyleCnt="5">
        <dgm:presLayoutVars>
          <dgm:chMax val="0"/>
          <dgm:bulletEnabled val="1"/>
        </dgm:presLayoutVars>
      </dgm:prSet>
      <dgm:spPr/>
    </dgm:pt>
    <dgm:pt modelId="{B47054DD-80D8-480C-86A4-027D7F1FB958}" type="pres">
      <dgm:prSet presAssocID="{B5EB1B11-12C0-45EB-9503-F619D48A0DA0}" presName="spacer" presStyleCnt="0"/>
      <dgm:spPr/>
    </dgm:pt>
    <dgm:pt modelId="{532507BD-D300-46C5-A12B-2C26C623660D}" type="pres">
      <dgm:prSet presAssocID="{E4EB7FE3-7CEA-486C-B3D8-8167D0ACB151}" presName="parentText" presStyleLbl="node1" presStyleIdx="3" presStyleCnt="5">
        <dgm:presLayoutVars>
          <dgm:chMax val="0"/>
          <dgm:bulletEnabled val="1"/>
        </dgm:presLayoutVars>
      </dgm:prSet>
      <dgm:spPr/>
    </dgm:pt>
    <dgm:pt modelId="{3B0927E6-17DD-467C-86E3-B34B4F90A563}" type="pres">
      <dgm:prSet presAssocID="{F4490301-3F9D-48C7-A69F-8ECE0C803E97}" presName="spacer" presStyleCnt="0"/>
      <dgm:spPr/>
    </dgm:pt>
    <dgm:pt modelId="{41CAA619-ED9C-49B3-8AB1-EDB7D2B7C537}" type="pres">
      <dgm:prSet presAssocID="{2B1025E2-C5FF-40B8-A004-6107B0D9D463}" presName="parentText" presStyleLbl="node1" presStyleIdx="4" presStyleCnt="5">
        <dgm:presLayoutVars>
          <dgm:chMax val="0"/>
          <dgm:bulletEnabled val="1"/>
        </dgm:presLayoutVars>
      </dgm:prSet>
      <dgm:spPr/>
    </dgm:pt>
    <dgm:pt modelId="{967AE1EF-ED51-4115-983F-EB7756651FD5}" type="pres">
      <dgm:prSet presAssocID="{2B1025E2-C5FF-40B8-A004-6107B0D9D463}" presName="childText" presStyleLbl="revTx" presStyleIdx="0" presStyleCnt="1" custLinFactNeighborX="-260" custLinFactNeighborY="2348">
        <dgm:presLayoutVars>
          <dgm:bulletEnabled val="1"/>
        </dgm:presLayoutVars>
      </dgm:prSet>
      <dgm:spPr/>
    </dgm:pt>
  </dgm:ptLst>
  <dgm:cxnLst>
    <dgm:cxn modelId="{567C6C24-4590-446D-89EF-4D1A689C7286}" type="presOf" srcId="{F39B4A8E-073B-4B61-B48D-8708728AACC9}" destId="{FA573843-70EA-4F82-8890-60EF458935EC}" srcOrd="0" destOrd="0" presId="urn:microsoft.com/office/officeart/2005/8/layout/vList2"/>
    <dgm:cxn modelId="{337D5231-7FF7-4C9F-8F90-51A00308E50F}" type="presOf" srcId="{829AE737-DB51-4779-B16D-6729C541DAAB}" destId="{967AE1EF-ED51-4115-983F-EB7756651FD5}" srcOrd="0" destOrd="1" presId="urn:microsoft.com/office/officeart/2005/8/layout/vList2"/>
    <dgm:cxn modelId="{E7C8BD35-3896-458E-8BA4-4A4651FCCACD}" type="presOf" srcId="{7DDC24B9-00A0-47E0-96B2-65983CBBCF1D}" destId="{967AE1EF-ED51-4115-983F-EB7756651FD5}" srcOrd="0" destOrd="0" presId="urn:microsoft.com/office/officeart/2005/8/layout/vList2"/>
    <dgm:cxn modelId="{9233A838-F414-45F0-A284-BE920C58F6A6}" type="presOf" srcId="{A98ED3DB-04B6-40DB-A185-E4BE74E2FEFB}" destId="{1414B6BA-39AF-42FF-9BF1-1C3DEE5703FA}" srcOrd="0" destOrd="0" presId="urn:microsoft.com/office/officeart/2005/8/layout/vList2"/>
    <dgm:cxn modelId="{E93EB938-DF80-43E6-866A-B193F353A869}" srcId="{A98ED3DB-04B6-40DB-A185-E4BE74E2FEFB}" destId="{80D9B3C2-E3CB-4016-AF0E-9DBDCF6A02B6}" srcOrd="2" destOrd="0" parTransId="{E6779810-1822-4A94-A37D-BD0174FC051C}" sibTransId="{B5EB1B11-12C0-45EB-9503-F619D48A0DA0}"/>
    <dgm:cxn modelId="{76FD605F-9590-40B1-93FF-45BCE819B983}" srcId="{A98ED3DB-04B6-40DB-A185-E4BE74E2FEFB}" destId="{E4EB7FE3-7CEA-486C-B3D8-8167D0ACB151}" srcOrd="3" destOrd="0" parTransId="{701E3AC2-DB19-4A52-9F80-C81E2ED8031B}" sibTransId="{F4490301-3F9D-48C7-A69F-8ECE0C803E97}"/>
    <dgm:cxn modelId="{DB203583-69CF-42C7-ABC4-83742E607A27}" srcId="{A98ED3DB-04B6-40DB-A185-E4BE74E2FEFB}" destId="{F39B4A8E-073B-4B61-B48D-8708728AACC9}" srcOrd="0" destOrd="0" parTransId="{072AFAE1-0F19-40AC-BBE2-2E26731347B8}" sibTransId="{1DAA0927-913C-4EED-82FE-774614F26294}"/>
    <dgm:cxn modelId="{B3BA2086-34CB-48FD-97B9-C9077073EE6C}" type="presOf" srcId="{2B1025E2-C5FF-40B8-A004-6107B0D9D463}" destId="{41CAA619-ED9C-49B3-8AB1-EDB7D2B7C537}" srcOrd="0" destOrd="0" presId="urn:microsoft.com/office/officeart/2005/8/layout/vList2"/>
    <dgm:cxn modelId="{61ACBF89-57A5-40EB-871C-1AE540D85D3A}" srcId="{A98ED3DB-04B6-40DB-A185-E4BE74E2FEFB}" destId="{2B1025E2-C5FF-40B8-A004-6107B0D9D463}" srcOrd="4" destOrd="0" parTransId="{A0190F89-86D7-48C5-9535-076C1BA36615}" sibTransId="{01CAE369-A5D7-4D03-9AC0-FBEFFBFAE7BC}"/>
    <dgm:cxn modelId="{6AFB0F8C-6160-4115-A294-40806B71263A}" type="presOf" srcId="{80D9B3C2-E3CB-4016-AF0E-9DBDCF6A02B6}" destId="{99F17AFC-0994-470C-A34F-4EEA05A66336}" srcOrd="0" destOrd="0" presId="urn:microsoft.com/office/officeart/2005/8/layout/vList2"/>
    <dgm:cxn modelId="{A311AA97-A6E6-4FA4-9CFF-61D1EC551172}" srcId="{2B1025E2-C5FF-40B8-A004-6107B0D9D463}" destId="{829AE737-DB51-4779-B16D-6729C541DAAB}" srcOrd="1" destOrd="0" parTransId="{B637B198-9517-4D7A-992E-4E5BE8B598DD}" sibTransId="{60D6FB1C-0BC5-4231-8FF3-9365751A599F}"/>
    <dgm:cxn modelId="{32B39F9E-C790-44BC-ADC3-43411AA9FDC9}" srcId="{2B1025E2-C5FF-40B8-A004-6107B0D9D463}" destId="{7DDC24B9-00A0-47E0-96B2-65983CBBCF1D}" srcOrd="0" destOrd="0" parTransId="{16F6146B-B48D-48C4-835D-37005DD7F78B}" sibTransId="{27AC22FB-37A9-468E-89B5-15B1BF163155}"/>
    <dgm:cxn modelId="{F4D75BA6-4758-4104-A4FF-4064A62B96A7}" type="presOf" srcId="{E4EB7FE3-7CEA-486C-B3D8-8167D0ACB151}" destId="{532507BD-D300-46C5-A12B-2C26C623660D}" srcOrd="0" destOrd="0" presId="urn:microsoft.com/office/officeart/2005/8/layout/vList2"/>
    <dgm:cxn modelId="{609CC8CA-3F25-4408-88FF-3509A1135F1A}" type="presOf" srcId="{BA94BE93-BDDA-4063-A086-01946C14A1BA}" destId="{F41B598A-64B5-4B72-8858-60A45B776666}" srcOrd="0" destOrd="0" presId="urn:microsoft.com/office/officeart/2005/8/layout/vList2"/>
    <dgm:cxn modelId="{305CD1F0-9194-436C-8D3B-4FFF6378827D}" srcId="{A98ED3DB-04B6-40DB-A185-E4BE74E2FEFB}" destId="{BA94BE93-BDDA-4063-A086-01946C14A1BA}" srcOrd="1" destOrd="0" parTransId="{D1441F72-3A2F-4F45-A899-3065ACE5B3F6}" sibTransId="{490A9C5B-FC5E-4886-99AD-61523FD5C2B6}"/>
    <dgm:cxn modelId="{3A2878AF-EF3B-420A-8BEA-40735432B08B}" type="presParOf" srcId="{1414B6BA-39AF-42FF-9BF1-1C3DEE5703FA}" destId="{FA573843-70EA-4F82-8890-60EF458935EC}" srcOrd="0" destOrd="0" presId="urn:microsoft.com/office/officeart/2005/8/layout/vList2"/>
    <dgm:cxn modelId="{BFCE34EC-4DE7-44F1-AF41-F8CD0ED8374B}" type="presParOf" srcId="{1414B6BA-39AF-42FF-9BF1-1C3DEE5703FA}" destId="{06008B13-D0E1-42DD-A7E5-06CB2B97FA4F}" srcOrd="1" destOrd="0" presId="urn:microsoft.com/office/officeart/2005/8/layout/vList2"/>
    <dgm:cxn modelId="{FF690D3C-033F-4DB2-BE93-A8A734342BDF}" type="presParOf" srcId="{1414B6BA-39AF-42FF-9BF1-1C3DEE5703FA}" destId="{F41B598A-64B5-4B72-8858-60A45B776666}" srcOrd="2" destOrd="0" presId="urn:microsoft.com/office/officeart/2005/8/layout/vList2"/>
    <dgm:cxn modelId="{4B96587F-711F-4524-9250-737A9A9A7750}" type="presParOf" srcId="{1414B6BA-39AF-42FF-9BF1-1C3DEE5703FA}" destId="{C6B32725-C765-45C7-B2E9-1213E61157F7}" srcOrd="3" destOrd="0" presId="urn:microsoft.com/office/officeart/2005/8/layout/vList2"/>
    <dgm:cxn modelId="{25440E08-364E-42A3-932C-58223FB20038}" type="presParOf" srcId="{1414B6BA-39AF-42FF-9BF1-1C3DEE5703FA}" destId="{99F17AFC-0994-470C-A34F-4EEA05A66336}" srcOrd="4" destOrd="0" presId="urn:microsoft.com/office/officeart/2005/8/layout/vList2"/>
    <dgm:cxn modelId="{E3E7D687-10EB-4BA3-99DF-D527553389E6}" type="presParOf" srcId="{1414B6BA-39AF-42FF-9BF1-1C3DEE5703FA}" destId="{B47054DD-80D8-480C-86A4-027D7F1FB958}" srcOrd="5" destOrd="0" presId="urn:microsoft.com/office/officeart/2005/8/layout/vList2"/>
    <dgm:cxn modelId="{C9E780E8-2B60-4983-BBE5-526A692E95B6}" type="presParOf" srcId="{1414B6BA-39AF-42FF-9BF1-1C3DEE5703FA}" destId="{532507BD-D300-46C5-A12B-2C26C623660D}" srcOrd="6" destOrd="0" presId="urn:microsoft.com/office/officeart/2005/8/layout/vList2"/>
    <dgm:cxn modelId="{1D049035-5147-47A1-956D-DFCA408083C5}" type="presParOf" srcId="{1414B6BA-39AF-42FF-9BF1-1C3DEE5703FA}" destId="{3B0927E6-17DD-467C-86E3-B34B4F90A563}" srcOrd="7" destOrd="0" presId="urn:microsoft.com/office/officeart/2005/8/layout/vList2"/>
    <dgm:cxn modelId="{5B3E5FF1-B80F-4E22-8A30-78DC99B2E600}" type="presParOf" srcId="{1414B6BA-39AF-42FF-9BF1-1C3DEE5703FA}" destId="{41CAA619-ED9C-49B3-8AB1-EDB7D2B7C537}" srcOrd="8" destOrd="0" presId="urn:microsoft.com/office/officeart/2005/8/layout/vList2"/>
    <dgm:cxn modelId="{28D278E8-3DF1-4A19-8B08-A4FB13D448C1}" type="presParOf" srcId="{1414B6BA-39AF-42FF-9BF1-1C3DEE5703FA}" destId="{967AE1EF-ED51-4115-983F-EB7756651FD5}"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4C1434-E747-484C-91D4-EB57090186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5E5099-6220-4473-BC9B-E52ABE113178}">
      <dgm:prSet/>
      <dgm:spPr/>
      <dgm:t>
        <a:bodyPr/>
        <a:lstStyle/>
        <a:p>
          <a:r>
            <a:rPr lang="en-US">
              <a:solidFill>
                <a:schemeClr val="bg1"/>
              </a:solidFill>
              <a:latin typeface="+mn-lt"/>
            </a:rPr>
            <a:t>Retrospective review: n = 86 ELBW, &lt; 1000 gm,  SO ILE vs. SMOF ILE</a:t>
          </a:r>
        </a:p>
      </dgm:t>
    </dgm:pt>
    <dgm:pt modelId="{6841F37E-3DBD-4FB5-8EA4-CAF4571E8167}" type="parTrans" cxnId="{7146C418-BA07-42CB-96EF-76A4D2426703}">
      <dgm:prSet/>
      <dgm:spPr/>
      <dgm:t>
        <a:bodyPr/>
        <a:lstStyle/>
        <a:p>
          <a:endParaRPr lang="en-US"/>
        </a:p>
      </dgm:t>
    </dgm:pt>
    <dgm:pt modelId="{E2D59054-8367-455B-82FB-05959B45460B}" type="sibTrans" cxnId="{7146C418-BA07-42CB-96EF-76A4D2426703}">
      <dgm:prSet/>
      <dgm:spPr/>
      <dgm:t>
        <a:bodyPr/>
        <a:lstStyle/>
        <a:p>
          <a:endParaRPr lang="en-US"/>
        </a:p>
      </dgm:t>
    </dgm:pt>
    <dgm:pt modelId="{CFB7D76B-CE6B-4CA1-952F-D0096A892EB5}">
      <dgm:prSet/>
      <dgm:spPr/>
      <dgm:t>
        <a:bodyPr/>
        <a:lstStyle/>
        <a:p>
          <a:r>
            <a:rPr lang="en-US">
              <a:solidFill>
                <a:srgbClr val="006699"/>
              </a:solidFill>
              <a:latin typeface="+mn-lt"/>
            </a:rPr>
            <a:t>Mean GA ~26 weeks</a:t>
          </a:r>
        </a:p>
      </dgm:t>
    </dgm:pt>
    <dgm:pt modelId="{6F2424B3-B048-48C6-AF36-35EEF268673B}" type="parTrans" cxnId="{B7704F36-2D32-4AFE-8BC2-F0579A7F913E}">
      <dgm:prSet/>
      <dgm:spPr/>
      <dgm:t>
        <a:bodyPr/>
        <a:lstStyle/>
        <a:p>
          <a:endParaRPr lang="en-US"/>
        </a:p>
      </dgm:t>
    </dgm:pt>
    <dgm:pt modelId="{D4331E32-68CB-42B9-BBFA-C6F5C8C6F066}" type="sibTrans" cxnId="{B7704F36-2D32-4AFE-8BC2-F0579A7F913E}">
      <dgm:prSet/>
      <dgm:spPr/>
      <dgm:t>
        <a:bodyPr/>
        <a:lstStyle/>
        <a:p>
          <a:endParaRPr lang="en-US"/>
        </a:p>
      </dgm:t>
    </dgm:pt>
    <dgm:pt modelId="{0FB56B98-CE2B-40E8-B172-4FD9EF89E382}">
      <dgm:prSet/>
      <dgm:spPr/>
      <dgm:t>
        <a:bodyPr/>
        <a:lstStyle/>
        <a:p>
          <a:r>
            <a:rPr lang="en-US">
              <a:solidFill>
                <a:srgbClr val="006699"/>
              </a:solidFill>
              <a:latin typeface="+mn-lt"/>
            </a:rPr>
            <a:t>BW: 0.8 (0.7 – 0.9) kg SO ILE vs. 0.7 (0.6 – 0.9) kg SMOF ILE, p = 0.04</a:t>
          </a:r>
        </a:p>
      </dgm:t>
    </dgm:pt>
    <dgm:pt modelId="{25617876-566E-448C-9CD4-4788B749EBFB}" type="parTrans" cxnId="{DD468AB9-1C3D-43EF-8881-814430D8AF07}">
      <dgm:prSet/>
      <dgm:spPr/>
      <dgm:t>
        <a:bodyPr/>
        <a:lstStyle/>
        <a:p>
          <a:endParaRPr lang="en-US"/>
        </a:p>
      </dgm:t>
    </dgm:pt>
    <dgm:pt modelId="{6E288069-EC5A-434E-97C4-999B54CB618B}" type="sibTrans" cxnId="{DD468AB9-1C3D-43EF-8881-814430D8AF07}">
      <dgm:prSet/>
      <dgm:spPr/>
      <dgm:t>
        <a:bodyPr/>
        <a:lstStyle/>
        <a:p>
          <a:endParaRPr lang="en-US"/>
        </a:p>
      </dgm:t>
    </dgm:pt>
    <dgm:pt modelId="{264CDE37-3F4E-4187-9FD0-F91690647AF3}">
      <dgm:prSet/>
      <dgm:spPr/>
      <dgm:t>
        <a:bodyPr/>
        <a:lstStyle/>
        <a:p>
          <a:r>
            <a:rPr lang="en-US">
              <a:solidFill>
                <a:schemeClr val="bg1"/>
              </a:solidFill>
              <a:latin typeface="+mn-lt"/>
            </a:rPr>
            <a:t>Primary outcome: ∆ </a:t>
          </a:r>
          <a:r>
            <a:rPr lang="en-US" i="1">
              <a:solidFill>
                <a:schemeClr val="bg1"/>
              </a:solidFill>
              <a:latin typeface="+mn-lt"/>
            </a:rPr>
            <a:t>z</a:t>
          </a:r>
          <a:r>
            <a:rPr lang="en-US">
              <a:solidFill>
                <a:schemeClr val="bg1"/>
              </a:solidFill>
              <a:latin typeface="+mn-lt"/>
            </a:rPr>
            <a:t>-scores from birth to discharge</a:t>
          </a:r>
        </a:p>
      </dgm:t>
    </dgm:pt>
    <dgm:pt modelId="{7F040F33-25A1-44FA-A69F-EFB1C0080672}" type="parTrans" cxnId="{07E2C6E0-8BB1-4065-BCAB-F1581D49E74F}">
      <dgm:prSet/>
      <dgm:spPr/>
      <dgm:t>
        <a:bodyPr/>
        <a:lstStyle/>
        <a:p>
          <a:endParaRPr lang="en-US"/>
        </a:p>
      </dgm:t>
    </dgm:pt>
    <dgm:pt modelId="{AA1ACDB8-1C87-4E66-9875-72CB72161A65}" type="sibTrans" cxnId="{07E2C6E0-8BB1-4065-BCAB-F1581D49E74F}">
      <dgm:prSet/>
      <dgm:spPr/>
      <dgm:t>
        <a:bodyPr/>
        <a:lstStyle/>
        <a:p>
          <a:endParaRPr lang="en-US"/>
        </a:p>
      </dgm:t>
    </dgm:pt>
    <dgm:pt modelId="{0CF8331E-6E97-4988-A752-3D6F8BB635B5}">
      <dgm:prSet/>
      <dgm:spPr/>
      <dgm:t>
        <a:bodyPr/>
        <a:lstStyle/>
        <a:p>
          <a:r>
            <a:rPr lang="en-US">
              <a:solidFill>
                <a:srgbClr val="006699"/>
              </a:solidFill>
              <a:latin typeface="+mn-lt"/>
            </a:rPr>
            <a:t>SO: -0.8 (-1.3 - -0.1) vs. SMOF ILE: -0.4 (-1 - 0.3), p = 0.02</a:t>
          </a:r>
        </a:p>
      </dgm:t>
    </dgm:pt>
    <dgm:pt modelId="{F85F3552-4832-46A8-B3D0-61064FA6CBD2}" type="parTrans" cxnId="{60D5F7D5-ACE4-425C-878C-F74326BD70EF}">
      <dgm:prSet/>
      <dgm:spPr/>
      <dgm:t>
        <a:bodyPr/>
        <a:lstStyle/>
        <a:p>
          <a:endParaRPr lang="en-US"/>
        </a:p>
      </dgm:t>
    </dgm:pt>
    <dgm:pt modelId="{18F8DBA0-C9B9-4B83-8B19-6287EC1FE830}" type="sibTrans" cxnId="{60D5F7D5-ACE4-425C-878C-F74326BD70EF}">
      <dgm:prSet/>
      <dgm:spPr/>
      <dgm:t>
        <a:bodyPr/>
        <a:lstStyle/>
        <a:p>
          <a:endParaRPr lang="en-US"/>
        </a:p>
      </dgm:t>
    </dgm:pt>
    <dgm:pt modelId="{572A0CFA-42E0-4EC5-ABEE-7BE8989F69A4}">
      <dgm:prSet/>
      <dgm:spPr/>
      <dgm:t>
        <a:bodyPr/>
        <a:lstStyle/>
        <a:p>
          <a:r>
            <a:rPr lang="en-US">
              <a:solidFill>
                <a:schemeClr val="bg1"/>
              </a:solidFill>
              <a:latin typeface="+mn-lt"/>
            </a:rPr>
            <a:t>Secondary outcomes:</a:t>
          </a:r>
        </a:p>
      </dgm:t>
    </dgm:pt>
    <dgm:pt modelId="{E073B887-3C6D-4B19-8FCD-184636D3B927}" type="parTrans" cxnId="{7DEAC2AB-FB38-4030-BCC9-6BBACD54F110}">
      <dgm:prSet/>
      <dgm:spPr/>
      <dgm:t>
        <a:bodyPr/>
        <a:lstStyle/>
        <a:p>
          <a:endParaRPr lang="en-US"/>
        </a:p>
      </dgm:t>
    </dgm:pt>
    <dgm:pt modelId="{2B1DCC7B-A319-4FC7-99D3-95088E21972A}" type="sibTrans" cxnId="{7DEAC2AB-FB38-4030-BCC9-6BBACD54F110}">
      <dgm:prSet/>
      <dgm:spPr/>
      <dgm:t>
        <a:bodyPr/>
        <a:lstStyle/>
        <a:p>
          <a:endParaRPr lang="en-US"/>
        </a:p>
      </dgm:t>
    </dgm:pt>
    <dgm:pt modelId="{4E3903C0-43AB-464F-98CC-E04FE79E1939}">
      <dgm:prSet custT="1"/>
      <dgm:spPr/>
      <dgm:t>
        <a:bodyPr/>
        <a:lstStyle/>
        <a:p>
          <a:pPr>
            <a:spcAft>
              <a:spcPts val="600"/>
            </a:spcAft>
          </a:pPr>
          <a:r>
            <a:rPr lang="en-US" sz="1600">
              <a:solidFill>
                <a:srgbClr val="006699"/>
              </a:solidFill>
              <a:latin typeface="+mn-lt"/>
            </a:rPr>
            <a:t>Cholestasis (</a:t>
          </a:r>
          <a:r>
            <a:rPr lang="en-US" sz="1600" err="1">
              <a:solidFill>
                <a:srgbClr val="006699"/>
              </a:solidFill>
              <a:latin typeface="+mn-lt"/>
            </a:rPr>
            <a:t>Cbil</a:t>
          </a:r>
          <a:r>
            <a:rPr lang="en-US" sz="1600">
              <a:solidFill>
                <a:srgbClr val="006699"/>
              </a:solidFill>
              <a:latin typeface="+mn-lt"/>
            </a:rPr>
            <a:t> &gt; 1 gm/dL): SO ILE: 37% vs. SMOF ILE: 14%, p = 0.03</a:t>
          </a:r>
        </a:p>
      </dgm:t>
    </dgm:pt>
    <dgm:pt modelId="{D1F76C70-8CD2-45B3-B8FA-B5CE4F8593A7}" type="parTrans" cxnId="{5B050CCC-1FD3-4E0E-8E7E-78567D122C10}">
      <dgm:prSet/>
      <dgm:spPr/>
      <dgm:t>
        <a:bodyPr/>
        <a:lstStyle/>
        <a:p>
          <a:endParaRPr lang="en-US"/>
        </a:p>
      </dgm:t>
    </dgm:pt>
    <dgm:pt modelId="{2AFFE2A1-3A8D-422C-8503-8827ABF4E8CB}" type="sibTrans" cxnId="{5B050CCC-1FD3-4E0E-8E7E-78567D122C10}">
      <dgm:prSet/>
      <dgm:spPr/>
      <dgm:t>
        <a:bodyPr/>
        <a:lstStyle/>
        <a:p>
          <a:endParaRPr lang="en-US"/>
        </a:p>
      </dgm:t>
    </dgm:pt>
    <dgm:pt modelId="{D7DF59EF-CD53-45F0-BE92-769041B4218D}">
      <dgm:prSet custT="1"/>
      <dgm:spPr/>
      <dgm:t>
        <a:bodyPr/>
        <a:lstStyle/>
        <a:p>
          <a:pPr>
            <a:spcAft>
              <a:spcPts val="600"/>
            </a:spcAft>
          </a:pPr>
          <a:r>
            <a:rPr lang="en-US" sz="1600" err="1">
              <a:solidFill>
                <a:srgbClr val="006699"/>
              </a:solidFill>
              <a:latin typeface="+mn-lt"/>
            </a:rPr>
            <a:t>Cbil</a:t>
          </a:r>
          <a:r>
            <a:rPr lang="en-US" sz="1600">
              <a:solidFill>
                <a:srgbClr val="006699"/>
              </a:solidFill>
              <a:latin typeface="+mn-lt"/>
            </a:rPr>
            <a:t> &gt; 2 gm/dL: SO ILE: 16% vs. SMOF ILE 9%, p = 0.52</a:t>
          </a:r>
        </a:p>
      </dgm:t>
    </dgm:pt>
    <dgm:pt modelId="{5FA9F981-CBF1-4620-BD21-FA3A645C2B28}" type="parTrans" cxnId="{BEC771DE-FDF4-46DC-8EEB-BB23C67BBE5C}">
      <dgm:prSet/>
      <dgm:spPr/>
      <dgm:t>
        <a:bodyPr/>
        <a:lstStyle/>
        <a:p>
          <a:endParaRPr lang="en-US"/>
        </a:p>
      </dgm:t>
    </dgm:pt>
    <dgm:pt modelId="{BFFACA76-A2E0-44EE-98E9-6681CD93D109}" type="sibTrans" cxnId="{BEC771DE-FDF4-46DC-8EEB-BB23C67BBE5C}">
      <dgm:prSet/>
      <dgm:spPr/>
      <dgm:t>
        <a:bodyPr/>
        <a:lstStyle/>
        <a:p>
          <a:endParaRPr lang="en-US"/>
        </a:p>
      </dgm:t>
    </dgm:pt>
    <dgm:pt modelId="{6AA3C685-F967-4F1B-8901-DBB794A9BB40}">
      <dgm:prSet custT="1"/>
      <dgm:spPr/>
      <dgm:t>
        <a:bodyPr/>
        <a:lstStyle/>
        <a:p>
          <a:pPr>
            <a:spcAft>
              <a:spcPts val="600"/>
            </a:spcAft>
          </a:pPr>
          <a:r>
            <a:rPr lang="en-US" sz="1600">
              <a:solidFill>
                <a:srgbClr val="006699"/>
              </a:solidFill>
              <a:latin typeface="+mn-lt"/>
            </a:rPr>
            <a:t>Max </a:t>
          </a:r>
          <a:r>
            <a:rPr lang="en-US" sz="1600" err="1">
              <a:solidFill>
                <a:srgbClr val="006699"/>
              </a:solidFill>
              <a:latin typeface="+mn-lt"/>
            </a:rPr>
            <a:t>Cbil</a:t>
          </a:r>
          <a:r>
            <a:rPr lang="en-US" sz="1600">
              <a:solidFill>
                <a:srgbClr val="006699"/>
              </a:solidFill>
              <a:latin typeface="+mn-lt"/>
            </a:rPr>
            <a:t> after 14 days of age: SO ILE: 0.8 (0.5–1.4) vs. SMOF ILE 0.4 (0.3–0.6) mg/dL, p = 0.001</a:t>
          </a:r>
        </a:p>
      </dgm:t>
    </dgm:pt>
    <dgm:pt modelId="{F6F33293-4E17-465F-9A39-839C4C11BF4B}" type="parTrans" cxnId="{57164753-D1E6-4316-9D80-9892C01015F2}">
      <dgm:prSet/>
      <dgm:spPr/>
      <dgm:t>
        <a:bodyPr/>
        <a:lstStyle/>
        <a:p>
          <a:endParaRPr lang="en-US"/>
        </a:p>
      </dgm:t>
    </dgm:pt>
    <dgm:pt modelId="{845AE75E-DB15-4226-B9BA-211608D219A0}" type="sibTrans" cxnId="{57164753-D1E6-4316-9D80-9892C01015F2}">
      <dgm:prSet/>
      <dgm:spPr/>
      <dgm:t>
        <a:bodyPr/>
        <a:lstStyle/>
        <a:p>
          <a:endParaRPr lang="en-US"/>
        </a:p>
      </dgm:t>
    </dgm:pt>
    <dgm:pt modelId="{88502D7D-FC2B-40C1-B4E7-22109E162AEF}">
      <dgm:prSet custT="1"/>
      <dgm:spPr/>
      <dgm:t>
        <a:bodyPr/>
        <a:lstStyle/>
        <a:p>
          <a:pPr>
            <a:spcAft>
              <a:spcPts val="600"/>
            </a:spcAft>
          </a:pPr>
          <a:r>
            <a:rPr lang="en-US" sz="1600">
              <a:solidFill>
                <a:srgbClr val="006699"/>
              </a:solidFill>
              <a:latin typeface="+mn-lt"/>
            </a:rPr>
            <a:t>Rate of ∆ of </a:t>
          </a:r>
          <a:r>
            <a:rPr lang="en-US" sz="1600" err="1">
              <a:solidFill>
                <a:srgbClr val="006699"/>
              </a:solidFill>
              <a:latin typeface="+mn-lt"/>
            </a:rPr>
            <a:t>Cbil</a:t>
          </a:r>
          <a:r>
            <a:rPr lang="en-US" sz="1600">
              <a:solidFill>
                <a:srgbClr val="006699"/>
              </a:solidFill>
              <a:latin typeface="+mn-lt"/>
            </a:rPr>
            <a:t> comparable between groups: SO ILE: 0.3 ± 0.04 vs. SMOF ILE: 0.2 ± 0.06 (p = 0.33)</a:t>
          </a:r>
        </a:p>
      </dgm:t>
    </dgm:pt>
    <dgm:pt modelId="{91F517CD-915B-4239-AB26-C1C9CC747CBB}" type="parTrans" cxnId="{52028982-D09E-49BA-93CE-181DEC04922C}">
      <dgm:prSet/>
      <dgm:spPr/>
      <dgm:t>
        <a:bodyPr/>
        <a:lstStyle/>
        <a:p>
          <a:endParaRPr lang="en-US"/>
        </a:p>
      </dgm:t>
    </dgm:pt>
    <dgm:pt modelId="{654A1B3F-1F13-4A31-8870-EE4B16B19C1B}" type="sibTrans" cxnId="{52028982-D09E-49BA-93CE-181DEC04922C}">
      <dgm:prSet/>
      <dgm:spPr/>
      <dgm:t>
        <a:bodyPr/>
        <a:lstStyle/>
        <a:p>
          <a:endParaRPr lang="en-US"/>
        </a:p>
      </dgm:t>
    </dgm:pt>
    <dgm:pt modelId="{FFCB26F4-4098-42FA-970B-002CE157F75F}">
      <dgm:prSet custT="1"/>
      <dgm:spPr/>
      <dgm:t>
        <a:bodyPr/>
        <a:lstStyle/>
        <a:p>
          <a:pPr>
            <a:spcAft>
              <a:spcPts val="600"/>
            </a:spcAft>
          </a:pPr>
          <a:r>
            <a:rPr lang="en-US" sz="1600">
              <a:solidFill>
                <a:srgbClr val="006699"/>
              </a:solidFill>
              <a:latin typeface="+mn-lt"/>
            </a:rPr>
            <a:t>Neonatal comorbidities (ROP, CLD, Late-Onset Sepsis) – no difference between groups, p &gt; 0.99 </a:t>
          </a:r>
        </a:p>
      </dgm:t>
    </dgm:pt>
    <dgm:pt modelId="{D0B0800E-C8C5-4956-8B7E-374742F45D74}" type="parTrans" cxnId="{FBC132C6-7B11-4100-8352-3B981AE26137}">
      <dgm:prSet/>
      <dgm:spPr/>
      <dgm:t>
        <a:bodyPr/>
        <a:lstStyle/>
        <a:p>
          <a:endParaRPr lang="en-US"/>
        </a:p>
      </dgm:t>
    </dgm:pt>
    <dgm:pt modelId="{0B7EC7D5-7C14-4735-90CD-3BB8FE261BC6}" type="sibTrans" cxnId="{FBC132C6-7B11-4100-8352-3B981AE26137}">
      <dgm:prSet/>
      <dgm:spPr/>
      <dgm:t>
        <a:bodyPr/>
        <a:lstStyle/>
        <a:p>
          <a:endParaRPr lang="en-US"/>
        </a:p>
      </dgm:t>
    </dgm:pt>
    <dgm:pt modelId="{3A9F4EAC-D11D-4BCC-969A-506708C31A09}">
      <dgm:prSet custT="1"/>
      <dgm:spPr/>
      <dgm:t>
        <a:bodyPr/>
        <a:lstStyle/>
        <a:p>
          <a:pPr>
            <a:spcAft>
              <a:spcPts val="600"/>
            </a:spcAft>
          </a:pPr>
          <a:r>
            <a:rPr lang="en-US" sz="1600">
              <a:solidFill>
                <a:srgbClr val="006699"/>
              </a:solidFill>
              <a:latin typeface="+mn-lt"/>
            </a:rPr>
            <a:t>RBC Membrane polyunsaturated fatty acids (RBCM PUFA) for 1</a:t>
          </a:r>
          <a:r>
            <a:rPr lang="en-US" sz="1600" baseline="30000">
              <a:solidFill>
                <a:srgbClr val="006699"/>
              </a:solidFill>
              <a:latin typeface="+mn-lt"/>
            </a:rPr>
            <a:t>st</a:t>
          </a:r>
          <a:r>
            <a:rPr lang="en-US" sz="1600">
              <a:solidFill>
                <a:srgbClr val="006699"/>
              </a:solidFill>
              <a:latin typeface="+mn-lt"/>
            </a:rPr>
            <a:t> five weeks of life</a:t>
          </a:r>
        </a:p>
      </dgm:t>
    </dgm:pt>
    <dgm:pt modelId="{9626B8AB-7928-4A88-86FA-4C7B08BDC103}" type="parTrans" cxnId="{5A76E0E4-1554-4277-80E2-F0A11C915FE0}">
      <dgm:prSet/>
      <dgm:spPr/>
      <dgm:t>
        <a:bodyPr/>
        <a:lstStyle/>
        <a:p>
          <a:endParaRPr lang="en-US"/>
        </a:p>
      </dgm:t>
    </dgm:pt>
    <dgm:pt modelId="{DB11B81B-3BF0-46BF-9507-1F7885595AAF}" type="sibTrans" cxnId="{5A76E0E4-1554-4277-80E2-F0A11C915FE0}">
      <dgm:prSet/>
      <dgm:spPr/>
      <dgm:t>
        <a:bodyPr/>
        <a:lstStyle/>
        <a:p>
          <a:endParaRPr lang="en-US"/>
        </a:p>
      </dgm:t>
    </dgm:pt>
    <dgm:pt modelId="{324A8688-2BB8-4BB9-94BB-626983CD225C}">
      <dgm:prSet custT="1"/>
      <dgm:spPr/>
      <dgm:t>
        <a:bodyPr/>
        <a:lstStyle/>
        <a:p>
          <a:pPr>
            <a:spcAft>
              <a:spcPts val="600"/>
            </a:spcAft>
          </a:pPr>
          <a:r>
            <a:rPr lang="en-US" sz="1600">
              <a:solidFill>
                <a:srgbClr val="006699"/>
              </a:solidFill>
              <a:latin typeface="+mn-lt"/>
            </a:rPr>
            <a:t>SMOF ILE: higher </a:t>
          </a:r>
          <a:r>
            <a:rPr lang="en-US" sz="1600">
              <a:solidFill>
                <a:srgbClr val="006699"/>
              </a:solidFill>
              <a:latin typeface="+mn-lt"/>
              <a:cs typeface="Calibri" panose="020F0502020204030204" pitchFamily="34" charset="0"/>
            </a:rPr>
            <a:t>DHA and EPA, lower LA, no difference ALA, higher AA week 2 only, other weeks – no difference </a:t>
          </a:r>
          <a:endParaRPr lang="en-US" sz="1600">
            <a:solidFill>
              <a:srgbClr val="006699"/>
            </a:solidFill>
            <a:latin typeface="+mn-lt"/>
          </a:endParaRPr>
        </a:p>
      </dgm:t>
    </dgm:pt>
    <dgm:pt modelId="{1D09ADEC-645B-4DBB-BAED-A960BDF41E46}" type="parTrans" cxnId="{1776040F-7E0D-4F1F-AD41-14D3CD55B7E6}">
      <dgm:prSet/>
      <dgm:spPr/>
      <dgm:t>
        <a:bodyPr/>
        <a:lstStyle/>
        <a:p>
          <a:endParaRPr lang="en-US"/>
        </a:p>
      </dgm:t>
    </dgm:pt>
    <dgm:pt modelId="{D5980E5B-CEBF-42AB-BDA4-21357545D3CC}" type="sibTrans" cxnId="{1776040F-7E0D-4F1F-AD41-14D3CD55B7E6}">
      <dgm:prSet/>
      <dgm:spPr/>
      <dgm:t>
        <a:bodyPr/>
        <a:lstStyle/>
        <a:p>
          <a:endParaRPr lang="en-US"/>
        </a:p>
      </dgm:t>
    </dgm:pt>
    <dgm:pt modelId="{80082067-FCB2-485E-84FF-916EF2875ADD}" type="pres">
      <dgm:prSet presAssocID="{BC4C1434-E747-484C-91D4-EB57090186E4}" presName="linear" presStyleCnt="0">
        <dgm:presLayoutVars>
          <dgm:animLvl val="lvl"/>
          <dgm:resizeHandles val="exact"/>
        </dgm:presLayoutVars>
      </dgm:prSet>
      <dgm:spPr/>
    </dgm:pt>
    <dgm:pt modelId="{45D88C6F-A0E2-4424-8C02-DDB89FE638E0}" type="pres">
      <dgm:prSet presAssocID="{AC5E5099-6220-4473-BC9B-E52ABE113178}" presName="parentText" presStyleLbl="node1" presStyleIdx="0" presStyleCnt="3">
        <dgm:presLayoutVars>
          <dgm:chMax val="0"/>
          <dgm:bulletEnabled val="1"/>
        </dgm:presLayoutVars>
      </dgm:prSet>
      <dgm:spPr/>
    </dgm:pt>
    <dgm:pt modelId="{A2BBCD91-A643-4EBB-A88A-7EAD2AE12FD5}" type="pres">
      <dgm:prSet presAssocID="{AC5E5099-6220-4473-BC9B-E52ABE113178}" presName="childText" presStyleLbl="revTx" presStyleIdx="0" presStyleCnt="3">
        <dgm:presLayoutVars>
          <dgm:bulletEnabled val="1"/>
        </dgm:presLayoutVars>
      </dgm:prSet>
      <dgm:spPr/>
    </dgm:pt>
    <dgm:pt modelId="{714B6089-A733-4AEE-8970-5CA4C7416FD8}" type="pres">
      <dgm:prSet presAssocID="{264CDE37-3F4E-4187-9FD0-F91690647AF3}" presName="parentText" presStyleLbl="node1" presStyleIdx="1" presStyleCnt="3">
        <dgm:presLayoutVars>
          <dgm:chMax val="0"/>
          <dgm:bulletEnabled val="1"/>
        </dgm:presLayoutVars>
      </dgm:prSet>
      <dgm:spPr/>
    </dgm:pt>
    <dgm:pt modelId="{E65BF07D-D8B8-4D4D-B346-BEC91E76DB28}" type="pres">
      <dgm:prSet presAssocID="{264CDE37-3F4E-4187-9FD0-F91690647AF3}" presName="childText" presStyleLbl="revTx" presStyleIdx="1" presStyleCnt="3">
        <dgm:presLayoutVars>
          <dgm:bulletEnabled val="1"/>
        </dgm:presLayoutVars>
      </dgm:prSet>
      <dgm:spPr/>
    </dgm:pt>
    <dgm:pt modelId="{2E99A726-F2E7-47CF-9227-CF75F0E706ED}" type="pres">
      <dgm:prSet presAssocID="{572A0CFA-42E0-4EC5-ABEE-7BE8989F69A4}" presName="parentText" presStyleLbl="node1" presStyleIdx="2" presStyleCnt="3">
        <dgm:presLayoutVars>
          <dgm:chMax val="0"/>
          <dgm:bulletEnabled val="1"/>
        </dgm:presLayoutVars>
      </dgm:prSet>
      <dgm:spPr/>
    </dgm:pt>
    <dgm:pt modelId="{9C6BCB7C-FA67-4499-B3C3-272A1FB29567}" type="pres">
      <dgm:prSet presAssocID="{572A0CFA-42E0-4EC5-ABEE-7BE8989F69A4}" presName="childText" presStyleLbl="revTx" presStyleIdx="2" presStyleCnt="3">
        <dgm:presLayoutVars>
          <dgm:bulletEnabled val="1"/>
        </dgm:presLayoutVars>
      </dgm:prSet>
      <dgm:spPr/>
    </dgm:pt>
  </dgm:ptLst>
  <dgm:cxnLst>
    <dgm:cxn modelId="{1776040F-7E0D-4F1F-AD41-14D3CD55B7E6}" srcId="{3A9F4EAC-D11D-4BCC-969A-506708C31A09}" destId="{324A8688-2BB8-4BB9-94BB-626983CD225C}" srcOrd="0" destOrd="0" parTransId="{1D09ADEC-645B-4DBB-BAED-A960BDF41E46}" sibTransId="{D5980E5B-CEBF-42AB-BDA4-21357545D3CC}"/>
    <dgm:cxn modelId="{24D16B17-6A75-4EC1-AB48-D45E306368CB}" type="presOf" srcId="{4E3903C0-43AB-464F-98CC-E04FE79E1939}" destId="{9C6BCB7C-FA67-4499-B3C3-272A1FB29567}" srcOrd="0" destOrd="0" presId="urn:microsoft.com/office/officeart/2005/8/layout/vList2"/>
    <dgm:cxn modelId="{7146C418-BA07-42CB-96EF-76A4D2426703}" srcId="{BC4C1434-E747-484C-91D4-EB57090186E4}" destId="{AC5E5099-6220-4473-BC9B-E52ABE113178}" srcOrd="0" destOrd="0" parTransId="{6841F37E-3DBD-4FB5-8EA4-CAF4571E8167}" sibTransId="{E2D59054-8367-455B-82FB-05959B45460B}"/>
    <dgm:cxn modelId="{8CB62827-2F52-45F3-9BCD-B74E7FF26966}" type="presOf" srcId="{324A8688-2BB8-4BB9-94BB-626983CD225C}" destId="{9C6BCB7C-FA67-4499-B3C3-272A1FB29567}" srcOrd="0" destOrd="6" presId="urn:microsoft.com/office/officeart/2005/8/layout/vList2"/>
    <dgm:cxn modelId="{B7704F36-2D32-4AFE-8BC2-F0579A7F913E}" srcId="{AC5E5099-6220-4473-BC9B-E52ABE113178}" destId="{CFB7D76B-CE6B-4CA1-952F-D0096A892EB5}" srcOrd="0" destOrd="0" parTransId="{6F2424B3-B048-48C6-AF36-35EEF268673B}" sibTransId="{D4331E32-68CB-42B9-BBFA-C6F5C8C6F066}"/>
    <dgm:cxn modelId="{31A8A43F-9B5C-4FE7-BE25-B6C61D98BEC9}" type="presOf" srcId="{0CF8331E-6E97-4988-A752-3D6F8BB635B5}" destId="{E65BF07D-D8B8-4D4D-B346-BEC91E76DB28}" srcOrd="0" destOrd="0" presId="urn:microsoft.com/office/officeart/2005/8/layout/vList2"/>
    <dgm:cxn modelId="{A7455F63-658F-4BAC-8EAE-E01171843FF5}" type="presOf" srcId="{6AA3C685-F967-4F1B-8901-DBB794A9BB40}" destId="{9C6BCB7C-FA67-4499-B3C3-272A1FB29567}" srcOrd="0" destOrd="2" presId="urn:microsoft.com/office/officeart/2005/8/layout/vList2"/>
    <dgm:cxn modelId="{F461E871-BDAF-47ED-913C-827A84742255}" type="presOf" srcId="{3A9F4EAC-D11D-4BCC-969A-506708C31A09}" destId="{9C6BCB7C-FA67-4499-B3C3-272A1FB29567}" srcOrd="0" destOrd="5" presId="urn:microsoft.com/office/officeart/2005/8/layout/vList2"/>
    <dgm:cxn modelId="{57164753-D1E6-4316-9D80-9892C01015F2}" srcId="{4E3903C0-43AB-464F-98CC-E04FE79E1939}" destId="{6AA3C685-F967-4F1B-8901-DBB794A9BB40}" srcOrd="1" destOrd="0" parTransId="{F6F33293-4E17-465F-9A39-839C4C11BF4B}" sibTransId="{845AE75E-DB15-4226-B9BA-211608D219A0}"/>
    <dgm:cxn modelId="{DC21D379-4D81-42B5-9D86-C068D2CF6639}" type="presOf" srcId="{0FB56B98-CE2B-40E8-B172-4FD9EF89E382}" destId="{A2BBCD91-A643-4EBB-A88A-7EAD2AE12FD5}" srcOrd="0" destOrd="1" presId="urn:microsoft.com/office/officeart/2005/8/layout/vList2"/>
    <dgm:cxn modelId="{A49E0F7F-0D18-49F4-95E5-5F28F30560A2}" type="presOf" srcId="{FFCB26F4-4098-42FA-970B-002CE157F75F}" destId="{9C6BCB7C-FA67-4499-B3C3-272A1FB29567}" srcOrd="0" destOrd="4" presId="urn:microsoft.com/office/officeart/2005/8/layout/vList2"/>
    <dgm:cxn modelId="{52028982-D09E-49BA-93CE-181DEC04922C}" srcId="{4E3903C0-43AB-464F-98CC-E04FE79E1939}" destId="{88502D7D-FC2B-40C1-B4E7-22109E162AEF}" srcOrd="2" destOrd="0" parTransId="{91F517CD-915B-4239-AB26-C1C9CC747CBB}" sibTransId="{654A1B3F-1F13-4A31-8870-EE4B16B19C1B}"/>
    <dgm:cxn modelId="{212ADE99-ABD5-4C33-8514-E61A32203DC6}" type="presOf" srcId="{AC5E5099-6220-4473-BC9B-E52ABE113178}" destId="{45D88C6F-A0E2-4424-8C02-DDB89FE638E0}" srcOrd="0" destOrd="0" presId="urn:microsoft.com/office/officeart/2005/8/layout/vList2"/>
    <dgm:cxn modelId="{CA41099B-F638-481D-939A-90AE7ED2CE75}" type="presOf" srcId="{D7DF59EF-CD53-45F0-BE92-769041B4218D}" destId="{9C6BCB7C-FA67-4499-B3C3-272A1FB29567}" srcOrd="0" destOrd="1" presId="urn:microsoft.com/office/officeart/2005/8/layout/vList2"/>
    <dgm:cxn modelId="{2EFF03AA-CB66-452B-8ED0-75C358707DED}" type="presOf" srcId="{CFB7D76B-CE6B-4CA1-952F-D0096A892EB5}" destId="{A2BBCD91-A643-4EBB-A88A-7EAD2AE12FD5}" srcOrd="0" destOrd="0" presId="urn:microsoft.com/office/officeart/2005/8/layout/vList2"/>
    <dgm:cxn modelId="{7DEAC2AB-FB38-4030-BCC9-6BBACD54F110}" srcId="{BC4C1434-E747-484C-91D4-EB57090186E4}" destId="{572A0CFA-42E0-4EC5-ABEE-7BE8989F69A4}" srcOrd="2" destOrd="0" parTransId="{E073B887-3C6D-4B19-8FCD-184636D3B927}" sibTransId="{2B1DCC7B-A319-4FC7-99D3-95088E21972A}"/>
    <dgm:cxn modelId="{B6530DAE-23EA-465B-95A0-B50135F738B6}" type="presOf" srcId="{88502D7D-FC2B-40C1-B4E7-22109E162AEF}" destId="{9C6BCB7C-FA67-4499-B3C3-272A1FB29567}" srcOrd="0" destOrd="3" presId="urn:microsoft.com/office/officeart/2005/8/layout/vList2"/>
    <dgm:cxn modelId="{DD468AB9-1C3D-43EF-8881-814430D8AF07}" srcId="{AC5E5099-6220-4473-BC9B-E52ABE113178}" destId="{0FB56B98-CE2B-40E8-B172-4FD9EF89E382}" srcOrd="1" destOrd="0" parTransId="{25617876-566E-448C-9CD4-4788B749EBFB}" sibTransId="{6E288069-EC5A-434E-97C4-999B54CB618B}"/>
    <dgm:cxn modelId="{D3791CC0-22AD-4244-B4BC-CCAB016980DF}" type="presOf" srcId="{572A0CFA-42E0-4EC5-ABEE-7BE8989F69A4}" destId="{2E99A726-F2E7-47CF-9227-CF75F0E706ED}" srcOrd="0" destOrd="0" presId="urn:microsoft.com/office/officeart/2005/8/layout/vList2"/>
    <dgm:cxn modelId="{FBC132C6-7B11-4100-8352-3B981AE26137}" srcId="{572A0CFA-42E0-4EC5-ABEE-7BE8989F69A4}" destId="{FFCB26F4-4098-42FA-970B-002CE157F75F}" srcOrd="1" destOrd="0" parTransId="{D0B0800E-C8C5-4956-8B7E-374742F45D74}" sibTransId="{0B7EC7D5-7C14-4735-90CD-3BB8FE261BC6}"/>
    <dgm:cxn modelId="{5B050CCC-1FD3-4E0E-8E7E-78567D122C10}" srcId="{572A0CFA-42E0-4EC5-ABEE-7BE8989F69A4}" destId="{4E3903C0-43AB-464F-98CC-E04FE79E1939}" srcOrd="0" destOrd="0" parTransId="{D1F76C70-8CD2-45B3-B8FA-B5CE4F8593A7}" sibTransId="{2AFFE2A1-3A8D-422C-8503-8827ABF4E8CB}"/>
    <dgm:cxn modelId="{41F690CC-0EDB-4A73-B198-71097C88417C}" type="presOf" srcId="{BC4C1434-E747-484C-91D4-EB57090186E4}" destId="{80082067-FCB2-485E-84FF-916EF2875ADD}" srcOrd="0" destOrd="0" presId="urn:microsoft.com/office/officeart/2005/8/layout/vList2"/>
    <dgm:cxn modelId="{60D5F7D5-ACE4-425C-878C-F74326BD70EF}" srcId="{264CDE37-3F4E-4187-9FD0-F91690647AF3}" destId="{0CF8331E-6E97-4988-A752-3D6F8BB635B5}" srcOrd="0" destOrd="0" parTransId="{F85F3552-4832-46A8-B3D0-61064FA6CBD2}" sibTransId="{18F8DBA0-C9B9-4B83-8B19-6287EC1FE830}"/>
    <dgm:cxn modelId="{BEC771DE-FDF4-46DC-8EEB-BB23C67BBE5C}" srcId="{4E3903C0-43AB-464F-98CC-E04FE79E1939}" destId="{D7DF59EF-CD53-45F0-BE92-769041B4218D}" srcOrd="0" destOrd="0" parTransId="{5FA9F981-CBF1-4620-BD21-FA3A645C2B28}" sibTransId="{BFFACA76-A2E0-44EE-98E9-6681CD93D109}"/>
    <dgm:cxn modelId="{07E2C6E0-8BB1-4065-BCAB-F1581D49E74F}" srcId="{BC4C1434-E747-484C-91D4-EB57090186E4}" destId="{264CDE37-3F4E-4187-9FD0-F91690647AF3}" srcOrd="1" destOrd="0" parTransId="{7F040F33-25A1-44FA-A69F-EFB1C0080672}" sibTransId="{AA1ACDB8-1C87-4E66-9875-72CB72161A65}"/>
    <dgm:cxn modelId="{58D6E3E0-6E3B-40FD-BD31-2A957E0BDAFD}" type="presOf" srcId="{264CDE37-3F4E-4187-9FD0-F91690647AF3}" destId="{714B6089-A733-4AEE-8970-5CA4C7416FD8}" srcOrd="0" destOrd="0" presId="urn:microsoft.com/office/officeart/2005/8/layout/vList2"/>
    <dgm:cxn modelId="{5A76E0E4-1554-4277-80E2-F0A11C915FE0}" srcId="{572A0CFA-42E0-4EC5-ABEE-7BE8989F69A4}" destId="{3A9F4EAC-D11D-4BCC-969A-506708C31A09}" srcOrd="2" destOrd="0" parTransId="{9626B8AB-7928-4A88-86FA-4C7B08BDC103}" sibTransId="{DB11B81B-3BF0-46BF-9507-1F7885595AAF}"/>
    <dgm:cxn modelId="{B427E4C0-3362-4D34-8BD0-8A1AFFBB09C6}" type="presParOf" srcId="{80082067-FCB2-485E-84FF-916EF2875ADD}" destId="{45D88C6F-A0E2-4424-8C02-DDB89FE638E0}" srcOrd="0" destOrd="0" presId="urn:microsoft.com/office/officeart/2005/8/layout/vList2"/>
    <dgm:cxn modelId="{5E551F24-4227-4F73-B842-4B4CA95FA417}" type="presParOf" srcId="{80082067-FCB2-485E-84FF-916EF2875ADD}" destId="{A2BBCD91-A643-4EBB-A88A-7EAD2AE12FD5}" srcOrd="1" destOrd="0" presId="urn:microsoft.com/office/officeart/2005/8/layout/vList2"/>
    <dgm:cxn modelId="{E75B7CDA-9652-428E-9C81-C8A6291EC390}" type="presParOf" srcId="{80082067-FCB2-485E-84FF-916EF2875ADD}" destId="{714B6089-A733-4AEE-8970-5CA4C7416FD8}" srcOrd="2" destOrd="0" presId="urn:microsoft.com/office/officeart/2005/8/layout/vList2"/>
    <dgm:cxn modelId="{5D72748B-88C3-4F5A-B72E-CD39A3E09471}" type="presParOf" srcId="{80082067-FCB2-485E-84FF-916EF2875ADD}" destId="{E65BF07D-D8B8-4D4D-B346-BEC91E76DB28}" srcOrd="3" destOrd="0" presId="urn:microsoft.com/office/officeart/2005/8/layout/vList2"/>
    <dgm:cxn modelId="{763FA8BD-EA1C-4B14-B34D-78BADED2C5EB}" type="presParOf" srcId="{80082067-FCB2-485E-84FF-916EF2875ADD}" destId="{2E99A726-F2E7-47CF-9227-CF75F0E706ED}" srcOrd="4" destOrd="0" presId="urn:microsoft.com/office/officeart/2005/8/layout/vList2"/>
    <dgm:cxn modelId="{ECEADFED-E2D8-431A-8D78-F18929D4628E}" type="presParOf" srcId="{80082067-FCB2-485E-84FF-916EF2875ADD}" destId="{9C6BCB7C-FA67-4499-B3C3-272A1FB29567}"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0F7252-0D3A-4C8F-AAE2-2C5D10209114}"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4C506A89-2BDA-46CF-BAD2-4CAD4E924853}">
      <dgm:prSet phldrT="[Text]"/>
      <dgm:spPr/>
      <dgm:t>
        <a:bodyPr/>
        <a:lstStyle/>
        <a:p>
          <a:r>
            <a:rPr lang="en-US">
              <a:solidFill>
                <a:srgbClr val="006699"/>
              </a:solidFill>
            </a:rPr>
            <a:t>Question 4</a:t>
          </a:r>
        </a:p>
      </dgm:t>
    </dgm:pt>
    <dgm:pt modelId="{A65DE3CE-B948-44EE-9D2C-C3651D6D1631}" type="parTrans" cxnId="{3BBE38E2-4A3F-4D3B-886E-AE51FEE12AF8}">
      <dgm:prSet/>
      <dgm:spPr/>
      <dgm:t>
        <a:bodyPr/>
        <a:lstStyle/>
        <a:p>
          <a:endParaRPr lang="en-US"/>
        </a:p>
      </dgm:t>
    </dgm:pt>
    <dgm:pt modelId="{288C9C3A-E72A-4A82-B24D-C23BE236D8EA}" type="sibTrans" cxnId="{3BBE38E2-4A3F-4D3B-886E-AE51FEE12AF8}">
      <dgm:prSet/>
      <dgm:spPr/>
      <dgm:t>
        <a:bodyPr/>
        <a:lstStyle/>
        <a:p>
          <a:endParaRPr lang="en-US"/>
        </a:p>
      </dgm:t>
    </dgm:pt>
    <dgm:pt modelId="{35384A85-DD68-4326-BAE5-9DC9D21020BA}">
      <dgm:prSet phldrT="[Text]" custT="1"/>
      <dgm:spPr/>
      <dgm:t>
        <a:bodyPr/>
        <a:lstStyle/>
        <a:p>
          <a:r>
            <a:rPr lang="en-US" sz="1130"/>
            <a:t>Compared with lower ILE doses, do higher ILE doses improve growth outcomes?</a:t>
          </a:r>
        </a:p>
      </dgm:t>
    </dgm:pt>
    <dgm:pt modelId="{64898413-BD6D-4ABE-AB2B-FAF0B7CF56FD}" type="parTrans" cxnId="{5C7FA68B-F8AA-44E9-95D5-86E7956A52ED}">
      <dgm:prSet/>
      <dgm:spPr/>
      <dgm:t>
        <a:bodyPr/>
        <a:lstStyle/>
        <a:p>
          <a:endParaRPr lang="en-US"/>
        </a:p>
      </dgm:t>
    </dgm:pt>
    <dgm:pt modelId="{7AC072A8-8530-424A-8E2F-87079C204DDD}" type="sibTrans" cxnId="{5C7FA68B-F8AA-44E9-95D5-86E7956A52ED}">
      <dgm:prSet/>
      <dgm:spPr/>
      <dgm:t>
        <a:bodyPr/>
        <a:lstStyle/>
        <a:p>
          <a:endParaRPr lang="en-US"/>
        </a:p>
      </dgm:t>
    </dgm:pt>
    <dgm:pt modelId="{B3683649-2688-4160-8995-6671DC9A3230}">
      <dgm:prSet phldrT="[Text]" custT="1"/>
      <dgm:spPr/>
      <dgm:t>
        <a:bodyPr/>
        <a:lstStyle/>
        <a:p>
          <a:r>
            <a:rPr lang="en-US" sz="1130"/>
            <a:t>Recommend daily advancement of ILE to goal dose 3/g/kg/d independent of ILE type. Ensure adequate EFA provision.</a:t>
          </a:r>
        </a:p>
      </dgm:t>
    </dgm:pt>
    <dgm:pt modelId="{24050D3C-796D-4D3E-9088-B661AB2B11BD}" type="parTrans" cxnId="{497AB41C-CCA8-4295-82A9-60F67F457659}">
      <dgm:prSet/>
      <dgm:spPr/>
      <dgm:t>
        <a:bodyPr/>
        <a:lstStyle/>
        <a:p>
          <a:endParaRPr lang="en-US"/>
        </a:p>
      </dgm:t>
    </dgm:pt>
    <dgm:pt modelId="{3600A333-B785-4165-8CED-8B028369C4D3}" type="sibTrans" cxnId="{497AB41C-CCA8-4295-82A9-60F67F457659}">
      <dgm:prSet/>
      <dgm:spPr/>
      <dgm:t>
        <a:bodyPr/>
        <a:lstStyle/>
        <a:p>
          <a:endParaRPr lang="en-US"/>
        </a:p>
      </dgm:t>
    </dgm:pt>
    <dgm:pt modelId="{5EF0FA52-E5F8-48F6-81D5-E33C576FA8AA}">
      <dgm:prSet phldrT="[Text]"/>
      <dgm:spPr/>
      <dgm:t>
        <a:bodyPr/>
        <a:lstStyle/>
        <a:p>
          <a:r>
            <a:rPr lang="en-US">
              <a:solidFill>
                <a:srgbClr val="006699"/>
              </a:solidFill>
            </a:rPr>
            <a:t>Question 5</a:t>
          </a:r>
        </a:p>
      </dgm:t>
    </dgm:pt>
    <dgm:pt modelId="{1ED0336D-C534-4068-9322-46D96323B928}" type="parTrans" cxnId="{F3683469-5040-4E05-9C05-FCA97831A807}">
      <dgm:prSet/>
      <dgm:spPr/>
      <dgm:t>
        <a:bodyPr/>
        <a:lstStyle/>
        <a:p>
          <a:endParaRPr lang="en-US"/>
        </a:p>
      </dgm:t>
    </dgm:pt>
    <dgm:pt modelId="{10C2350F-52DE-4B1D-817C-6F9BA7B7E3E2}" type="sibTrans" cxnId="{F3683469-5040-4E05-9C05-FCA97831A807}">
      <dgm:prSet/>
      <dgm:spPr/>
      <dgm:t>
        <a:bodyPr/>
        <a:lstStyle/>
        <a:p>
          <a:endParaRPr lang="en-US"/>
        </a:p>
      </dgm:t>
    </dgm:pt>
    <dgm:pt modelId="{80F819CD-61C2-43EE-A531-021453B62C1B}">
      <dgm:prSet phldrT="[Text]" custT="1"/>
      <dgm:spPr/>
      <dgm:t>
        <a:bodyPr/>
        <a:lstStyle/>
        <a:p>
          <a:r>
            <a:rPr lang="en-US" sz="1130"/>
            <a:t>Compared with an ILE containing 100% SO as the sole oil source, is altering the ILE composition by reducing the proportion of SO associated with growth outcomes?</a:t>
          </a:r>
        </a:p>
      </dgm:t>
    </dgm:pt>
    <dgm:pt modelId="{D4EBEE40-31DC-4702-86F8-FD98697BD3A4}" type="parTrans" cxnId="{7813C793-3075-42E2-95C2-4A472F9A4740}">
      <dgm:prSet/>
      <dgm:spPr/>
      <dgm:t>
        <a:bodyPr/>
        <a:lstStyle/>
        <a:p>
          <a:endParaRPr lang="en-US"/>
        </a:p>
      </dgm:t>
    </dgm:pt>
    <dgm:pt modelId="{C2691536-DC53-4DD8-80AF-EBDF22A72A2C}" type="sibTrans" cxnId="{7813C793-3075-42E2-95C2-4A472F9A4740}">
      <dgm:prSet/>
      <dgm:spPr/>
      <dgm:t>
        <a:bodyPr/>
        <a:lstStyle/>
        <a:p>
          <a:endParaRPr lang="en-US"/>
        </a:p>
      </dgm:t>
    </dgm:pt>
    <dgm:pt modelId="{65498F50-0E87-46EC-B287-6717580B35CD}">
      <dgm:prSet phldrT="[Text]" custT="1"/>
      <dgm:spPr/>
      <dgm:t>
        <a:bodyPr/>
        <a:lstStyle/>
        <a:p>
          <a:r>
            <a:rPr lang="en-US" sz="1130"/>
            <a:t>No specific ILE recommended for enhanced growth.</a:t>
          </a:r>
        </a:p>
      </dgm:t>
    </dgm:pt>
    <dgm:pt modelId="{69E949B6-B132-4A57-84BE-DAC07E79383B}" type="parTrans" cxnId="{A7E4F8EC-B998-4943-8361-58316CEC2AB9}">
      <dgm:prSet/>
      <dgm:spPr/>
      <dgm:t>
        <a:bodyPr/>
        <a:lstStyle/>
        <a:p>
          <a:endParaRPr lang="en-US"/>
        </a:p>
      </dgm:t>
    </dgm:pt>
    <dgm:pt modelId="{4D043831-9787-49D8-875D-4059FA42E02C}" type="sibTrans" cxnId="{A7E4F8EC-B998-4943-8361-58316CEC2AB9}">
      <dgm:prSet/>
      <dgm:spPr/>
      <dgm:t>
        <a:bodyPr/>
        <a:lstStyle/>
        <a:p>
          <a:endParaRPr lang="en-US"/>
        </a:p>
      </dgm:t>
    </dgm:pt>
    <dgm:pt modelId="{90D51695-CB70-4D28-AEA0-5BE152E51105}">
      <dgm:prSet phldrT="[Text]"/>
      <dgm:spPr/>
      <dgm:t>
        <a:bodyPr/>
        <a:lstStyle/>
        <a:p>
          <a:r>
            <a:rPr lang="en-US">
              <a:solidFill>
                <a:srgbClr val="006699"/>
              </a:solidFill>
            </a:rPr>
            <a:t>Question 6</a:t>
          </a:r>
        </a:p>
      </dgm:t>
    </dgm:pt>
    <dgm:pt modelId="{4892A4B1-61A4-4E84-ABF8-42276941BFCC}" type="parTrans" cxnId="{34026C6C-4AA2-49B6-9078-9089B8E74218}">
      <dgm:prSet/>
      <dgm:spPr/>
      <dgm:t>
        <a:bodyPr/>
        <a:lstStyle/>
        <a:p>
          <a:endParaRPr lang="en-US"/>
        </a:p>
      </dgm:t>
    </dgm:pt>
    <dgm:pt modelId="{95C5AC4E-F4F0-49ED-B07F-94319CD923D8}" type="sibTrans" cxnId="{34026C6C-4AA2-49B6-9078-9089B8E74218}">
      <dgm:prSet/>
      <dgm:spPr/>
      <dgm:t>
        <a:bodyPr/>
        <a:lstStyle/>
        <a:p>
          <a:endParaRPr lang="en-US"/>
        </a:p>
      </dgm:t>
    </dgm:pt>
    <dgm:pt modelId="{AEE8FB1A-02E1-4DE0-ACBE-B32412C45BA1}">
      <dgm:prSet phldrT="[Text]" custT="1"/>
      <dgm:spPr/>
      <dgm:t>
        <a:bodyPr/>
        <a:lstStyle/>
        <a:p>
          <a:r>
            <a:rPr lang="en-US" sz="1130"/>
            <a:t>Compared with a higher dose of macronutrients (AA, dextrose, ILE), does a lower dose of macronutrients reduce incidence of PNALD?</a:t>
          </a:r>
        </a:p>
      </dgm:t>
    </dgm:pt>
    <dgm:pt modelId="{5BB18B86-B5B3-42AB-A03D-98EA0927EE80}" type="parTrans" cxnId="{0D13894B-E6F4-4E19-8F46-0542BD7779BF}">
      <dgm:prSet/>
      <dgm:spPr/>
      <dgm:t>
        <a:bodyPr/>
        <a:lstStyle/>
        <a:p>
          <a:endParaRPr lang="en-US"/>
        </a:p>
      </dgm:t>
    </dgm:pt>
    <dgm:pt modelId="{A485F10F-A22A-40D4-896C-D1AA1A0692FC}" type="sibTrans" cxnId="{0D13894B-E6F4-4E19-8F46-0542BD7779BF}">
      <dgm:prSet/>
      <dgm:spPr/>
      <dgm:t>
        <a:bodyPr/>
        <a:lstStyle/>
        <a:p>
          <a:endParaRPr lang="en-US"/>
        </a:p>
      </dgm:t>
    </dgm:pt>
    <dgm:pt modelId="{63F8BD97-D955-428F-9986-341AB65A1FAE}">
      <dgm:prSet phldrT="[Text]" custT="1"/>
      <dgm:spPr/>
      <dgm:t>
        <a:bodyPr/>
        <a:lstStyle/>
        <a:p>
          <a:r>
            <a:rPr lang="en-US" sz="1130"/>
            <a:t>Do not recommend routinely reducing macronutrient doses to prevent PNALD.</a:t>
          </a:r>
        </a:p>
      </dgm:t>
    </dgm:pt>
    <dgm:pt modelId="{FDD90A15-76F6-4B3D-8C32-4103B152D658}" type="parTrans" cxnId="{4C01F777-D2AE-4B63-A93B-2B5CD5023A0A}">
      <dgm:prSet/>
      <dgm:spPr/>
      <dgm:t>
        <a:bodyPr/>
        <a:lstStyle/>
        <a:p>
          <a:endParaRPr lang="en-US"/>
        </a:p>
      </dgm:t>
    </dgm:pt>
    <dgm:pt modelId="{2D212CE1-9FB5-474B-B86F-6CD6BC2F9F80}" type="sibTrans" cxnId="{4C01F777-D2AE-4B63-A93B-2B5CD5023A0A}">
      <dgm:prSet/>
      <dgm:spPr/>
      <dgm:t>
        <a:bodyPr/>
        <a:lstStyle/>
        <a:p>
          <a:endParaRPr lang="en-US"/>
        </a:p>
      </dgm:t>
    </dgm:pt>
    <dgm:pt modelId="{6CC2DC03-D668-41F7-B569-FDF040B9351F}">
      <dgm:prSet phldrT="[Text]"/>
      <dgm:spPr/>
      <dgm:t>
        <a:bodyPr/>
        <a:lstStyle/>
        <a:p>
          <a:r>
            <a:rPr lang="en-US">
              <a:solidFill>
                <a:srgbClr val="006699"/>
              </a:solidFill>
            </a:rPr>
            <a:t>Question 7a</a:t>
          </a:r>
        </a:p>
      </dgm:t>
    </dgm:pt>
    <dgm:pt modelId="{5B5B5C13-68AD-45A3-A4A3-797220A3A209}" type="parTrans" cxnId="{9B933EDE-0EBB-4101-B100-79D8D5537A45}">
      <dgm:prSet/>
      <dgm:spPr/>
      <dgm:t>
        <a:bodyPr/>
        <a:lstStyle/>
        <a:p>
          <a:endParaRPr lang="en-US"/>
        </a:p>
      </dgm:t>
    </dgm:pt>
    <dgm:pt modelId="{90834A6A-3CED-4B7B-8B09-1C211093AB63}" type="sibTrans" cxnId="{9B933EDE-0EBB-4101-B100-79D8D5537A45}">
      <dgm:prSet/>
      <dgm:spPr/>
      <dgm:t>
        <a:bodyPr/>
        <a:lstStyle/>
        <a:p>
          <a:endParaRPr lang="en-US"/>
        </a:p>
      </dgm:t>
    </dgm:pt>
    <dgm:pt modelId="{2D41A825-63AE-4321-BB09-308C70753347}">
      <dgm:prSet phldrT="[Text]"/>
      <dgm:spPr/>
      <dgm:t>
        <a:bodyPr/>
        <a:lstStyle/>
        <a:p>
          <a:r>
            <a:rPr lang="en-US">
              <a:solidFill>
                <a:srgbClr val="006699"/>
              </a:solidFill>
            </a:rPr>
            <a:t>Question 7b</a:t>
          </a:r>
        </a:p>
      </dgm:t>
    </dgm:pt>
    <dgm:pt modelId="{F8529CAE-F582-47EC-8934-13205AFDA273}" type="parTrans" cxnId="{B506B3B5-59E3-4B80-AC45-083BE0FC2DA5}">
      <dgm:prSet/>
      <dgm:spPr/>
      <dgm:t>
        <a:bodyPr/>
        <a:lstStyle/>
        <a:p>
          <a:endParaRPr lang="en-US"/>
        </a:p>
      </dgm:t>
    </dgm:pt>
    <dgm:pt modelId="{FAF6FC90-055B-4BCA-869B-79D2FFE71D91}" type="sibTrans" cxnId="{B506B3B5-59E3-4B80-AC45-083BE0FC2DA5}">
      <dgm:prSet/>
      <dgm:spPr/>
      <dgm:t>
        <a:bodyPr/>
        <a:lstStyle/>
        <a:p>
          <a:endParaRPr lang="en-US"/>
        </a:p>
      </dgm:t>
    </dgm:pt>
    <dgm:pt modelId="{F710D806-98ED-4CF9-A2DD-9414B463A448}">
      <dgm:prSet phldrT="[Text]"/>
      <dgm:spPr/>
      <dgm:t>
        <a:bodyPr/>
        <a:lstStyle/>
        <a:p>
          <a:r>
            <a:rPr lang="en-US">
              <a:solidFill>
                <a:srgbClr val="006699"/>
              </a:solidFill>
            </a:rPr>
            <a:t>Question 8</a:t>
          </a:r>
        </a:p>
      </dgm:t>
    </dgm:pt>
    <dgm:pt modelId="{3F043F19-1C8B-4943-8B2F-7C1DFACF3704}" type="parTrans" cxnId="{AED4E7FB-93BF-474E-9776-0183FB52D96A}">
      <dgm:prSet/>
      <dgm:spPr/>
      <dgm:t>
        <a:bodyPr/>
        <a:lstStyle/>
        <a:p>
          <a:endParaRPr lang="en-US"/>
        </a:p>
      </dgm:t>
    </dgm:pt>
    <dgm:pt modelId="{1C63BBE8-37E8-4A75-948F-86D726DEA81C}" type="sibTrans" cxnId="{AED4E7FB-93BF-474E-9776-0183FB52D96A}">
      <dgm:prSet/>
      <dgm:spPr/>
      <dgm:t>
        <a:bodyPr/>
        <a:lstStyle/>
        <a:p>
          <a:endParaRPr lang="en-US"/>
        </a:p>
      </dgm:t>
    </dgm:pt>
    <dgm:pt modelId="{18C955C5-B4EE-4D16-8A62-E733CBA50B6F}">
      <dgm:prSet phldrT="[Text]"/>
      <dgm:spPr/>
      <dgm:t>
        <a:bodyPr/>
        <a:lstStyle/>
        <a:p>
          <a:r>
            <a:rPr lang="en-US">
              <a:solidFill>
                <a:srgbClr val="006699"/>
              </a:solidFill>
            </a:rPr>
            <a:t>Question 9</a:t>
          </a:r>
        </a:p>
      </dgm:t>
    </dgm:pt>
    <dgm:pt modelId="{7B11B8CA-47CE-4278-A0D0-F0CC82467AED}" type="parTrans" cxnId="{98071E7D-C883-4F5A-B94A-70B8AD7A3502}">
      <dgm:prSet/>
      <dgm:spPr/>
      <dgm:t>
        <a:bodyPr/>
        <a:lstStyle/>
        <a:p>
          <a:endParaRPr lang="en-US"/>
        </a:p>
      </dgm:t>
    </dgm:pt>
    <dgm:pt modelId="{0B3B4E15-D01F-49DF-B77B-E602A3366E46}" type="sibTrans" cxnId="{98071E7D-C883-4F5A-B94A-70B8AD7A3502}">
      <dgm:prSet/>
      <dgm:spPr/>
      <dgm:t>
        <a:bodyPr/>
        <a:lstStyle/>
        <a:p>
          <a:endParaRPr lang="en-US"/>
        </a:p>
      </dgm:t>
    </dgm:pt>
    <dgm:pt modelId="{D3A0E537-1AA6-40E2-876B-D60A7054A117}">
      <dgm:prSet phldrT="[Text]" custT="1"/>
      <dgm:spPr/>
      <dgm:t>
        <a:bodyPr/>
        <a:lstStyle/>
        <a:p>
          <a:r>
            <a:rPr lang="en-US" sz="1130"/>
            <a:t>Compared with an ILE containing 100% SO as the sole oil source, does a reduction in SO using any multicomponent‐oil ILE reduce the incidence of PNALD?</a:t>
          </a:r>
        </a:p>
      </dgm:t>
    </dgm:pt>
    <dgm:pt modelId="{199E3903-0E69-4874-8946-06E3A916F29A}" type="parTrans" cxnId="{115AE149-BBAC-4B11-9692-21A28C481062}">
      <dgm:prSet/>
      <dgm:spPr/>
      <dgm:t>
        <a:bodyPr/>
        <a:lstStyle/>
        <a:p>
          <a:endParaRPr lang="en-US"/>
        </a:p>
      </dgm:t>
    </dgm:pt>
    <dgm:pt modelId="{C066E020-6816-49E8-ACCB-40CBE8AB4169}" type="sibTrans" cxnId="{115AE149-BBAC-4B11-9692-21A28C481062}">
      <dgm:prSet/>
      <dgm:spPr/>
      <dgm:t>
        <a:bodyPr/>
        <a:lstStyle/>
        <a:p>
          <a:endParaRPr lang="en-US"/>
        </a:p>
      </dgm:t>
    </dgm:pt>
    <dgm:pt modelId="{2F8E7F9A-8654-43E7-869B-85D5786B4FBC}">
      <dgm:prSet phldrT="[Text]" custT="1"/>
      <dgm:spPr/>
      <dgm:t>
        <a:bodyPr/>
        <a:lstStyle/>
        <a:p>
          <a:r>
            <a:rPr lang="en-US" sz="1130"/>
            <a:t>Compared with an ILE containing 100% SO as the sole oil source, does reducing SO using a multicomponent‐oil ILE that includes FO reduce the incidence of PNALD?</a:t>
          </a:r>
        </a:p>
      </dgm:t>
    </dgm:pt>
    <dgm:pt modelId="{6E868C09-65F3-444D-9068-D27AC27A2649}" type="parTrans" cxnId="{AAC46142-3DB3-466E-8076-0601FE9398DE}">
      <dgm:prSet/>
      <dgm:spPr/>
      <dgm:t>
        <a:bodyPr/>
        <a:lstStyle/>
        <a:p>
          <a:endParaRPr lang="en-US"/>
        </a:p>
      </dgm:t>
    </dgm:pt>
    <dgm:pt modelId="{46118799-D5B0-49DA-A764-1D70BEA15A5E}" type="sibTrans" cxnId="{AAC46142-3DB3-466E-8076-0601FE9398DE}">
      <dgm:prSet/>
      <dgm:spPr/>
      <dgm:t>
        <a:bodyPr/>
        <a:lstStyle/>
        <a:p>
          <a:endParaRPr lang="en-US"/>
        </a:p>
      </dgm:t>
    </dgm:pt>
    <dgm:pt modelId="{F1201C13-25BC-4DBD-AB4D-9E8C4099E13E}">
      <dgm:prSet phldrT="[Text]" custT="1"/>
      <dgm:spPr/>
      <dgm:t>
        <a:bodyPr/>
        <a:lstStyle/>
        <a:p>
          <a:r>
            <a:rPr lang="en-US" sz="1130"/>
            <a:t>Does reducing the dose of ILE reduce levels of unbound bilirubin?</a:t>
          </a:r>
        </a:p>
      </dgm:t>
    </dgm:pt>
    <dgm:pt modelId="{DC535EF1-29B8-431C-BD9D-32F1E2DFCEE5}" type="parTrans" cxnId="{468BE091-3DCE-4C33-8B49-DEB981C77A1C}">
      <dgm:prSet/>
      <dgm:spPr/>
      <dgm:t>
        <a:bodyPr/>
        <a:lstStyle/>
        <a:p>
          <a:endParaRPr lang="en-US"/>
        </a:p>
      </dgm:t>
    </dgm:pt>
    <dgm:pt modelId="{77EC6774-E982-4C85-9535-A205170ADF0F}" type="sibTrans" cxnId="{468BE091-3DCE-4C33-8B49-DEB981C77A1C}">
      <dgm:prSet/>
      <dgm:spPr/>
      <dgm:t>
        <a:bodyPr/>
        <a:lstStyle/>
        <a:p>
          <a:endParaRPr lang="en-US"/>
        </a:p>
      </dgm:t>
    </dgm:pt>
    <dgm:pt modelId="{DEA5C4E8-16A7-46F2-ADE8-CD77E3066206}">
      <dgm:prSet phldrT="[Text]" custT="1"/>
      <dgm:spPr/>
      <dgm:t>
        <a:bodyPr/>
        <a:lstStyle/>
        <a:p>
          <a:r>
            <a:rPr lang="en-US" sz="1130"/>
            <a:t>Does a reduced dose of ILE reduce the risk of sepsis?</a:t>
          </a:r>
        </a:p>
      </dgm:t>
    </dgm:pt>
    <dgm:pt modelId="{9C55F29F-DCD6-4EBF-99B5-1292EC329801}" type="parTrans" cxnId="{6FB5B670-0C4E-4FF5-92E4-399F6F191A4C}">
      <dgm:prSet/>
      <dgm:spPr/>
      <dgm:t>
        <a:bodyPr/>
        <a:lstStyle/>
        <a:p>
          <a:endParaRPr lang="en-US"/>
        </a:p>
      </dgm:t>
    </dgm:pt>
    <dgm:pt modelId="{88E1AA8D-7A36-48B3-95E6-DB6ACE9236C9}" type="sibTrans" cxnId="{6FB5B670-0C4E-4FF5-92E4-399F6F191A4C}">
      <dgm:prSet/>
      <dgm:spPr/>
      <dgm:t>
        <a:bodyPr/>
        <a:lstStyle/>
        <a:p>
          <a:endParaRPr lang="en-US"/>
        </a:p>
      </dgm:t>
    </dgm:pt>
    <dgm:pt modelId="{8C1837DE-5BA2-4AC9-8C77-A7D361BDDA5A}">
      <dgm:prSet phldrT="[Text]" custT="1"/>
      <dgm:spPr/>
      <dgm:t>
        <a:bodyPr/>
        <a:lstStyle/>
        <a:p>
          <a:r>
            <a:rPr lang="en-US" sz="1130" err="1"/>
            <a:t>QoE</a:t>
          </a:r>
          <a:r>
            <a:rPr lang="en-US" sz="1130"/>
            <a:t>: Very Low</a:t>
          </a:r>
        </a:p>
      </dgm:t>
    </dgm:pt>
    <dgm:pt modelId="{AED01F91-0FD2-4A3D-A2D6-C5C10E6A3EB5}" type="parTrans" cxnId="{9336CBCE-5B44-43AF-B73A-502770E08905}">
      <dgm:prSet/>
      <dgm:spPr/>
      <dgm:t>
        <a:bodyPr/>
        <a:lstStyle/>
        <a:p>
          <a:endParaRPr lang="en-US"/>
        </a:p>
      </dgm:t>
    </dgm:pt>
    <dgm:pt modelId="{029930D5-BA80-4EA9-B639-A89137830D1C}" type="sibTrans" cxnId="{9336CBCE-5B44-43AF-B73A-502770E08905}">
      <dgm:prSet/>
      <dgm:spPr/>
      <dgm:t>
        <a:bodyPr/>
        <a:lstStyle/>
        <a:p>
          <a:endParaRPr lang="en-US"/>
        </a:p>
      </dgm:t>
    </dgm:pt>
    <dgm:pt modelId="{E6AA2AE6-FAFA-42CD-9844-62B56214AFC1}">
      <dgm:prSet phldrT="[Text]" custT="1"/>
      <dgm:spPr/>
      <dgm:t>
        <a:bodyPr/>
        <a:lstStyle/>
        <a:p>
          <a:r>
            <a:rPr lang="en-US" sz="1130" err="1"/>
            <a:t>SoR</a:t>
          </a:r>
          <a:r>
            <a:rPr lang="en-US" sz="1130"/>
            <a:t>: Strong</a:t>
          </a:r>
        </a:p>
      </dgm:t>
    </dgm:pt>
    <dgm:pt modelId="{F1F10D49-C751-4D9E-923E-38D78E95CAE4}" type="parTrans" cxnId="{19DBFA28-A9DB-4327-85DF-12DE65B3FE53}">
      <dgm:prSet/>
      <dgm:spPr/>
      <dgm:t>
        <a:bodyPr/>
        <a:lstStyle/>
        <a:p>
          <a:endParaRPr lang="en-US"/>
        </a:p>
      </dgm:t>
    </dgm:pt>
    <dgm:pt modelId="{69393410-7074-4405-8AC0-D7FC441FF620}" type="sibTrans" cxnId="{19DBFA28-A9DB-4327-85DF-12DE65B3FE53}">
      <dgm:prSet/>
      <dgm:spPr/>
      <dgm:t>
        <a:bodyPr/>
        <a:lstStyle/>
        <a:p>
          <a:endParaRPr lang="en-US"/>
        </a:p>
      </dgm:t>
    </dgm:pt>
    <dgm:pt modelId="{7A2FB517-8566-44D1-9BFC-FA53ADB5FC5D}">
      <dgm:prSet phldrT="[Text]" custT="1"/>
      <dgm:spPr/>
      <dgm:t>
        <a:bodyPr/>
        <a:lstStyle/>
        <a:p>
          <a:r>
            <a:rPr lang="en-US" sz="1130" err="1"/>
            <a:t>QoE</a:t>
          </a:r>
          <a:r>
            <a:rPr lang="en-US" sz="1130"/>
            <a:t>: Very low</a:t>
          </a:r>
        </a:p>
      </dgm:t>
    </dgm:pt>
    <dgm:pt modelId="{DBF26829-F1F2-451E-A3B5-FE9FD2CE81CC}" type="parTrans" cxnId="{E9B7F812-531F-4667-ADA7-04785F9747F4}">
      <dgm:prSet/>
      <dgm:spPr/>
      <dgm:t>
        <a:bodyPr/>
        <a:lstStyle/>
        <a:p>
          <a:endParaRPr lang="en-US"/>
        </a:p>
      </dgm:t>
    </dgm:pt>
    <dgm:pt modelId="{0003E382-6729-4087-AF3E-AA91553490B5}" type="sibTrans" cxnId="{E9B7F812-531F-4667-ADA7-04785F9747F4}">
      <dgm:prSet/>
      <dgm:spPr/>
      <dgm:t>
        <a:bodyPr/>
        <a:lstStyle/>
        <a:p>
          <a:endParaRPr lang="en-US"/>
        </a:p>
      </dgm:t>
    </dgm:pt>
    <dgm:pt modelId="{9E48D1FF-8FC4-4523-BE0B-882D4488901F}">
      <dgm:prSet phldrT="[Text]" custT="1"/>
      <dgm:spPr/>
      <dgm:t>
        <a:bodyPr/>
        <a:lstStyle/>
        <a:p>
          <a:r>
            <a:rPr lang="en-US" sz="1130" err="1"/>
            <a:t>SoR</a:t>
          </a:r>
          <a:r>
            <a:rPr lang="en-US" sz="1130"/>
            <a:t>: Strong</a:t>
          </a:r>
        </a:p>
      </dgm:t>
    </dgm:pt>
    <dgm:pt modelId="{927EC9BC-5A27-4616-AAC5-C25FAD3DF98D}" type="parTrans" cxnId="{C60B2CFD-B632-4D31-A1B0-12E4FA8C4626}">
      <dgm:prSet/>
      <dgm:spPr/>
      <dgm:t>
        <a:bodyPr/>
        <a:lstStyle/>
        <a:p>
          <a:endParaRPr lang="en-US"/>
        </a:p>
      </dgm:t>
    </dgm:pt>
    <dgm:pt modelId="{6F250E56-3C39-474D-ADA2-373AFF5A852A}" type="sibTrans" cxnId="{C60B2CFD-B632-4D31-A1B0-12E4FA8C4626}">
      <dgm:prSet/>
      <dgm:spPr/>
      <dgm:t>
        <a:bodyPr/>
        <a:lstStyle/>
        <a:p>
          <a:endParaRPr lang="en-US"/>
        </a:p>
      </dgm:t>
    </dgm:pt>
    <dgm:pt modelId="{E868B099-BB85-4755-84A5-EE2D0370AFDC}">
      <dgm:prSet phldrT="[Text]" custT="1"/>
      <dgm:spPr/>
      <dgm:t>
        <a:bodyPr/>
        <a:lstStyle/>
        <a:p>
          <a:r>
            <a:rPr lang="en-US" sz="1130" err="1"/>
            <a:t>QoE</a:t>
          </a:r>
          <a:r>
            <a:rPr lang="en-US" sz="1130"/>
            <a:t>: Very low</a:t>
          </a:r>
        </a:p>
      </dgm:t>
    </dgm:pt>
    <dgm:pt modelId="{F83F58A1-2FF2-4A79-96C6-C0B846737410}" type="parTrans" cxnId="{3300638A-B468-4BB6-AECD-0FFFBA4DBA71}">
      <dgm:prSet/>
      <dgm:spPr/>
      <dgm:t>
        <a:bodyPr/>
        <a:lstStyle/>
        <a:p>
          <a:endParaRPr lang="en-US"/>
        </a:p>
      </dgm:t>
    </dgm:pt>
    <dgm:pt modelId="{81071BB7-B3B9-4DB7-B525-D940EB6C2BE5}" type="sibTrans" cxnId="{3300638A-B468-4BB6-AECD-0FFFBA4DBA71}">
      <dgm:prSet/>
      <dgm:spPr/>
      <dgm:t>
        <a:bodyPr/>
        <a:lstStyle/>
        <a:p>
          <a:endParaRPr lang="en-US"/>
        </a:p>
      </dgm:t>
    </dgm:pt>
    <dgm:pt modelId="{C5BC17C1-1D70-402F-9C3C-11140AB4D42C}">
      <dgm:prSet phldrT="[Text]" custT="1"/>
      <dgm:spPr/>
      <dgm:t>
        <a:bodyPr/>
        <a:lstStyle/>
        <a:p>
          <a:r>
            <a:rPr lang="en-US" sz="1130" err="1"/>
            <a:t>SoR</a:t>
          </a:r>
          <a:r>
            <a:rPr lang="en-US" sz="1130"/>
            <a:t>: Strong</a:t>
          </a:r>
        </a:p>
      </dgm:t>
    </dgm:pt>
    <dgm:pt modelId="{75C33966-681C-4DBA-B051-0AC518F645B3}" type="parTrans" cxnId="{DB2C219D-5E95-4D42-828F-EDEE593DF34C}">
      <dgm:prSet/>
      <dgm:spPr/>
      <dgm:t>
        <a:bodyPr/>
        <a:lstStyle/>
        <a:p>
          <a:endParaRPr lang="en-US"/>
        </a:p>
      </dgm:t>
    </dgm:pt>
    <dgm:pt modelId="{047501D3-53EE-46B6-A3DD-E3EC596767FA}" type="sibTrans" cxnId="{DB2C219D-5E95-4D42-828F-EDEE593DF34C}">
      <dgm:prSet/>
      <dgm:spPr/>
      <dgm:t>
        <a:bodyPr/>
        <a:lstStyle/>
        <a:p>
          <a:endParaRPr lang="en-US"/>
        </a:p>
      </dgm:t>
    </dgm:pt>
    <dgm:pt modelId="{C6D8A96E-E96B-44F7-8F56-487CA2D7C39D}">
      <dgm:prSet phldrT="[Text]" custT="1"/>
      <dgm:spPr/>
      <dgm:t>
        <a:bodyPr/>
        <a:lstStyle/>
        <a:p>
          <a:r>
            <a:rPr lang="en-US" sz="1130"/>
            <a:t>No specific ILE recommended for prevention of PNALD. </a:t>
          </a:r>
        </a:p>
      </dgm:t>
    </dgm:pt>
    <dgm:pt modelId="{42B75A75-5851-4070-9FC1-C7BCEAF914CE}" type="parTrans" cxnId="{9F9A6B63-3822-42A5-949D-8B69C8038EBD}">
      <dgm:prSet/>
      <dgm:spPr/>
      <dgm:t>
        <a:bodyPr/>
        <a:lstStyle/>
        <a:p>
          <a:endParaRPr lang="en-US"/>
        </a:p>
      </dgm:t>
    </dgm:pt>
    <dgm:pt modelId="{7EB4DA39-38F3-44A7-BB24-AD56DBD6239F}" type="sibTrans" cxnId="{9F9A6B63-3822-42A5-949D-8B69C8038EBD}">
      <dgm:prSet/>
      <dgm:spPr/>
      <dgm:t>
        <a:bodyPr/>
        <a:lstStyle/>
        <a:p>
          <a:endParaRPr lang="en-US"/>
        </a:p>
      </dgm:t>
    </dgm:pt>
    <dgm:pt modelId="{B1377880-DC7B-48F4-9575-68600E16523C}">
      <dgm:prSet phldrT="[Text]" custT="1"/>
      <dgm:spPr/>
      <dgm:t>
        <a:bodyPr/>
        <a:lstStyle/>
        <a:p>
          <a:r>
            <a:rPr lang="en-US" sz="1130" err="1"/>
            <a:t>QoE</a:t>
          </a:r>
          <a:r>
            <a:rPr lang="en-US" sz="1130"/>
            <a:t>: Low</a:t>
          </a:r>
        </a:p>
      </dgm:t>
    </dgm:pt>
    <dgm:pt modelId="{4974BF7A-E172-4162-AC7C-480FBC1D95E1}" type="parTrans" cxnId="{7DA82B34-314A-4742-9177-A1BD0BA3AD78}">
      <dgm:prSet/>
      <dgm:spPr/>
      <dgm:t>
        <a:bodyPr/>
        <a:lstStyle/>
        <a:p>
          <a:endParaRPr lang="en-US"/>
        </a:p>
      </dgm:t>
    </dgm:pt>
    <dgm:pt modelId="{9BB85932-64EC-4F28-B3D6-49E6F3D58B6A}" type="sibTrans" cxnId="{7DA82B34-314A-4742-9177-A1BD0BA3AD78}">
      <dgm:prSet/>
      <dgm:spPr/>
      <dgm:t>
        <a:bodyPr/>
        <a:lstStyle/>
        <a:p>
          <a:endParaRPr lang="en-US"/>
        </a:p>
      </dgm:t>
    </dgm:pt>
    <dgm:pt modelId="{F2595D66-3782-444F-82F7-253EE13BFC90}">
      <dgm:prSet phldrT="[Text]" custT="1"/>
      <dgm:spPr/>
      <dgm:t>
        <a:bodyPr/>
        <a:lstStyle/>
        <a:p>
          <a:r>
            <a:rPr lang="en-US" sz="1130" err="1"/>
            <a:t>SoR</a:t>
          </a:r>
          <a:r>
            <a:rPr lang="en-US" sz="1130"/>
            <a:t>: Strong</a:t>
          </a:r>
        </a:p>
      </dgm:t>
    </dgm:pt>
    <dgm:pt modelId="{FF080157-E75B-444C-8CF7-6EBD758A5738}" type="parTrans" cxnId="{1E531785-234F-430E-89DA-6624BD4FDB8B}">
      <dgm:prSet/>
      <dgm:spPr/>
      <dgm:t>
        <a:bodyPr/>
        <a:lstStyle/>
        <a:p>
          <a:endParaRPr lang="en-US"/>
        </a:p>
      </dgm:t>
    </dgm:pt>
    <dgm:pt modelId="{0E952EF8-5EED-4DF5-B27C-4CD74FFF9C97}" type="sibTrans" cxnId="{1E531785-234F-430E-89DA-6624BD4FDB8B}">
      <dgm:prSet/>
      <dgm:spPr/>
      <dgm:t>
        <a:bodyPr/>
        <a:lstStyle/>
        <a:p>
          <a:endParaRPr lang="en-US"/>
        </a:p>
      </dgm:t>
    </dgm:pt>
    <dgm:pt modelId="{520084EC-8F2E-4B55-AE7A-BB5C36D45559}">
      <dgm:prSet phldrT="[Text]" custT="1"/>
      <dgm:spPr/>
      <dgm:t>
        <a:bodyPr/>
        <a:lstStyle/>
        <a:p>
          <a:r>
            <a:rPr lang="en-US" sz="1130"/>
            <a:t>No specific ILE recommended to prevent PNALD.  Need further studies on potential association of ILE with FO and ROP severity.</a:t>
          </a:r>
        </a:p>
      </dgm:t>
    </dgm:pt>
    <dgm:pt modelId="{596836F1-2CF1-4BF1-A3FA-F045B73AF4D9}" type="parTrans" cxnId="{73435754-D1F2-4C04-9CBF-9C3D2D4472F4}">
      <dgm:prSet/>
      <dgm:spPr/>
      <dgm:t>
        <a:bodyPr/>
        <a:lstStyle/>
        <a:p>
          <a:endParaRPr lang="en-US"/>
        </a:p>
      </dgm:t>
    </dgm:pt>
    <dgm:pt modelId="{0D715502-9808-4EF9-B71B-31352DDB6DE8}" type="sibTrans" cxnId="{73435754-D1F2-4C04-9CBF-9C3D2D4472F4}">
      <dgm:prSet/>
      <dgm:spPr/>
      <dgm:t>
        <a:bodyPr/>
        <a:lstStyle/>
        <a:p>
          <a:endParaRPr lang="en-US"/>
        </a:p>
      </dgm:t>
    </dgm:pt>
    <dgm:pt modelId="{FE30D6D9-271A-4EA0-B5CB-8D81DA2FBBD4}">
      <dgm:prSet phldrT="[Text]" custT="1"/>
      <dgm:spPr/>
      <dgm:t>
        <a:bodyPr/>
        <a:lstStyle/>
        <a:p>
          <a:r>
            <a:rPr lang="en-US" sz="1130"/>
            <a:t>QoE: Low</a:t>
          </a:r>
        </a:p>
      </dgm:t>
    </dgm:pt>
    <dgm:pt modelId="{84BCDC24-37E7-4FB0-A03E-7D8F3CA2D3B6}" type="parTrans" cxnId="{BD6F5B6F-ADDB-4622-95F7-278AA6C3A019}">
      <dgm:prSet/>
      <dgm:spPr/>
      <dgm:t>
        <a:bodyPr/>
        <a:lstStyle/>
        <a:p>
          <a:endParaRPr lang="en-US"/>
        </a:p>
      </dgm:t>
    </dgm:pt>
    <dgm:pt modelId="{19418E52-21FA-4017-A3C8-0B7447418E92}" type="sibTrans" cxnId="{BD6F5B6F-ADDB-4622-95F7-278AA6C3A019}">
      <dgm:prSet/>
      <dgm:spPr/>
      <dgm:t>
        <a:bodyPr/>
        <a:lstStyle/>
        <a:p>
          <a:endParaRPr lang="en-US"/>
        </a:p>
      </dgm:t>
    </dgm:pt>
    <dgm:pt modelId="{C9FA35A6-1C2C-4F01-86B0-B2E8DDAA802C}">
      <dgm:prSet custT="1"/>
      <dgm:spPr/>
      <dgm:t>
        <a:bodyPr/>
        <a:lstStyle/>
        <a:p>
          <a:r>
            <a:rPr lang="en-US" sz="1130" err="1"/>
            <a:t>SoR</a:t>
          </a:r>
          <a:r>
            <a:rPr lang="en-US" sz="1130"/>
            <a:t>: Strong</a:t>
          </a:r>
        </a:p>
      </dgm:t>
    </dgm:pt>
    <dgm:pt modelId="{9A8C4D48-E924-42D1-AB76-691BBE51BA07}" type="parTrans" cxnId="{9DDBDC7F-1DE8-4566-9FED-AFEC5395D0C5}">
      <dgm:prSet/>
      <dgm:spPr/>
      <dgm:t>
        <a:bodyPr/>
        <a:lstStyle/>
        <a:p>
          <a:endParaRPr lang="en-US"/>
        </a:p>
      </dgm:t>
    </dgm:pt>
    <dgm:pt modelId="{67871F66-78BD-45B3-83EF-698C3174CA50}" type="sibTrans" cxnId="{9DDBDC7F-1DE8-4566-9FED-AFEC5395D0C5}">
      <dgm:prSet/>
      <dgm:spPr/>
      <dgm:t>
        <a:bodyPr/>
        <a:lstStyle/>
        <a:p>
          <a:endParaRPr lang="en-US"/>
        </a:p>
      </dgm:t>
    </dgm:pt>
    <dgm:pt modelId="{090555CA-6A30-4CB6-8787-6D3C98C5BBE0}">
      <dgm:prSet phldrT="[Text]" custT="1"/>
      <dgm:spPr/>
      <dgm:t>
        <a:bodyPr/>
        <a:lstStyle/>
        <a:p>
          <a:r>
            <a:rPr lang="en-US" sz="1130"/>
            <a:t>Unable to recommend specific ILE to reduce unbound bilirubin levels. Suggest further research. </a:t>
          </a:r>
        </a:p>
      </dgm:t>
    </dgm:pt>
    <dgm:pt modelId="{45F44685-9AD2-4EE5-8900-6525271041E4}" type="parTrans" cxnId="{D6910C81-1FB2-46A5-AB40-FCB59D9A736F}">
      <dgm:prSet/>
      <dgm:spPr/>
      <dgm:t>
        <a:bodyPr/>
        <a:lstStyle/>
        <a:p>
          <a:endParaRPr lang="en-US"/>
        </a:p>
      </dgm:t>
    </dgm:pt>
    <dgm:pt modelId="{2AA3C28A-1492-4713-8C16-78B0E69EEA0E}" type="sibTrans" cxnId="{D6910C81-1FB2-46A5-AB40-FCB59D9A736F}">
      <dgm:prSet/>
      <dgm:spPr/>
      <dgm:t>
        <a:bodyPr/>
        <a:lstStyle/>
        <a:p>
          <a:endParaRPr lang="en-US"/>
        </a:p>
      </dgm:t>
    </dgm:pt>
    <dgm:pt modelId="{48A78A60-8378-4CBE-8F84-880D00FB55A7}">
      <dgm:prSet phldrT="[Text]" custT="1"/>
      <dgm:spPr/>
      <dgm:t>
        <a:bodyPr/>
        <a:lstStyle/>
        <a:p>
          <a:r>
            <a:rPr lang="en-US" sz="1130" err="1"/>
            <a:t>QoE</a:t>
          </a:r>
          <a:r>
            <a:rPr lang="en-US" sz="1130"/>
            <a:t>: Very low</a:t>
          </a:r>
        </a:p>
      </dgm:t>
    </dgm:pt>
    <dgm:pt modelId="{4993550A-1C24-44A6-9390-064963F0872B}" type="parTrans" cxnId="{1997E834-DC9C-435B-A32F-99A12DD98C10}">
      <dgm:prSet/>
      <dgm:spPr/>
      <dgm:t>
        <a:bodyPr/>
        <a:lstStyle/>
        <a:p>
          <a:endParaRPr lang="en-US"/>
        </a:p>
      </dgm:t>
    </dgm:pt>
    <dgm:pt modelId="{00F7D86B-4622-422C-8277-0EE88AF6A99E}" type="sibTrans" cxnId="{1997E834-DC9C-435B-A32F-99A12DD98C10}">
      <dgm:prSet/>
      <dgm:spPr/>
      <dgm:t>
        <a:bodyPr/>
        <a:lstStyle/>
        <a:p>
          <a:endParaRPr lang="en-US"/>
        </a:p>
      </dgm:t>
    </dgm:pt>
    <dgm:pt modelId="{6DA61186-175C-48A8-BF78-8BDCF3427113}">
      <dgm:prSet phldrT="[Text]" custT="1"/>
      <dgm:spPr/>
      <dgm:t>
        <a:bodyPr/>
        <a:lstStyle/>
        <a:p>
          <a:r>
            <a:rPr lang="en-US" sz="1130" err="1"/>
            <a:t>SoR</a:t>
          </a:r>
          <a:r>
            <a:rPr lang="en-US" sz="1130"/>
            <a:t>: Strong</a:t>
          </a:r>
        </a:p>
      </dgm:t>
    </dgm:pt>
    <dgm:pt modelId="{514DC68C-8AC2-4FE4-B7A1-60FCBF3CBEAC}" type="parTrans" cxnId="{7E552ED7-B19C-40B5-B55C-39E7480BF53C}">
      <dgm:prSet/>
      <dgm:spPr/>
      <dgm:t>
        <a:bodyPr/>
        <a:lstStyle/>
        <a:p>
          <a:endParaRPr lang="en-US"/>
        </a:p>
      </dgm:t>
    </dgm:pt>
    <dgm:pt modelId="{DDDB9671-02C8-4322-99F1-CBEE8BC496D1}" type="sibTrans" cxnId="{7E552ED7-B19C-40B5-B55C-39E7480BF53C}">
      <dgm:prSet/>
      <dgm:spPr/>
      <dgm:t>
        <a:bodyPr/>
        <a:lstStyle/>
        <a:p>
          <a:endParaRPr lang="en-US"/>
        </a:p>
      </dgm:t>
    </dgm:pt>
    <dgm:pt modelId="{452E722A-1496-46D2-9E76-37CFBD5A236E}">
      <dgm:prSet phldrT="[Text]" custT="1"/>
      <dgm:spPr/>
      <dgm:t>
        <a:bodyPr/>
        <a:lstStyle/>
        <a:p>
          <a:r>
            <a:rPr lang="en-US" sz="1130"/>
            <a:t>We recommend against a dose reduction of ILE to prevent sepsis</a:t>
          </a:r>
        </a:p>
      </dgm:t>
    </dgm:pt>
    <dgm:pt modelId="{BE4C27DE-E48F-45B7-8DFD-EE547F1A25C2}" type="parTrans" cxnId="{E0111F9F-89C3-49AB-82BB-3D6A4C7D94AA}">
      <dgm:prSet/>
      <dgm:spPr/>
      <dgm:t>
        <a:bodyPr/>
        <a:lstStyle/>
        <a:p>
          <a:endParaRPr lang="en-US"/>
        </a:p>
      </dgm:t>
    </dgm:pt>
    <dgm:pt modelId="{0371ED0C-1E82-4684-BC2B-15D426054060}" type="sibTrans" cxnId="{E0111F9F-89C3-49AB-82BB-3D6A4C7D94AA}">
      <dgm:prSet/>
      <dgm:spPr/>
      <dgm:t>
        <a:bodyPr/>
        <a:lstStyle/>
        <a:p>
          <a:endParaRPr lang="en-US"/>
        </a:p>
      </dgm:t>
    </dgm:pt>
    <dgm:pt modelId="{E4A5E642-B891-4C9B-9568-D7AE8015B1F5}">
      <dgm:prSet phldrT="[Text]" custT="1"/>
      <dgm:spPr/>
      <dgm:t>
        <a:bodyPr/>
        <a:lstStyle/>
        <a:p>
          <a:r>
            <a:rPr lang="en-US" sz="1130" err="1"/>
            <a:t>QoE</a:t>
          </a:r>
          <a:r>
            <a:rPr lang="en-US" sz="1130"/>
            <a:t>: Very low</a:t>
          </a:r>
        </a:p>
      </dgm:t>
    </dgm:pt>
    <dgm:pt modelId="{C45A08C2-0976-474B-B0DD-563097D3AE82}" type="parTrans" cxnId="{D7D43807-5BF8-4C0B-971D-0B093A7DFF67}">
      <dgm:prSet/>
      <dgm:spPr/>
      <dgm:t>
        <a:bodyPr/>
        <a:lstStyle/>
        <a:p>
          <a:endParaRPr lang="en-US"/>
        </a:p>
      </dgm:t>
    </dgm:pt>
    <dgm:pt modelId="{810E40B1-CE36-49AA-A0E6-D11843A05148}" type="sibTrans" cxnId="{D7D43807-5BF8-4C0B-971D-0B093A7DFF67}">
      <dgm:prSet/>
      <dgm:spPr/>
      <dgm:t>
        <a:bodyPr/>
        <a:lstStyle/>
        <a:p>
          <a:endParaRPr lang="en-US"/>
        </a:p>
      </dgm:t>
    </dgm:pt>
    <dgm:pt modelId="{9474F78E-8E80-42A9-8AED-FD3619D339EA}">
      <dgm:prSet phldrT="[Text]" custT="1"/>
      <dgm:spPr/>
      <dgm:t>
        <a:bodyPr/>
        <a:lstStyle/>
        <a:p>
          <a:r>
            <a:rPr lang="en-US" sz="1130" err="1"/>
            <a:t>SoR</a:t>
          </a:r>
          <a:r>
            <a:rPr lang="en-US" sz="1130"/>
            <a:t>: Strong</a:t>
          </a:r>
        </a:p>
      </dgm:t>
    </dgm:pt>
    <dgm:pt modelId="{CBCD59EE-CE74-44C9-8C45-4141088F081D}" type="parTrans" cxnId="{1E72ADD9-C066-4015-82A2-9E4D735657FB}">
      <dgm:prSet/>
      <dgm:spPr/>
      <dgm:t>
        <a:bodyPr/>
        <a:lstStyle/>
        <a:p>
          <a:endParaRPr lang="en-US"/>
        </a:p>
      </dgm:t>
    </dgm:pt>
    <dgm:pt modelId="{5B470AC7-66B2-4BAA-835C-CE5F63FCE8E9}" type="sibTrans" cxnId="{1E72ADD9-C066-4015-82A2-9E4D735657FB}">
      <dgm:prSet/>
      <dgm:spPr/>
      <dgm:t>
        <a:bodyPr/>
        <a:lstStyle/>
        <a:p>
          <a:endParaRPr lang="en-US"/>
        </a:p>
      </dgm:t>
    </dgm:pt>
    <dgm:pt modelId="{60CC91C4-C06E-4C69-89CB-D94BDB802D9D}" type="pres">
      <dgm:prSet presAssocID="{2E0F7252-0D3A-4C8F-AAE2-2C5D10209114}" presName="linearFlow" presStyleCnt="0">
        <dgm:presLayoutVars>
          <dgm:dir/>
          <dgm:animLvl val="lvl"/>
          <dgm:resizeHandles/>
        </dgm:presLayoutVars>
      </dgm:prSet>
      <dgm:spPr/>
    </dgm:pt>
    <dgm:pt modelId="{83AE123E-B28C-40A4-BBFE-D51260CB0C00}" type="pres">
      <dgm:prSet presAssocID="{4C506A89-2BDA-46CF-BAD2-4CAD4E924853}" presName="compositeNode" presStyleCnt="0">
        <dgm:presLayoutVars>
          <dgm:bulletEnabled val="1"/>
        </dgm:presLayoutVars>
      </dgm:prSet>
      <dgm:spPr/>
    </dgm:pt>
    <dgm:pt modelId="{550028A2-4124-4DFD-9C2C-C67EC0AD5C02}" type="pres">
      <dgm:prSet presAssocID="{4C506A89-2BDA-46CF-BAD2-4CAD4E924853}" presName="image" presStyleLbl="fgImgPlace1" presStyleIdx="0" presStyleCnt="7"/>
      <dgm:spPr>
        <a:blipFill>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a:stretch>
        </a:blipFill>
        <a:ln>
          <a:noFill/>
        </a:ln>
      </dgm:spPr>
    </dgm:pt>
    <dgm:pt modelId="{4E1744F6-2262-4AAA-B814-001B735DB00C}" type="pres">
      <dgm:prSet presAssocID="{4C506A89-2BDA-46CF-BAD2-4CAD4E924853}" presName="childNode" presStyleLbl="node1" presStyleIdx="0" presStyleCnt="7" custScaleX="114247">
        <dgm:presLayoutVars>
          <dgm:bulletEnabled val="1"/>
        </dgm:presLayoutVars>
      </dgm:prSet>
      <dgm:spPr/>
    </dgm:pt>
    <dgm:pt modelId="{DEF5B8C7-754B-4023-B85A-AD196EC627B1}" type="pres">
      <dgm:prSet presAssocID="{4C506A89-2BDA-46CF-BAD2-4CAD4E924853}" presName="parentNode" presStyleLbl="revTx" presStyleIdx="0" presStyleCnt="7" custScaleY="89510" custLinFactNeighborX="-27015" custLinFactNeighborY="-860">
        <dgm:presLayoutVars>
          <dgm:chMax val="0"/>
          <dgm:bulletEnabled val="1"/>
        </dgm:presLayoutVars>
      </dgm:prSet>
      <dgm:spPr/>
    </dgm:pt>
    <dgm:pt modelId="{25A99DBB-454C-44F4-BB36-649221FECBDC}" type="pres">
      <dgm:prSet presAssocID="{288C9C3A-E72A-4A82-B24D-C23BE236D8EA}" presName="sibTrans" presStyleCnt="0"/>
      <dgm:spPr/>
    </dgm:pt>
    <dgm:pt modelId="{7D6B8AB4-0067-4596-9769-EC67C46FF2EF}" type="pres">
      <dgm:prSet presAssocID="{5EF0FA52-E5F8-48F6-81D5-E33C576FA8AA}" presName="compositeNode" presStyleCnt="0">
        <dgm:presLayoutVars>
          <dgm:bulletEnabled val="1"/>
        </dgm:presLayoutVars>
      </dgm:prSet>
      <dgm:spPr/>
    </dgm:pt>
    <dgm:pt modelId="{A75D48D8-9972-4178-B758-F845969F8BE6}" type="pres">
      <dgm:prSet presAssocID="{5EF0FA52-E5F8-48F6-81D5-E33C576FA8AA}" presName="image" presStyleLbl="fgImgPlace1" presStyleIdx="1" presStyleCnt="7"/>
      <dgm:spPr>
        <a:blipFill rotWithShape="1">
          <a:blip xmlns:r="http://schemas.openxmlformats.org/officeDocument/2006/relationships" r:embed="rId1">
            <a:duotone>
              <a:srgbClr val="169C9A">
                <a:shade val="45000"/>
                <a:satMod val="135000"/>
              </a:srgbClr>
              <a:prstClr val="white"/>
            </a:duotone>
            <a:extLst>
              <a:ext uri="{837473B0-CC2E-450A-ABE3-18F120FF3D39}">
                <a1611:picAttrSrcUrl xmlns:a1611="http://schemas.microsoft.com/office/drawing/2016/11/main" r:id="rId2"/>
              </a:ext>
            </a:extLst>
          </a:blip>
          <a:srcRect/>
          <a:stretch>
            <a:fillRect/>
          </a:stretch>
        </a:blipFill>
        <a:ln>
          <a:noFill/>
        </a:ln>
      </dgm:spPr>
    </dgm:pt>
    <dgm:pt modelId="{3186DBEB-3C94-49AD-9534-8B90E2F75815}" type="pres">
      <dgm:prSet presAssocID="{5EF0FA52-E5F8-48F6-81D5-E33C576FA8AA}" presName="childNode" presStyleLbl="node1" presStyleIdx="1" presStyleCnt="7" custScaleX="115111">
        <dgm:presLayoutVars>
          <dgm:bulletEnabled val="1"/>
        </dgm:presLayoutVars>
      </dgm:prSet>
      <dgm:spPr/>
    </dgm:pt>
    <dgm:pt modelId="{EC76BA44-693A-449F-9279-57385E9C7502}" type="pres">
      <dgm:prSet presAssocID="{5EF0FA52-E5F8-48F6-81D5-E33C576FA8AA}" presName="parentNode" presStyleLbl="revTx" presStyleIdx="1" presStyleCnt="7" custScaleY="90608" custLinFactNeighborX="-21462" custLinFactNeighborY="-840">
        <dgm:presLayoutVars>
          <dgm:chMax val="0"/>
          <dgm:bulletEnabled val="1"/>
        </dgm:presLayoutVars>
      </dgm:prSet>
      <dgm:spPr/>
    </dgm:pt>
    <dgm:pt modelId="{BB51603A-9978-4C4A-8E82-C4E1EE36F28E}" type="pres">
      <dgm:prSet presAssocID="{10C2350F-52DE-4B1D-817C-6F9BA7B7E3E2}" presName="sibTrans" presStyleCnt="0"/>
      <dgm:spPr/>
    </dgm:pt>
    <dgm:pt modelId="{E57B1548-0517-4A72-8A8B-712EF5CB3F19}" type="pres">
      <dgm:prSet presAssocID="{90D51695-CB70-4D28-AEA0-5BE152E51105}" presName="compositeNode" presStyleCnt="0">
        <dgm:presLayoutVars>
          <dgm:bulletEnabled val="1"/>
        </dgm:presLayoutVars>
      </dgm:prSet>
      <dgm:spPr/>
    </dgm:pt>
    <dgm:pt modelId="{835F3B2C-7108-4FE7-8276-43BC3EB2388D}" type="pres">
      <dgm:prSet presAssocID="{90D51695-CB70-4D28-AEA0-5BE152E51105}" presName="image" presStyleLbl="fgImgPlace1" presStyleIdx="2" presStyleCnt="7"/>
      <dgm:spPr>
        <a:blipFill rotWithShape="1">
          <a:blip xmlns:r="http://schemas.openxmlformats.org/officeDocument/2006/relationships" r:embed="rId1">
            <a:duotone>
              <a:srgbClr val="169C9A">
                <a:shade val="45000"/>
                <a:satMod val="135000"/>
              </a:srgbClr>
              <a:prstClr val="white"/>
            </a:duotone>
            <a:extLst>
              <a:ext uri="{837473B0-CC2E-450A-ABE3-18F120FF3D39}">
                <a1611:picAttrSrcUrl xmlns:a1611="http://schemas.microsoft.com/office/drawing/2016/11/main" r:id="rId2"/>
              </a:ext>
            </a:extLst>
          </a:blip>
          <a:srcRect/>
          <a:stretch>
            <a:fillRect/>
          </a:stretch>
        </a:blipFill>
        <a:ln>
          <a:noFill/>
        </a:ln>
      </dgm:spPr>
    </dgm:pt>
    <dgm:pt modelId="{D327A46B-3BB0-445C-A835-4EACFD088305}" type="pres">
      <dgm:prSet presAssocID="{90D51695-CB70-4D28-AEA0-5BE152E51105}" presName="childNode" presStyleLbl="node1" presStyleIdx="2" presStyleCnt="7" custScaleX="116210">
        <dgm:presLayoutVars>
          <dgm:bulletEnabled val="1"/>
        </dgm:presLayoutVars>
      </dgm:prSet>
      <dgm:spPr/>
    </dgm:pt>
    <dgm:pt modelId="{E38BBA83-62B5-4CFC-B806-CCB2A628FF42}" type="pres">
      <dgm:prSet presAssocID="{90D51695-CB70-4D28-AEA0-5BE152E51105}" presName="parentNode" presStyleLbl="revTx" presStyleIdx="2" presStyleCnt="7" custLinFactNeighborX="-31323" custLinFactNeighborY="3421">
        <dgm:presLayoutVars>
          <dgm:chMax val="0"/>
          <dgm:bulletEnabled val="1"/>
        </dgm:presLayoutVars>
      </dgm:prSet>
      <dgm:spPr/>
    </dgm:pt>
    <dgm:pt modelId="{E9D9D697-0ACA-4208-967C-A186EE2A80CF}" type="pres">
      <dgm:prSet presAssocID="{95C5AC4E-F4F0-49ED-B07F-94319CD923D8}" presName="sibTrans" presStyleCnt="0"/>
      <dgm:spPr/>
    </dgm:pt>
    <dgm:pt modelId="{7D69E66C-CF29-4F62-842C-061BC340E994}" type="pres">
      <dgm:prSet presAssocID="{6CC2DC03-D668-41F7-B569-FDF040B9351F}" presName="compositeNode" presStyleCnt="0">
        <dgm:presLayoutVars>
          <dgm:bulletEnabled val="1"/>
        </dgm:presLayoutVars>
      </dgm:prSet>
      <dgm:spPr/>
    </dgm:pt>
    <dgm:pt modelId="{F19491F9-0BFD-4D83-ABF9-2F94DF143169}" type="pres">
      <dgm:prSet presAssocID="{6CC2DC03-D668-41F7-B569-FDF040B9351F}" presName="image" presStyleLbl="fgImgPlace1" presStyleIdx="3" presStyleCnt="7"/>
      <dgm:spPr>
        <a:blipFill rotWithShape="1">
          <a:blip xmlns:r="http://schemas.openxmlformats.org/officeDocument/2006/relationships" r:embed="rId1">
            <a:duotone>
              <a:srgbClr val="169C9A">
                <a:shade val="45000"/>
                <a:satMod val="135000"/>
              </a:srgbClr>
              <a:prstClr val="white"/>
            </a:duotone>
            <a:extLst>
              <a:ext uri="{837473B0-CC2E-450A-ABE3-18F120FF3D39}">
                <a1611:picAttrSrcUrl xmlns:a1611="http://schemas.microsoft.com/office/drawing/2016/11/main" r:id="rId2"/>
              </a:ext>
            </a:extLst>
          </a:blip>
          <a:srcRect/>
          <a:stretch>
            <a:fillRect/>
          </a:stretch>
        </a:blipFill>
        <a:ln>
          <a:noFill/>
        </a:ln>
      </dgm:spPr>
    </dgm:pt>
    <dgm:pt modelId="{1AB585E0-31D1-4729-BA5C-D6EDD942CA7D}" type="pres">
      <dgm:prSet presAssocID="{6CC2DC03-D668-41F7-B569-FDF040B9351F}" presName="childNode" presStyleLbl="node1" presStyleIdx="3" presStyleCnt="7" custScaleX="117103" custLinFactNeighborX="2168" custLinFactNeighborY="140">
        <dgm:presLayoutVars>
          <dgm:bulletEnabled val="1"/>
        </dgm:presLayoutVars>
      </dgm:prSet>
      <dgm:spPr/>
    </dgm:pt>
    <dgm:pt modelId="{F0ACFED5-F171-420D-8919-AF8FEA40AB5D}" type="pres">
      <dgm:prSet presAssocID="{6CC2DC03-D668-41F7-B569-FDF040B9351F}" presName="parentNode" presStyleLbl="revTx" presStyleIdx="3" presStyleCnt="7" custLinFactNeighborX="-27015" custLinFactNeighborY="3421">
        <dgm:presLayoutVars>
          <dgm:chMax val="0"/>
          <dgm:bulletEnabled val="1"/>
        </dgm:presLayoutVars>
      </dgm:prSet>
      <dgm:spPr/>
    </dgm:pt>
    <dgm:pt modelId="{E4E30A05-A6F5-4356-8F9F-7894CEAC765B}" type="pres">
      <dgm:prSet presAssocID="{90834A6A-3CED-4B7B-8B09-1C211093AB63}" presName="sibTrans" presStyleCnt="0"/>
      <dgm:spPr/>
    </dgm:pt>
    <dgm:pt modelId="{6C624D9E-D2BD-44D4-88F4-BD66874B9527}" type="pres">
      <dgm:prSet presAssocID="{2D41A825-63AE-4321-BB09-308C70753347}" presName="compositeNode" presStyleCnt="0">
        <dgm:presLayoutVars>
          <dgm:bulletEnabled val="1"/>
        </dgm:presLayoutVars>
      </dgm:prSet>
      <dgm:spPr/>
    </dgm:pt>
    <dgm:pt modelId="{6C670F35-B899-4677-B2B1-102ADA1A0390}" type="pres">
      <dgm:prSet presAssocID="{2D41A825-63AE-4321-BB09-308C70753347}" presName="image" presStyleLbl="fgImgPlace1" presStyleIdx="4" presStyleCnt="7"/>
      <dgm:spPr>
        <a:blipFill rotWithShape="1">
          <a:blip xmlns:r="http://schemas.openxmlformats.org/officeDocument/2006/relationships" r:embed="rId1">
            <a:duotone>
              <a:srgbClr val="169C9A">
                <a:shade val="45000"/>
                <a:satMod val="135000"/>
              </a:srgbClr>
              <a:prstClr val="white"/>
            </a:duotone>
            <a:extLst>
              <a:ext uri="{837473B0-CC2E-450A-ABE3-18F120FF3D39}">
                <a1611:picAttrSrcUrl xmlns:a1611="http://schemas.microsoft.com/office/drawing/2016/11/main" r:id="rId2"/>
              </a:ext>
            </a:extLst>
          </a:blip>
          <a:srcRect/>
          <a:stretch>
            <a:fillRect/>
          </a:stretch>
        </a:blipFill>
        <a:ln>
          <a:noFill/>
        </a:ln>
      </dgm:spPr>
    </dgm:pt>
    <dgm:pt modelId="{4EF44016-2CA1-4A0C-9555-65DD23F8BD1B}" type="pres">
      <dgm:prSet presAssocID="{2D41A825-63AE-4321-BB09-308C70753347}" presName="childNode" presStyleLbl="node1" presStyleIdx="4" presStyleCnt="7" custScaleX="118470">
        <dgm:presLayoutVars>
          <dgm:bulletEnabled val="1"/>
        </dgm:presLayoutVars>
      </dgm:prSet>
      <dgm:spPr/>
    </dgm:pt>
    <dgm:pt modelId="{5A1372AA-8283-4D41-B9A6-5E33FCF9B2DE}" type="pres">
      <dgm:prSet presAssocID="{2D41A825-63AE-4321-BB09-308C70753347}" presName="parentNode" presStyleLbl="revTx" presStyleIdx="4" presStyleCnt="7" custLinFactNeighborX="-33919" custLinFactNeighborY="3421">
        <dgm:presLayoutVars>
          <dgm:chMax val="0"/>
          <dgm:bulletEnabled val="1"/>
        </dgm:presLayoutVars>
      </dgm:prSet>
      <dgm:spPr/>
    </dgm:pt>
    <dgm:pt modelId="{89C23AE8-D316-4406-AF32-1AFEE8ACC162}" type="pres">
      <dgm:prSet presAssocID="{FAF6FC90-055B-4BCA-869B-79D2FFE71D91}" presName="sibTrans" presStyleCnt="0"/>
      <dgm:spPr/>
    </dgm:pt>
    <dgm:pt modelId="{D8BD69C1-E9BE-4D9A-90AB-F72D9BFBF7F2}" type="pres">
      <dgm:prSet presAssocID="{F710D806-98ED-4CF9-A2DD-9414B463A448}" presName="compositeNode" presStyleCnt="0">
        <dgm:presLayoutVars>
          <dgm:bulletEnabled val="1"/>
        </dgm:presLayoutVars>
      </dgm:prSet>
      <dgm:spPr/>
    </dgm:pt>
    <dgm:pt modelId="{951A1884-CA8D-471E-B8E2-DE97944CF9E6}" type="pres">
      <dgm:prSet presAssocID="{F710D806-98ED-4CF9-A2DD-9414B463A448}" presName="image" presStyleLbl="fgImgPlace1" presStyleIdx="5" presStyleCnt="7"/>
      <dgm:spPr>
        <a:blipFill rotWithShape="1">
          <a:blip xmlns:r="http://schemas.openxmlformats.org/officeDocument/2006/relationships" r:embed="rId1">
            <a:duotone>
              <a:srgbClr val="169C9A">
                <a:shade val="45000"/>
                <a:satMod val="135000"/>
              </a:srgbClr>
              <a:prstClr val="white"/>
            </a:duotone>
            <a:extLst>
              <a:ext uri="{837473B0-CC2E-450A-ABE3-18F120FF3D39}">
                <a1611:picAttrSrcUrl xmlns:a1611="http://schemas.microsoft.com/office/drawing/2016/11/main" r:id="rId2"/>
              </a:ext>
            </a:extLst>
          </a:blip>
          <a:srcRect/>
          <a:stretch>
            <a:fillRect/>
          </a:stretch>
        </a:blipFill>
        <a:ln>
          <a:noFill/>
        </a:ln>
      </dgm:spPr>
    </dgm:pt>
    <dgm:pt modelId="{230090C1-A2DF-4D90-9F49-94ED00D47818}" type="pres">
      <dgm:prSet presAssocID="{F710D806-98ED-4CF9-A2DD-9414B463A448}" presName="childNode" presStyleLbl="node1" presStyleIdx="5" presStyleCnt="7" custScaleX="119752">
        <dgm:presLayoutVars>
          <dgm:bulletEnabled val="1"/>
        </dgm:presLayoutVars>
      </dgm:prSet>
      <dgm:spPr/>
    </dgm:pt>
    <dgm:pt modelId="{74161C95-76F7-4EA0-9E4D-41873CD2255A}" type="pres">
      <dgm:prSet presAssocID="{F710D806-98ED-4CF9-A2DD-9414B463A448}" presName="parentNode" presStyleLbl="revTx" presStyleIdx="5" presStyleCnt="7" custLinFactNeighborX="-39733" custLinFactNeighborY="3421">
        <dgm:presLayoutVars>
          <dgm:chMax val="0"/>
          <dgm:bulletEnabled val="1"/>
        </dgm:presLayoutVars>
      </dgm:prSet>
      <dgm:spPr/>
    </dgm:pt>
    <dgm:pt modelId="{856B62C8-6DE5-4374-BBF4-2601D49EBFF7}" type="pres">
      <dgm:prSet presAssocID="{1C63BBE8-37E8-4A75-948F-86D726DEA81C}" presName="sibTrans" presStyleCnt="0"/>
      <dgm:spPr/>
    </dgm:pt>
    <dgm:pt modelId="{517A7B10-FA26-4BC2-8641-A19819978CC7}" type="pres">
      <dgm:prSet presAssocID="{18C955C5-B4EE-4D16-8A62-E733CBA50B6F}" presName="compositeNode" presStyleCnt="0">
        <dgm:presLayoutVars>
          <dgm:bulletEnabled val="1"/>
        </dgm:presLayoutVars>
      </dgm:prSet>
      <dgm:spPr/>
    </dgm:pt>
    <dgm:pt modelId="{F6F8DC1D-12F2-41B1-9423-C43770BB279B}" type="pres">
      <dgm:prSet presAssocID="{18C955C5-B4EE-4D16-8A62-E733CBA50B6F}" presName="image" presStyleLbl="fgImgPlace1" presStyleIdx="6" presStyleCnt="7"/>
      <dgm:spPr>
        <a:blipFill rotWithShape="1">
          <a:blip xmlns:r="http://schemas.openxmlformats.org/officeDocument/2006/relationships" r:embed="rId1">
            <a:duotone>
              <a:srgbClr val="169C9A">
                <a:shade val="45000"/>
                <a:satMod val="135000"/>
              </a:srgbClr>
              <a:prstClr val="white"/>
            </a:duotone>
            <a:extLst>
              <a:ext uri="{837473B0-CC2E-450A-ABE3-18F120FF3D39}">
                <a1611:picAttrSrcUrl xmlns:a1611="http://schemas.microsoft.com/office/drawing/2016/11/main" r:id="rId2"/>
              </a:ext>
            </a:extLst>
          </a:blip>
          <a:srcRect/>
          <a:stretch>
            <a:fillRect/>
          </a:stretch>
        </a:blipFill>
        <a:ln>
          <a:noFill/>
        </a:ln>
      </dgm:spPr>
    </dgm:pt>
    <dgm:pt modelId="{FBD5FF37-DB8F-448B-89DC-D49EB16779C6}" type="pres">
      <dgm:prSet presAssocID="{18C955C5-B4EE-4D16-8A62-E733CBA50B6F}" presName="childNode" presStyleLbl="node1" presStyleIdx="6" presStyleCnt="7" custScaleX="121182">
        <dgm:presLayoutVars>
          <dgm:bulletEnabled val="1"/>
        </dgm:presLayoutVars>
      </dgm:prSet>
      <dgm:spPr/>
    </dgm:pt>
    <dgm:pt modelId="{0F013AFB-CD60-4764-8435-45C241ACD1BA}" type="pres">
      <dgm:prSet presAssocID="{18C955C5-B4EE-4D16-8A62-E733CBA50B6F}" presName="parentNode" presStyleLbl="revTx" presStyleIdx="6" presStyleCnt="7" custLinFactNeighborX="-40635" custLinFactNeighborY="3421">
        <dgm:presLayoutVars>
          <dgm:chMax val="0"/>
          <dgm:bulletEnabled val="1"/>
        </dgm:presLayoutVars>
      </dgm:prSet>
      <dgm:spPr/>
    </dgm:pt>
  </dgm:ptLst>
  <dgm:cxnLst>
    <dgm:cxn modelId="{D7D43807-5BF8-4C0B-971D-0B093A7DFF67}" srcId="{18C955C5-B4EE-4D16-8A62-E733CBA50B6F}" destId="{E4A5E642-B891-4C9B-9568-D7AE8015B1F5}" srcOrd="2" destOrd="0" parTransId="{C45A08C2-0976-474B-B0DD-563097D3AE82}" sibTransId="{810E40B1-CE36-49AA-A0E6-D11843A05148}"/>
    <dgm:cxn modelId="{A9C5790B-EF2B-455A-A321-CC2C86437303}" type="presOf" srcId="{2E0F7252-0D3A-4C8F-AAE2-2C5D10209114}" destId="{60CC91C4-C06E-4C69-89CB-D94BDB802D9D}" srcOrd="0" destOrd="0" presId="urn:microsoft.com/office/officeart/2005/8/layout/hList2"/>
    <dgm:cxn modelId="{F7A4F90E-12BC-4027-9BE1-36218865A4C6}" type="presOf" srcId="{2D41A825-63AE-4321-BB09-308C70753347}" destId="{5A1372AA-8283-4D41-B9A6-5E33FCF9B2DE}" srcOrd="0" destOrd="0" presId="urn:microsoft.com/office/officeart/2005/8/layout/hList2"/>
    <dgm:cxn modelId="{E9B7F812-531F-4667-ADA7-04785F9747F4}" srcId="{5EF0FA52-E5F8-48F6-81D5-E33C576FA8AA}" destId="{7A2FB517-8566-44D1-9BFC-FA53ADB5FC5D}" srcOrd="2" destOrd="0" parTransId="{DBF26829-F1F2-451E-A3B5-FE9FD2CE81CC}" sibTransId="{0003E382-6729-4087-AF3E-AA91553490B5}"/>
    <dgm:cxn modelId="{111A5517-46F0-42C9-B73E-0AB1D541304B}" type="presOf" srcId="{B3683649-2688-4160-8995-6671DC9A3230}" destId="{4E1744F6-2262-4AAA-B814-001B735DB00C}" srcOrd="0" destOrd="1" presId="urn:microsoft.com/office/officeart/2005/8/layout/hList2"/>
    <dgm:cxn modelId="{9E79FC1A-A0BE-48FE-99FF-990781400CFD}" type="presOf" srcId="{FE30D6D9-271A-4EA0-B5CB-8D81DA2FBBD4}" destId="{4EF44016-2CA1-4A0C-9555-65DD23F8BD1B}" srcOrd="0" destOrd="2" presId="urn:microsoft.com/office/officeart/2005/8/layout/hList2"/>
    <dgm:cxn modelId="{2B625C1B-8BD6-429E-91D8-7120768E7C4F}" type="presOf" srcId="{6DA61186-175C-48A8-BF78-8BDCF3427113}" destId="{230090C1-A2DF-4D90-9F49-94ED00D47818}" srcOrd="0" destOrd="3" presId="urn:microsoft.com/office/officeart/2005/8/layout/hList2"/>
    <dgm:cxn modelId="{497AB41C-CCA8-4295-82A9-60F67F457659}" srcId="{4C506A89-2BDA-46CF-BAD2-4CAD4E924853}" destId="{B3683649-2688-4160-8995-6671DC9A3230}" srcOrd="1" destOrd="0" parTransId="{24050D3C-796D-4D3E-9088-B661AB2B11BD}" sibTransId="{3600A333-B785-4165-8CED-8B028369C4D3}"/>
    <dgm:cxn modelId="{97C69A23-026B-4540-AAEC-660E7386A735}" type="presOf" srcId="{B1377880-DC7B-48F4-9575-68600E16523C}" destId="{1AB585E0-31D1-4729-BA5C-D6EDD942CA7D}" srcOrd="0" destOrd="2" presId="urn:microsoft.com/office/officeart/2005/8/layout/hList2"/>
    <dgm:cxn modelId="{19DBFA28-A9DB-4327-85DF-12DE65B3FE53}" srcId="{4C506A89-2BDA-46CF-BAD2-4CAD4E924853}" destId="{E6AA2AE6-FAFA-42CD-9844-62B56214AFC1}" srcOrd="3" destOrd="0" parTransId="{F1F10D49-C751-4D9E-923E-38D78E95CAE4}" sibTransId="{69393410-7074-4405-8AC0-D7FC441FF620}"/>
    <dgm:cxn modelId="{7DA82B34-314A-4742-9177-A1BD0BA3AD78}" srcId="{6CC2DC03-D668-41F7-B569-FDF040B9351F}" destId="{B1377880-DC7B-48F4-9575-68600E16523C}" srcOrd="2" destOrd="0" parTransId="{4974BF7A-E172-4162-AC7C-480FBC1D95E1}" sibTransId="{9BB85932-64EC-4F28-B3D6-49E6F3D58B6A}"/>
    <dgm:cxn modelId="{1997E834-DC9C-435B-A32F-99A12DD98C10}" srcId="{F710D806-98ED-4CF9-A2DD-9414B463A448}" destId="{48A78A60-8378-4CBE-8F84-880D00FB55A7}" srcOrd="2" destOrd="0" parTransId="{4993550A-1C24-44A6-9390-064963F0872B}" sibTransId="{00F7D86B-4622-422C-8277-0EE88AF6A99E}"/>
    <dgm:cxn modelId="{B69A0E3F-9702-4C26-A22A-3840F07A19FE}" type="presOf" srcId="{C5BC17C1-1D70-402F-9C3C-11140AB4D42C}" destId="{D327A46B-3BB0-445C-A835-4EACFD088305}" srcOrd="0" destOrd="3" presId="urn:microsoft.com/office/officeart/2005/8/layout/hList2"/>
    <dgm:cxn modelId="{FC7CD45D-8D7C-413F-A37F-BFE1F05EDBB9}" type="presOf" srcId="{5EF0FA52-E5F8-48F6-81D5-E33C576FA8AA}" destId="{EC76BA44-693A-449F-9279-57385E9C7502}" srcOrd="0" destOrd="0" presId="urn:microsoft.com/office/officeart/2005/8/layout/hList2"/>
    <dgm:cxn modelId="{59E95E60-063F-4E22-9455-158065040759}" type="presOf" srcId="{E6AA2AE6-FAFA-42CD-9844-62B56214AFC1}" destId="{4E1744F6-2262-4AAA-B814-001B735DB00C}" srcOrd="0" destOrd="3" presId="urn:microsoft.com/office/officeart/2005/8/layout/hList2"/>
    <dgm:cxn modelId="{AFDE4841-90A5-4F13-B3D1-05DC0FF889E2}" type="presOf" srcId="{E4A5E642-B891-4C9B-9568-D7AE8015B1F5}" destId="{FBD5FF37-DB8F-448B-89DC-D49EB16779C6}" srcOrd="0" destOrd="2" presId="urn:microsoft.com/office/officeart/2005/8/layout/hList2"/>
    <dgm:cxn modelId="{AAC46142-3DB3-466E-8076-0601FE9398DE}" srcId="{2D41A825-63AE-4321-BB09-308C70753347}" destId="{2F8E7F9A-8654-43E7-869B-85D5786B4FBC}" srcOrd="0" destOrd="0" parTransId="{6E868C09-65F3-444D-9068-D27AC27A2649}" sibTransId="{46118799-D5B0-49DA-A764-1D70BEA15A5E}"/>
    <dgm:cxn modelId="{9F9A6B63-3822-42A5-949D-8B69C8038EBD}" srcId="{6CC2DC03-D668-41F7-B569-FDF040B9351F}" destId="{C6D8A96E-E96B-44F7-8F56-487CA2D7C39D}" srcOrd="1" destOrd="0" parTransId="{42B75A75-5851-4070-9FC1-C7BCEAF914CE}" sibTransId="{7EB4DA39-38F3-44A7-BB24-AD56DBD6239F}"/>
    <dgm:cxn modelId="{CB8A1B45-8CDE-43B8-980A-E081EAED0044}" type="presOf" srcId="{65498F50-0E87-46EC-B287-6717580B35CD}" destId="{3186DBEB-3C94-49AD-9534-8B90E2F75815}" srcOrd="0" destOrd="1" presId="urn:microsoft.com/office/officeart/2005/8/layout/hList2"/>
    <dgm:cxn modelId="{F3683469-5040-4E05-9C05-FCA97831A807}" srcId="{2E0F7252-0D3A-4C8F-AAE2-2C5D10209114}" destId="{5EF0FA52-E5F8-48F6-81D5-E33C576FA8AA}" srcOrd="1" destOrd="0" parTransId="{1ED0336D-C534-4068-9322-46D96323B928}" sibTransId="{10C2350F-52DE-4B1D-817C-6F9BA7B7E3E2}"/>
    <dgm:cxn modelId="{CD9EDE49-85BB-4960-8AA5-767F5C7B1467}" type="presOf" srcId="{F1201C13-25BC-4DBD-AB4D-9E8C4099E13E}" destId="{230090C1-A2DF-4D90-9F49-94ED00D47818}" srcOrd="0" destOrd="0" presId="urn:microsoft.com/office/officeart/2005/8/layout/hList2"/>
    <dgm:cxn modelId="{115AE149-BBAC-4B11-9692-21A28C481062}" srcId="{6CC2DC03-D668-41F7-B569-FDF040B9351F}" destId="{D3A0E537-1AA6-40E2-876B-D60A7054A117}" srcOrd="0" destOrd="0" parTransId="{199E3903-0E69-4874-8946-06E3A916F29A}" sibTransId="{C066E020-6816-49E8-ACCB-40CBE8AB4169}"/>
    <dgm:cxn modelId="{0D13894B-E6F4-4E19-8F46-0542BD7779BF}" srcId="{90D51695-CB70-4D28-AEA0-5BE152E51105}" destId="{AEE8FB1A-02E1-4DE0-ACBE-B32412C45BA1}" srcOrd="0" destOrd="0" parTransId="{5BB18B86-B5B3-42AB-A03D-98EA0927EE80}" sibTransId="{A485F10F-A22A-40D4-896C-D1AA1A0692FC}"/>
    <dgm:cxn modelId="{34026C6C-4AA2-49B6-9078-9089B8E74218}" srcId="{2E0F7252-0D3A-4C8F-AAE2-2C5D10209114}" destId="{90D51695-CB70-4D28-AEA0-5BE152E51105}" srcOrd="2" destOrd="0" parTransId="{4892A4B1-61A4-4E84-ABF8-42276941BFCC}" sibTransId="{95C5AC4E-F4F0-49ED-B07F-94319CD923D8}"/>
    <dgm:cxn modelId="{12DBD44C-B4A5-452E-90B0-339B49EFE78A}" type="presOf" srcId="{9E48D1FF-8FC4-4523-BE0B-882D4488901F}" destId="{3186DBEB-3C94-49AD-9534-8B90E2F75815}" srcOrd="0" destOrd="3" presId="urn:microsoft.com/office/officeart/2005/8/layout/hList2"/>
    <dgm:cxn modelId="{BD6F5B6F-ADDB-4622-95F7-278AA6C3A019}" srcId="{2D41A825-63AE-4321-BB09-308C70753347}" destId="{FE30D6D9-271A-4EA0-B5CB-8D81DA2FBBD4}" srcOrd="2" destOrd="0" parTransId="{84BCDC24-37E7-4FB0-A03E-7D8F3CA2D3B6}" sibTransId="{19418E52-21FA-4017-A3C8-0B7447418E92}"/>
    <dgm:cxn modelId="{6FB5B670-0C4E-4FF5-92E4-399F6F191A4C}" srcId="{18C955C5-B4EE-4D16-8A62-E733CBA50B6F}" destId="{DEA5C4E8-16A7-46F2-ADE8-CD77E3066206}" srcOrd="0" destOrd="0" parTransId="{9C55F29F-DCD6-4EBF-99B5-1292EC329801}" sibTransId="{88E1AA8D-7A36-48B3-95E6-DB6ACE9236C9}"/>
    <dgm:cxn modelId="{EBD90B52-AB29-4A9D-90E3-0C2996AFE466}" type="presOf" srcId="{9474F78E-8E80-42A9-8AED-FD3619D339EA}" destId="{FBD5FF37-DB8F-448B-89DC-D49EB16779C6}" srcOrd="0" destOrd="3" presId="urn:microsoft.com/office/officeart/2005/8/layout/hList2"/>
    <dgm:cxn modelId="{4C2E1974-4576-4CD2-BCF1-64C2B2965103}" type="presOf" srcId="{C6D8A96E-E96B-44F7-8F56-487CA2D7C39D}" destId="{1AB585E0-31D1-4729-BA5C-D6EDD942CA7D}" srcOrd="0" destOrd="1" presId="urn:microsoft.com/office/officeart/2005/8/layout/hList2"/>
    <dgm:cxn modelId="{73435754-D1F2-4C04-9CBF-9C3D2D4472F4}" srcId="{2D41A825-63AE-4321-BB09-308C70753347}" destId="{520084EC-8F2E-4B55-AE7A-BB5C36D45559}" srcOrd="1" destOrd="0" parTransId="{596836F1-2CF1-4BF1-A3FA-F045B73AF4D9}" sibTransId="{0D715502-9808-4EF9-B71B-31352DDB6DE8}"/>
    <dgm:cxn modelId="{BEB85256-06C6-40CF-B3AE-4C5110D0B25C}" type="presOf" srcId="{F2595D66-3782-444F-82F7-253EE13BFC90}" destId="{1AB585E0-31D1-4729-BA5C-D6EDD942CA7D}" srcOrd="0" destOrd="3" presId="urn:microsoft.com/office/officeart/2005/8/layout/hList2"/>
    <dgm:cxn modelId="{4C01F777-D2AE-4B63-A93B-2B5CD5023A0A}" srcId="{90D51695-CB70-4D28-AEA0-5BE152E51105}" destId="{63F8BD97-D955-428F-9986-341AB65A1FAE}" srcOrd="1" destOrd="0" parTransId="{FDD90A15-76F6-4B3D-8C32-4103B152D658}" sibTransId="{2D212CE1-9FB5-474B-B86F-6CD6BC2F9F80}"/>
    <dgm:cxn modelId="{98071E7D-C883-4F5A-B94A-70B8AD7A3502}" srcId="{2E0F7252-0D3A-4C8F-AAE2-2C5D10209114}" destId="{18C955C5-B4EE-4D16-8A62-E733CBA50B6F}" srcOrd="6" destOrd="0" parTransId="{7B11B8CA-47CE-4278-A0D0-F0CC82467AED}" sibTransId="{0B3B4E15-D01F-49DF-B77B-E602A3366E46}"/>
    <dgm:cxn modelId="{A40FB87D-C2AE-4897-941A-A80F78FD43C9}" type="presOf" srcId="{2F8E7F9A-8654-43E7-869B-85D5786B4FBC}" destId="{4EF44016-2CA1-4A0C-9555-65DD23F8BD1B}" srcOrd="0" destOrd="0" presId="urn:microsoft.com/office/officeart/2005/8/layout/hList2"/>
    <dgm:cxn modelId="{9DDBDC7F-1DE8-4566-9FED-AFEC5395D0C5}" srcId="{2D41A825-63AE-4321-BB09-308C70753347}" destId="{C9FA35A6-1C2C-4F01-86B0-B2E8DDAA802C}" srcOrd="3" destOrd="0" parTransId="{9A8C4D48-E924-42D1-AB76-691BBE51BA07}" sibTransId="{67871F66-78BD-45B3-83EF-698C3174CA50}"/>
    <dgm:cxn modelId="{88D3FE7F-6C98-492F-8C0E-A9EDDD019DB6}" type="presOf" srcId="{35384A85-DD68-4326-BAE5-9DC9D21020BA}" destId="{4E1744F6-2262-4AAA-B814-001B735DB00C}" srcOrd="0" destOrd="0" presId="urn:microsoft.com/office/officeart/2005/8/layout/hList2"/>
    <dgm:cxn modelId="{D6910C81-1FB2-46A5-AB40-FCB59D9A736F}" srcId="{F710D806-98ED-4CF9-A2DD-9414B463A448}" destId="{090555CA-6A30-4CB6-8787-6D3C98C5BBE0}" srcOrd="1" destOrd="0" parTransId="{45F44685-9AD2-4EE5-8900-6525271041E4}" sibTransId="{2AA3C28A-1492-4713-8C16-78B0E69EEA0E}"/>
    <dgm:cxn modelId="{95EB8481-6698-41E6-B7A2-4CCFB46E79A2}" type="presOf" srcId="{48A78A60-8378-4CBE-8F84-880D00FB55A7}" destId="{230090C1-A2DF-4D90-9F49-94ED00D47818}" srcOrd="0" destOrd="2" presId="urn:microsoft.com/office/officeart/2005/8/layout/hList2"/>
    <dgm:cxn modelId="{2B437F84-A0F3-4EE9-BE6A-3B9608CE2B26}" type="presOf" srcId="{D3A0E537-1AA6-40E2-876B-D60A7054A117}" destId="{1AB585E0-31D1-4729-BA5C-D6EDD942CA7D}" srcOrd="0" destOrd="0" presId="urn:microsoft.com/office/officeart/2005/8/layout/hList2"/>
    <dgm:cxn modelId="{1E531785-234F-430E-89DA-6624BD4FDB8B}" srcId="{6CC2DC03-D668-41F7-B569-FDF040B9351F}" destId="{F2595D66-3782-444F-82F7-253EE13BFC90}" srcOrd="3" destOrd="0" parTransId="{FF080157-E75B-444C-8CF7-6EBD758A5738}" sibTransId="{0E952EF8-5EED-4DF5-B27C-4CD74FFF9C97}"/>
    <dgm:cxn modelId="{EEBD4685-A46C-4791-B1A4-161B50F9F34D}" type="presOf" srcId="{18C955C5-B4EE-4D16-8A62-E733CBA50B6F}" destId="{0F013AFB-CD60-4764-8435-45C241ACD1BA}" srcOrd="0" destOrd="0" presId="urn:microsoft.com/office/officeart/2005/8/layout/hList2"/>
    <dgm:cxn modelId="{3300638A-B468-4BB6-AECD-0FFFBA4DBA71}" srcId="{90D51695-CB70-4D28-AEA0-5BE152E51105}" destId="{E868B099-BB85-4755-84A5-EE2D0370AFDC}" srcOrd="2" destOrd="0" parTransId="{F83F58A1-2FF2-4A79-96C6-C0B846737410}" sibTransId="{81071BB7-B3B9-4DB7-B525-D940EB6C2BE5}"/>
    <dgm:cxn modelId="{5C7FA68B-F8AA-44E9-95D5-86E7956A52ED}" srcId="{4C506A89-2BDA-46CF-BAD2-4CAD4E924853}" destId="{35384A85-DD68-4326-BAE5-9DC9D21020BA}" srcOrd="0" destOrd="0" parTransId="{64898413-BD6D-4ABE-AB2B-FAF0B7CF56FD}" sibTransId="{7AC072A8-8530-424A-8E2F-87079C204DDD}"/>
    <dgm:cxn modelId="{52E7A091-63F1-482D-9E42-794C6A4659C4}" type="presOf" srcId="{DEA5C4E8-16A7-46F2-ADE8-CD77E3066206}" destId="{FBD5FF37-DB8F-448B-89DC-D49EB16779C6}" srcOrd="0" destOrd="0" presId="urn:microsoft.com/office/officeart/2005/8/layout/hList2"/>
    <dgm:cxn modelId="{468BE091-3DCE-4C33-8B49-DEB981C77A1C}" srcId="{F710D806-98ED-4CF9-A2DD-9414B463A448}" destId="{F1201C13-25BC-4DBD-AB4D-9E8C4099E13E}" srcOrd="0" destOrd="0" parTransId="{DC535EF1-29B8-431C-BD9D-32F1E2DFCEE5}" sibTransId="{77EC6774-E982-4C85-9535-A205170ADF0F}"/>
    <dgm:cxn modelId="{7813C793-3075-42E2-95C2-4A472F9A4740}" srcId="{5EF0FA52-E5F8-48F6-81D5-E33C576FA8AA}" destId="{80F819CD-61C2-43EE-A531-021453B62C1B}" srcOrd="0" destOrd="0" parTransId="{D4EBEE40-31DC-4702-86F8-FD98697BD3A4}" sibTransId="{C2691536-DC53-4DD8-80AF-EBDF22A72A2C}"/>
    <dgm:cxn modelId="{8151AF99-2BBC-419F-81FB-7104A427A527}" type="presOf" srcId="{8C1837DE-5BA2-4AC9-8C77-A7D361BDDA5A}" destId="{4E1744F6-2262-4AAA-B814-001B735DB00C}" srcOrd="0" destOrd="2" presId="urn:microsoft.com/office/officeart/2005/8/layout/hList2"/>
    <dgm:cxn modelId="{EFBCC39C-866E-4FEA-AF30-2004063E73F5}" type="presOf" srcId="{F710D806-98ED-4CF9-A2DD-9414B463A448}" destId="{74161C95-76F7-4EA0-9E4D-41873CD2255A}" srcOrd="0" destOrd="0" presId="urn:microsoft.com/office/officeart/2005/8/layout/hList2"/>
    <dgm:cxn modelId="{DB2C219D-5E95-4D42-828F-EDEE593DF34C}" srcId="{90D51695-CB70-4D28-AEA0-5BE152E51105}" destId="{C5BC17C1-1D70-402F-9C3C-11140AB4D42C}" srcOrd="3" destOrd="0" parTransId="{75C33966-681C-4DBA-B051-0AC518F645B3}" sibTransId="{047501D3-53EE-46B6-A3DD-E3EC596767FA}"/>
    <dgm:cxn modelId="{E0111F9F-89C3-49AB-82BB-3D6A4C7D94AA}" srcId="{18C955C5-B4EE-4D16-8A62-E733CBA50B6F}" destId="{452E722A-1496-46D2-9E76-37CFBD5A236E}" srcOrd="1" destOrd="0" parTransId="{BE4C27DE-E48F-45B7-8DFD-EE547F1A25C2}" sibTransId="{0371ED0C-1E82-4684-BC2B-15D426054060}"/>
    <dgm:cxn modelId="{DF61AFA3-1824-4EC2-A208-49E739445CE0}" type="presOf" srcId="{63F8BD97-D955-428F-9986-341AB65A1FAE}" destId="{D327A46B-3BB0-445C-A835-4EACFD088305}" srcOrd="0" destOrd="1" presId="urn:microsoft.com/office/officeart/2005/8/layout/hList2"/>
    <dgm:cxn modelId="{657055B4-AA76-48C1-BE68-508EFEE7B8BC}" type="presOf" srcId="{AEE8FB1A-02E1-4DE0-ACBE-B32412C45BA1}" destId="{D327A46B-3BB0-445C-A835-4EACFD088305}" srcOrd="0" destOrd="0" presId="urn:microsoft.com/office/officeart/2005/8/layout/hList2"/>
    <dgm:cxn modelId="{B506B3B5-59E3-4B80-AC45-083BE0FC2DA5}" srcId="{2E0F7252-0D3A-4C8F-AAE2-2C5D10209114}" destId="{2D41A825-63AE-4321-BB09-308C70753347}" srcOrd="4" destOrd="0" parTransId="{F8529CAE-F582-47EC-8934-13205AFDA273}" sibTransId="{FAF6FC90-055B-4BCA-869B-79D2FFE71D91}"/>
    <dgm:cxn modelId="{688B51B6-580D-4049-8284-212D8096A5AE}" type="presOf" srcId="{6CC2DC03-D668-41F7-B569-FDF040B9351F}" destId="{F0ACFED5-F171-420D-8919-AF8FEA40AB5D}" srcOrd="0" destOrd="0" presId="urn:microsoft.com/office/officeart/2005/8/layout/hList2"/>
    <dgm:cxn modelId="{BD1A5FB8-C1C7-43EE-BD0B-5FFDE2920DDF}" type="presOf" srcId="{C9FA35A6-1C2C-4F01-86B0-B2E8DDAA802C}" destId="{4EF44016-2CA1-4A0C-9555-65DD23F8BD1B}" srcOrd="0" destOrd="3" presId="urn:microsoft.com/office/officeart/2005/8/layout/hList2"/>
    <dgm:cxn modelId="{13F39AB9-6768-4EF6-98C0-9A63177A37EB}" type="presOf" srcId="{4C506A89-2BDA-46CF-BAD2-4CAD4E924853}" destId="{DEF5B8C7-754B-4023-B85A-AD196EC627B1}" srcOrd="0" destOrd="0" presId="urn:microsoft.com/office/officeart/2005/8/layout/hList2"/>
    <dgm:cxn modelId="{754330C0-02C2-489B-B99E-63D70DB18A5A}" type="presOf" srcId="{7A2FB517-8566-44D1-9BFC-FA53ADB5FC5D}" destId="{3186DBEB-3C94-49AD-9534-8B90E2F75815}" srcOrd="0" destOrd="2" presId="urn:microsoft.com/office/officeart/2005/8/layout/hList2"/>
    <dgm:cxn modelId="{7ADCFDCD-98EB-4DE7-8A0F-1208EB2FC80F}" type="presOf" srcId="{520084EC-8F2E-4B55-AE7A-BB5C36D45559}" destId="{4EF44016-2CA1-4A0C-9555-65DD23F8BD1B}" srcOrd="0" destOrd="1" presId="urn:microsoft.com/office/officeart/2005/8/layout/hList2"/>
    <dgm:cxn modelId="{9336CBCE-5B44-43AF-B73A-502770E08905}" srcId="{4C506A89-2BDA-46CF-BAD2-4CAD4E924853}" destId="{8C1837DE-5BA2-4AC9-8C77-A7D361BDDA5A}" srcOrd="2" destOrd="0" parTransId="{AED01F91-0FD2-4A3D-A2D6-C5C10E6A3EB5}" sibTransId="{029930D5-BA80-4EA9-B639-A89137830D1C}"/>
    <dgm:cxn modelId="{83E184CF-906F-4A75-8594-36DF19EC97CE}" type="presOf" srcId="{090555CA-6A30-4CB6-8787-6D3C98C5BBE0}" destId="{230090C1-A2DF-4D90-9F49-94ED00D47818}" srcOrd="0" destOrd="1" presId="urn:microsoft.com/office/officeart/2005/8/layout/hList2"/>
    <dgm:cxn modelId="{7E552ED7-B19C-40B5-B55C-39E7480BF53C}" srcId="{F710D806-98ED-4CF9-A2DD-9414B463A448}" destId="{6DA61186-175C-48A8-BF78-8BDCF3427113}" srcOrd="3" destOrd="0" parTransId="{514DC68C-8AC2-4FE4-B7A1-60FCBF3CBEAC}" sibTransId="{DDDB9671-02C8-4322-99F1-CBEE8BC496D1}"/>
    <dgm:cxn modelId="{1E72ADD9-C066-4015-82A2-9E4D735657FB}" srcId="{18C955C5-B4EE-4D16-8A62-E733CBA50B6F}" destId="{9474F78E-8E80-42A9-8AED-FD3619D339EA}" srcOrd="3" destOrd="0" parTransId="{CBCD59EE-CE74-44C9-8C45-4141088F081D}" sibTransId="{5B470AC7-66B2-4BAA-835C-CE5F63FCE8E9}"/>
    <dgm:cxn modelId="{BEA2BEDA-6DBF-475A-AA60-BDA0E55DC102}" type="presOf" srcId="{E868B099-BB85-4755-84A5-EE2D0370AFDC}" destId="{D327A46B-3BB0-445C-A835-4EACFD088305}" srcOrd="0" destOrd="2" presId="urn:microsoft.com/office/officeart/2005/8/layout/hList2"/>
    <dgm:cxn modelId="{9B933EDE-0EBB-4101-B100-79D8D5537A45}" srcId="{2E0F7252-0D3A-4C8F-AAE2-2C5D10209114}" destId="{6CC2DC03-D668-41F7-B569-FDF040B9351F}" srcOrd="3" destOrd="0" parTransId="{5B5B5C13-68AD-45A3-A4A3-797220A3A209}" sibTransId="{90834A6A-3CED-4B7B-8B09-1C211093AB63}"/>
    <dgm:cxn modelId="{3BBE38E2-4A3F-4D3B-886E-AE51FEE12AF8}" srcId="{2E0F7252-0D3A-4C8F-AAE2-2C5D10209114}" destId="{4C506A89-2BDA-46CF-BAD2-4CAD4E924853}" srcOrd="0" destOrd="0" parTransId="{A65DE3CE-B948-44EE-9D2C-C3651D6D1631}" sibTransId="{288C9C3A-E72A-4A82-B24D-C23BE236D8EA}"/>
    <dgm:cxn modelId="{A7E4F8EC-B998-4943-8361-58316CEC2AB9}" srcId="{5EF0FA52-E5F8-48F6-81D5-E33C576FA8AA}" destId="{65498F50-0E87-46EC-B287-6717580B35CD}" srcOrd="1" destOrd="0" parTransId="{69E949B6-B132-4A57-84BE-DAC07E79383B}" sibTransId="{4D043831-9787-49D8-875D-4059FA42E02C}"/>
    <dgm:cxn modelId="{C8A722F1-F0DB-4E0D-8B89-9F68B1A1E8CF}" type="presOf" srcId="{80F819CD-61C2-43EE-A531-021453B62C1B}" destId="{3186DBEB-3C94-49AD-9534-8B90E2F75815}" srcOrd="0" destOrd="0" presId="urn:microsoft.com/office/officeart/2005/8/layout/hList2"/>
    <dgm:cxn modelId="{D44C91F4-A475-42B2-BD68-26E5315BBE2F}" type="presOf" srcId="{90D51695-CB70-4D28-AEA0-5BE152E51105}" destId="{E38BBA83-62B5-4CFC-B806-CCB2A628FF42}" srcOrd="0" destOrd="0" presId="urn:microsoft.com/office/officeart/2005/8/layout/hList2"/>
    <dgm:cxn modelId="{B7D5ABF8-05F1-48DB-A838-6BDC46B707AE}" type="presOf" srcId="{452E722A-1496-46D2-9E76-37CFBD5A236E}" destId="{FBD5FF37-DB8F-448B-89DC-D49EB16779C6}" srcOrd="0" destOrd="1" presId="urn:microsoft.com/office/officeart/2005/8/layout/hList2"/>
    <dgm:cxn modelId="{AED4E7FB-93BF-474E-9776-0183FB52D96A}" srcId="{2E0F7252-0D3A-4C8F-AAE2-2C5D10209114}" destId="{F710D806-98ED-4CF9-A2DD-9414B463A448}" srcOrd="5" destOrd="0" parTransId="{3F043F19-1C8B-4943-8B2F-7C1DFACF3704}" sibTransId="{1C63BBE8-37E8-4A75-948F-86D726DEA81C}"/>
    <dgm:cxn modelId="{C60B2CFD-B632-4D31-A1B0-12E4FA8C4626}" srcId="{5EF0FA52-E5F8-48F6-81D5-E33C576FA8AA}" destId="{9E48D1FF-8FC4-4523-BE0B-882D4488901F}" srcOrd="3" destOrd="0" parTransId="{927EC9BC-5A27-4616-AAC5-C25FAD3DF98D}" sibTransId="{6F250E56-3C39-474D-ADA2-373AFF5A852A}"/>
    <dgm:cxn modelId="{CDD5C23A-2154-4980-BF53-6C93465526C4}" type="presParOf" srcId="{60CC91C4-C06E-4C69-89CB-D94BDB802D9D}" destId="{83AE123E-B28C-40A4-BBFE-D51260CB0C00}" srcOrd="0" destOrd="0" presId="urn:microsoft.com/office/officeart/2005/8/layout/hList2"/>
    <dgm:cxn modelId="{194DB769-4F97-4FA2-989D-210140D66472}" type="presParOf" srcId="{83AE123E-B28C-40A4-BBFE-D51260CB0C00}" destId="{550028A2-4124-4DFD-9C2C-C67EC0AD5C02}" srcOrd="0" destOrd="0" presId="urn:microsoft.com/office/officeart/2005/8/layout/hList2"/>
    <dgm:cxn modelId="{563ED144-91BB-4A0C-B507-EF295FABA222}" type="presParOf" srcId="{83AE123E-B28C-40A4-BBFE-D51260CB0C00}" destId="{4E1744F6-2262-4AAA-B814-001B735DB00C}" srcOrd="1" destOrd="0" presId="urn:microsoft.com/office/officeart/2005/8/layout/hList2"/>
    <dgm:cxn modelId="{BA174A88-B5D7-446C-88EB-915209DD356B}" type="presParOf" srcId="{83AE123E-B28C-40A4-BBFE-D51260CB0C00}" destId="{DEF5B8C7-754B-4023-B85A-AD196EC627B1}" srcOrd="2" destOrd="0" presId="urn:microsoft.com/office/officeart/2005/8/layout/hList2"/>
    <dgm:cxn modelId="{31EBE84D-D282-4289-AA45-67B92D0B7F88}" type="presParOf" srcId="{60CC91C4-C06E-4C69-89CB-D94BDB802D9D}" destId="{25A99DBB-454C-44F4-BB36-649221FECBDC}" srcOrd="1" destOrd="0" presId="urn:microsoft.com/office/officeart/2005/8/layout/hList2"/>
    <dgm:cxn modelId="{6117DB88-AC2A-4D25-9808-F39A69F26734}" type="presParOf" srcId="{60CC91C4-C06E-4C69-89CB-D94BDB802D9D}" destId="{7D6B8AB4-0067-4596-9769-EC67C46FF2EF}" srcOrd="2" destOrd="0" presId="urn:microsoft.com/office/officeart/2005/8/layout/hList2"/>
    <dgm:cxn modelId="{7F4CED4E-E0C9-4C33-84AA-6D6EF2ECD00B}" type="presParOf" srcId="{7D6B8AB4-0067-4596-9769-EC67C46FF2EF}" destId="{A75D48D8-9972-4178-B758-F845969F8BE6}" srcOrd="0" destOrd="0" presId="urn:microsoft.com/office/officeart/2005/8/layout/hList2"/>
    <dgm:cxn modelId="{04E8CE9A-3425-4914-BA55-69E9F9388BFA}" type="presParOf" srcId="{7D6B8AB4-0067-4596-9769-EC67C46FF2EF}" destId="{3186DBEB-3C94-49AD-9534-8B90E2F75815}" srcOrd="1" destOrd="0" presId="urn:microsoft.com/office/officeart/2005/8/layout/hList2"/>
    <dgm:cxn modelId="{BB4449E1-5879-4CEE-9955-3A976BF19545}" type="presParOf" srcId="{7D6B8AB4-0067-4596-9769-EC67C46FF2EF}" destId="{EC76BA44-693A-449F-9279-57385E9C7502}" srcOrd="2" destOrd="0" presId="urn:microsoft.com/office/officeart/2005/8/layout/hList2"/>
    <dgm:cxn modelId="{724ECAC1-D0E9-4060-AE58-5F9A50035061}" type="presParOf" srcId="{60CC91C4-C06E-4C69-89CB-D94BDB802D9D}" destId="{BB51603A-9978-4C4A-8E82-C4E1EE36F28E}" srcOrd="3" destOrd="0" presId="urn:microsoft.com/office/officeart/2005/8/layout/hList2"/>
    <dgm:cxn modelId="{0EC8DBAB-A948-4633-9B99-8184B783AF76}" type="presParOf" srcId="{60CC91C4-C06E-4C69-89CB-D94BDB802D9D}" destId="{E57B1548-0517-4A72-8A8B-712EF5CB3F19}" srcOrd="4" destOrd="0" presId="urn:microsoft.com/office/officeart/2005/8/layout/hList2"/>
    <dgm:cxn modelId="{73BD694A-5E2C-4C9D-B050-59EAE2FADB61}" type="presParOf" srcId="{E57B1548-0517-4A72-8A8B-712EF5CB3F19}" destId="{835F3B2C-7108-4FE7-8276-43BC3EB2388D}" srcOrd="0" destOrd="0" presId="urn:microsoft.com/office/officeart/2005/8/layout/hList2"/>
    <dgm:cxn modelId="{06281F58-7F28-4A86-9795-EEA44E79AB55}" type="presParOf" srcId="{E57B1548-0517-4A72-8A8B-712EF5CB3F19}" destId="{D327A46B-3BB0-445C-A835-4EACFD088305}" srcOrd="1" destOrd="0" presId="urn:microsoft.com/office/officeart/2005/8/layout/hList2"/>
    <dgm:cxn modelId="{7D2781E0-681E-4505-8D41-3CA40C1D5234}" type="presParOf" srcId="{E57B1548-0517-4A72-8A8B-712EF5CB3F19}" destId="{E38BBA83-62B5-4CFC-B806-CCB2A628FF42}" srcOrd="2" destOrd="0" presId="urn:microsoft.com/office/officeart/2005/8/layout/hList2"/>
    <dgm:cxn modelId="{4F7D0A0C-8B7B-4069-BF31-67CF42566EEB}" type="presParOf" srcId="{60CC91C4-C06E-4C69-89CB-D94BDB802D9D}" destId="{E9D9D697-0ACA-4208-967C-A186EE2A80CF}" srcOrd="5" destOrd="0" presId="urn:microsoft.com/office/officeart/2005/8/layout/hList2"/>
    <dgm:cxn modelId="{12882CB3-A120-4EB1-8BC9-D1DCECD03C4A}" type="presParOf" srcId="{60CC91C4-C06E-4C69-89CB-D94BDB802D9D}" destId="{7D69E66C-CF29-4F62-842C-061BC340E994}" srcOrd="6" destOrd="0" presId="urn:microsoft.com/office/officeart/2005/8/layout/hList2"/>
    <dgm:cxn modelId="{78E8E735-B42F-43AF-8FD9-BCA57CF30A67}" type="presParOf" srcId="{7D69E66C-CF29-4F62-842C-061BC340E994}" destId="{F19491F9-0BFD-4D83-ABF9-2F94DF143169}" srcOrd="0" destOrd="0" presId="urn:microsoft.com/office/officeart/2005/8/layout/hList2"/>
    <dgm:cxn modelId="{4926164E-C51E-43B4-A1F0-1A6FB219829C}" type="presParOf" srcId="{7D69E66C-CF29-4F62-842C-061BC340E994}" destId="{1AB585E0-31D1-4729-BA5C-D6EDD942CA7D}" srcOrd="1" destOrd="0" presId="urn:microsoft.com/office/officeart/2005/8/layout/hList2"/>
    <dgm:cxn modelId="{32D4C685-B371-4D03-8A46-36D404931CC0}" type="presParOf" srcId="{7D69E66C-CF29-4F62-842C-061BC340E994}" destId="{F0ACFED5-F171-420D-8919-AF8FEA40AB5D}" srcOrd="2" destOrd="0" presId="urn:microsoft.com/office/officeart/2005/8/layout/hList2"/>
    <dgm:cxn modelId="{7C315FA7-3415-4A7C-B222-30C546A4ED90}" type="presParOf" srcId="{60CC91C4-C06E-4C69-89CB-D94BDB802D9D}" destId="{E4E30A05-A6F5-4356-8F9F-7894CEAC765B}" srcOrd="7" destOrd="0" presId="urn:microsoft.com/office/officeart/2005/8/layout/hList2"/>
    <dgm:cxn modelId="{D75880DD-0156-41EE-9192-8743660F3B72}" type="presParOf" srcId="{60CC91C4-C06E-4C69-89CB-D94BDB802D9D}" destId="{6C624D9E-D2BD-44D4-88F4-BD66874B9527}" srcOrd="8" destOrd="0" presId="urn:microsoft.com/office/officeart/2005/8/layout/hList2"/>
    <dgm:cxn modelId="{2DEA74FE-185B-478A-882A-6DEF2086796C}" type="presParOf" srcId="{6C624D9E-D2BD-44D4-88F4-BD66874B9527}" destId="{6C670F35-B899-4677-B2B1-102ADA1A0390}" srcOrd="0" destOrd="0" presId="urn:microsoft.com/office/officeart/2005/8/layout/hList2"/>
    <dgm:cxn modelId="{648B1EA7-C520-4BFD-B130-A6FF0BF95B3D}" type="presParOf" srcId="{6C624D9E-D2BD-44D4-88F4-BD66874B9527}" destId="{4EF44016-2CA1-4A0C-9555-65DD23F8BD1B}" srcOrd="1" destOrd="0" presId="urn:microsoft.com/office/officeart/2005/8/layout/hList2"/>
    <dgm:cxn modelId="{39F5A5FF-B60F-41BF-8D77-799FD2CD0D01}" type="presParOf" srcId="{6C624D9E-D2BD-44D4-88F4-BD66874B9527}" destId="{5A1372AA-8283-4D41-B9A6-5E33FCF9B2DE}" srcOrd="2" destOrd="0" presId="urn:microsoft.com/office/officeart/2005/8/layout/hList2"/>
    <dgm:cxn modelId="{FB4B13D0-E8B0-44D8-9AC5-31BADA332CCD}" type="presParOf" srcId="{60CC91C4-C06E-4C69-89CB-D94BDB802D9D}" destId="{89C23AE8-D316-4406-AF32-1AFEE8ACC162}" srcOrd="9" destOrd="0" presId="urn:microsoft.com/office/officeart/2005/8/layout/hList2"/>
    <dgm:cxn modelId="{182E2DF6-5F69-490C-878B-CB13F0D9612A}" type="presParOf" srcId="{60CC91C4-C06E-4C69-89CB-D94BDB802D9D}" destId="{D8BD69C1-E9BE-4D9A-90AB-F72D9BFBF7F2}" srcOrd="10" destOrd="0" presId="urn:microsoft.com/office/officeart/2005/8/layout/hList2"/>
    <dgm:cxn modelId="{63763FDA-F1DB-48CD-9278-EA72DD281952}" type="presParOf" srcId="{D8BD69C1-E9BE-4D9A-90AB-F72D9BFBF7F2}" destId="{951A1884-CA8D-471E-B8E2-DE97944CF9E6}" srcOrd="0" destOrd="0" presId="urn:microsoft.com/office/officeart/2005/8/layout/hList2"/>
    <dgm:cxn modelId="{33E8DE83-DD59-4C66-A80A-647EEBD2CB3E}" type="presParOf" srcId="{D8BD69C1-E9BE-4D9A-90AB-F72D9BFBF7F2}" destId="{230090C1-A2DF-4D90-9F49-94ED00D47818}" srcOrd="1" destOrd="0" presId="urn:microsoft.com/office/officeart/2005/8/layout/hList2"/>
    <dgm:cxn modelId="{8F3B17A0-839F-442A-8C5D-0105413AE577}" type="presParOf" srcId="{D8BD69C1-E9BE-4D9A-90AB-F72D9BFBF7F2}" destId="{74161C95-76F7-4EA0-9E4D-41873CD2255A}" srcOrd="2" destOrd="0" presId="urn:microsoft.com/office/officeart/2005/8/layout/hList2"/>
    <dgm:cxn modelId="{E3707237-0FAB-4F0E-8B2F-3CFE5EEEFF83}" type="presParOf" srcId="{60CC91C4-C06E-4C69-89CB-D94BDB802D9D}" destId="{856B62C8-6DE5-4374-BBF4-2601D49EBFF7}" srcOrd="11" destOrd="0" presId="urn:microsoft.com/office/officeart/2005/8/layout/hList2"/>
    <dgm:cxn modelId="{09841F88-0A42-435D-80B9-09DAD285B5E0}" type="presParOf" srcId="{60CC91C4-C06E-4C69-89CB-D94BDB802D9D}" destId="{517A7B10-FA26-4BC2-8641-A19819978CC7}" srcOrd="12" destOrd="0" presId="urn:microsoft.com/office/officeart/2005/8/layout/hList2"/>
    <dgm:cxn modelId="{B3889385-2AC3-4AF9-A53E-B6CD045EC2B0}" type="presParOf" srcId="{517A7B10-FA26-4BC2-8641-A19819978CC7}" destId="{F6F8DC1D-12F2-41B1-9423-C43770BB279B}" srcOrd="0" destOrd="0" presId="urn:microsoft.com/office/officeart/2005/8/layout/hList2"/>
    <dgm:cxn modelId="{2575C445-FBD0-4320-8B5A-C77A89E0BE79}" type="presParOf" srcId="{517A7B10-FA26-4BC2-8641-A19819978CC7}" destId="{FBD5FF37-DB8F-448B-89DC-D49EB16779C6}" srcOrd="1" destOrd="0" presId="urn:microsoft.com/office/officeart/2005/8/layout/hList2"/>
    <dgm:cxn modelId="{B92C61DE-0ACF-44AF-B691-A1B042E2768F}" type="presParOf" srcId="{517A7B10-FA26-4BC2-8641-A19819978CC7}" destId="{0F013AFB-CD60-4764-8435-45C241ACD1BA}"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17B5D6-7145-446B-A4EE-DA376077AE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996D63A-8442-4889-8D8D-52C45C6295CF}">
      <dgm:prSet/>
      <dgm:spPr/>
      <dgm:t>
        <a:bodyPr/>
        <a:lstStyle/>
        <a:p>
          <a:r>
            <a:rPr lang="en-US"/>
            <a:t>Neonatal and pediatric studies: Growth with SMOF ILE adequate and comparable to comparator ILE</a:t>
          </a:r>
          <a:r>
            <a:rPr lang="en-US" baseline="30000"/>
            <a:t>1-16</a:t>
          </a:r>
          <a:endParaRPr lang="en-US"/>
        </a:p>
      </dgm:t>
    </dgm:pt>
    <dgm:pt modelId="{4F141747-4551-4EF6-A9E7-1D1007F688BB}" type="parTrans" cxnId="{CBDA9A17-7227-47A1-92AC-EFC230F50F0D}">
      <dgm:prSet/>
      <dgm:spPr/>
      <dgm:t>
        <a:bodyPr/>
        <a:lstStyle/>
        <a:p>
          <a:endParaRPr lang="en-US"/>
        </a:p>
      </dgm:t>
    </dgm:pt>
    <dgm:pt modelId="{DA9AF7DF-909C-453D-A13F-61E03DBECE16}" type="sibTrans" cxnId="{CBDA9A17-7227-47A1-92AC-EFC230F50F0D}">
      <dgm:prSet/>
      <dgm:spPr/>
      <dgm:t>
        <a:bodyPr/>
        <a:lstStyle/>
        <a:p>
          <a:endParaRPr lang="en-US"/>
        </a:p>
      </dgm:t>
    </dgm:pt>
    <dgm:pt modelId="{803A3B6B-8880-49AE-8729-CAE6F2550830}">
      <dgm:prSet/>
      <dgm:spPr/>
      <dgm:t>
        <a:bodyPr/>
        <a:lstStyle/>
        <a:p>
          <a:r>
            <a:rPr lang="en-US"/>
            <a:t>Multicenter, RCT (n = 152 preterm and term neonates, 9 infants (29 – 153 days of age)</a:t>
          </a:r>
          <a:r>
            <a:rPr lang="en-US" baseline="30000"/>
            <a:t>1</a:t>
          </a:r>
        </a:p>
        <a:p>
          <a:r>
            <a:rPr lang="en-US"/>
            <a:t>SMOF ILE adequate and comparable to SO ILE</a:t>
          </a:r>
        </a:p>
      </dgm:t>
    </dgm:pt>
    <dgm:pt modelId="{892D8A24-2B8A-4A29-A609-6B6021F33EE4}" type="parTrans" cxnId="{64854B56-D874-4837-B3E3-706A17DE7A41}">
      <dgm:prSet/>
      <dgm:spPr/>
      <dgm:t>
        <a:bodyPr/>
        <a:lstStyle/>
        <a:p>
          <a:endParaRPr lang="en-US"/>
        </a:p>
      </dgm:t>
    </dgm:pt>
    <dgm:pt modelId="{35DE3624-D220-4E67-8EEE-A5426C0B5998}" type="sibTrans" cxnId="{64854B56-D874-4837-B3E3-706A17DE7A41}">
      <dgm:prSet/>
      <dgm:spPr/>
      <dgm:t>
        <a:bodyPr/>
        <a:lstStyle/>
        <a:p>
          <a:endParaRPr lang="en-US"/>
        </a:p>
      </dgm:t>
    </dgm:pt>
    <dgm:pt modelId="{5C94F2E5-A2A2-41E1-AF5B-C98FA9B448F8}">
      <dgm:prSet/>
      <dgm:spPr/>
      <dgm:t>
        <a:bodyPr/>
        <a:lstStyle/>
        <a:p>
          <a:r>
            <a:rPr lang="en-US"/>
            <a:t>Meta-analyses: No difference in growth between SMOF ILE and comparator ILE in pre-term</a:t>
          </a:r>
          <a:r>
            <a:rPr lang="en-US" baseline="30000"/>
            <a:t>10</a:t>
          </a:r>
          <a:r>
            <a:rPr lang="en-US"/>
            <a:t>, late-preterm and term infants</a:t>
          </a:r>
          <a:r>
            <a:rPr lang="en-US" baseline="30000"/>
            <a:t>14</a:t>
          </a:r>
          <a:r>
            <a:rPr lang="en-US" baseline="0"/>
            <a:t>, </a:t>
          </a:r>
          <a:r>
            <a:rPr lang="en-US"/>
            <a:t>pediatric hospitalized patients</a:t>
          </a:r>
          <a:r>
            <a:rPr lang="en-US" baseline="30000"/>
            <a:t>15</a:t>
          </a:r>
          <a:r>
            <a:rPr lang="en-US"/>
            <a:t>, and children with intestinal failure</a:t>
          </a:r>
          <a:r>
            <a:rPr lang="en-US" baseline="30000"/>
            <a:t>16</a:t>
          </a:r>
        </a:p>
      </dgm:t>
    </dgm:pt>
    <dgm:pt modelId="{15AA11BB-563C-4A31-B1D7-B2AC1F5FF8A5}" type="parTrans" cxnId="{878BAFF7-F535-463F-ADDF-491EF57760EB}">
      <dgm:prSet/>
      <dgm:spPr/>
      <dgm:t>
        <a:bodyPr/>
        <a:lstStyle/>
        <a:p>
          <a:endParaRPr lang="en-US"/>
        </a:p>
      </dgm:t>
    </dgm:pt>
    <dgm:pt modelId="{5A3B0966-A7F2-4F49-AB33-CEDD1C29FAA6}" type="sibTrans" cxnId="{878BAFF7-F535-463F-ADDF-491EF57760EB}">
      <dgm:prSet/>
      <dgm:spPr/>
      <dgm:t>
        <a:bodyPr/>
        <a:lstStyle/>
        <a:p>
          <a:endParaRPr lang="en-US"/>
        </a:p>
      </dgm:t>
    </dgm:pt>
    <dgm:pt modelId="{431B2ABA-386A-4482-BB8A-936124FE62ED}" type="pres">
      <dgm:prSet presAssocID="{6A17B5D6-7145-446B-A4EE-DA376077AE40}" presName="linear" presStyleCnt="0">
        <dgm:presLayoutVars>
          <dgm:animLvl val="lvl"/>
          <dgm:resizeHandles val="exact"/>
        </dgm:presLayoutVars>
      </dgm:prSet>
      <dgm:spPr/>
    </dgm:pt>
    <dgm:pt modelId="{E5855046-EF96-4027-B64E-DE22D1B62798}" type="pres">
      <dgm:prSet presAssocID="{8996D63A-8442-4889-8D8D-52C45C6295CF}" presName="parentText" presStyleLbl="node1" presStyleIdx="0" presStyleCnt="3">
        <dgm:presLayoutVars>
          <dgm:chMax val="0"/>
          <dgm:bulletEnabled val="1"/>
        </dgm:presLayoutVars>
      </dgm:prSet>
      <dgm:spPr/>
    </dgm:pt>
    <dgm:pt modelId="{A9943649-4BD1-4D85-AD57-C2E3DCB8775F}" type="pres">
      <dgm:prSet presAssocID="{DA9AF7DF-909C-453D-A13F-61E03DBECE16}" presName="spacer" presStyleCnt="0"/>
      <dgm:spPr/>
    </dgm:pt>
    <dgm:pt modelId="{433A4D2E-DB17-41BD-A22A-6A46C55C12D0}" type="pres">
      <dgm:prSet presAssocID="{803A3B6B-8880-49AE-8729-CAE6F2550830}" presName="parentText" presStyleLbl="node1" presStyleIdx="1" presStyleCnt="3">
        <dgm:presLayoutVars>
          <dgm:chMax val="0"/>
          <dgm:bulletEnabled val="1"/>
        </dgm:presLayoutVars>
      </dgm:prSet>
      <dgm:spPr/>
    </dgm:pt>
    <dgm:pt modelId="{FBAECDFF-B605-4740-A1DD-CCA17686A7AB}" type="pres">
      <dgm:prSet presAssocID="{35DE3624-D220-4E67-8EEE-A5426C0B5998}" presName="spacer" presStyleCnt="0"/>
      <dgm:spPr/>
    </dgm:pt>
    <dgm:pt modelId="{B3CDC53C-A2BB-434A-B333-B108FE1B6DF3}" type="pres">
      <dgm:prSet presAssocID="{5C94F2E5-A2A2-41E1-AF5B-C98FA9B448F8}" presName="parentText" presStyleLbl="node1" presStyleIdx="2" presStyleCnt="3">
        <dgm:presLayoutVars>
          <dgm:chMax val="0"/>
          <dgm:bulletEnabled val="1"/>
        </dgm:presLayoutVars>
      </dgm:prSet>
      <dgm:spPr/>
    </dgm:pt>
  </dgm:ptLst>
  <dgm:cxnLst>
    <dgm:cxn modelId="{CBDA9A17-7227-47A1-92AC-EFC230F50F0D}" srcId="{6A17B5D6-7145-446B-A4EE-DA376077AE40}" destId="{8996D63A-8442-4889-8D8D-52C45C6295CF}" srcOrd="0" destOrd="0" parTransId="{4F141747-4551-4EF6-A9E7-1D1007F688BB}" sibTransId="{DA9AF7DF-909C-453D-A13F-61E03DBECE16}"/>
    <dgm:cxn modelId="{CEEC6745-2491-4445-B9C9-6319EEEA0C34}" type="presOf" srcId="{6A17B5D6-7145-446B-A4EE-DA376077AE40}" destId="{431B2ABA-386A-4482-BB8A-936124FE62ED}" srcOrd="0" destOrd="0" presId="urn:microsoft.com/office/officeart/2005/8/layout/vList2"/>
    <dgm:cxn modelId="{64854B56-D874-4837-B3E3-706A17DE7A41}" srcId="{6A17B5D6-7145-446B-A4EE-DA376077AE40}" destId="{803A3B6B-8880-49AE-8729-CAE6F2550830}" srcOrd="1" destOrd="0" parTransId="{892D8A24-2B8A-4A29-A609-6B6021F33EE4}" sibTransId="{35DE3624-D220-4E67-8EEE-A5426C0B5998}"/>
    <dgm:cxn modelId="{7DAFAE86-1ACC-4E4F-B441-37F8C2018A4F}" type="presOf" srcId="{8996D63A-8442-4889-8D8D-52C45C6295CF}" destId="{E5855046-EF96-4027-B64E-DE22D1B62798}" srcOrd="0" destOrd="0" presId="urn:microsoft.com/office/officeart/2005/8/layout/vList2"/>
    <dgm:cxn modelId="{C8E63ED2-92C5-43E2-9C3A-441109FBF9EE}" type="presOf" srcId="{803A3B6B-8880-49AE-8729-CAE6F2550830}" destId="{433A4D2E-DB17-41BD-A22A-6A46C55C12D0}" srcOrd="0" destOrd="0" presId="urn:microsoft.com/office/officeart/2005/8/layout/vList2"/>
    <dgm:cxn modelId="{FFDFBFF1-8F1F-430F-A7F5-8952BA9834D9}" type="presOf" srcId="{5C94F2E5-A2A2-41E1-AF5B-C98FA9B448F8}" destId="{B3CDC53C-A2BB-434A-B333-B108FE1B6DF3}" srcOrd="0" destOrd="0" presId="urn:microsoft.com/office/officeart/2005/8/layout/vList2"/>
    <dgm:cxn modelId="{878BAFF7-F535-463F-ADDF-491EF57760EB}" srcId="{6A17B5D6-7145-446B-A4EE-DA376077AE40}" destId="{5C94F2E5-A2A2-41E1-AF5B-C98FA9B448F8}" srcOrd="2" destOrd="0" parTransId="{15AA11BB-563C-4A31-B1D7-B2AC1F5FF8A5}" sibTransId="{5A3B0966-A7F2-4F49-AB33-CEDD1C29FAA6}"/>
    <dgm:cxn modelId="{30E12158-73DE-4E84-9FDC-E2F33D58FA90}" type="presParOf" srcId="{431B2ABA-386A-4482-BB8A-936124FE62ED}" destId="{E5855046-EF96-4027-B64E-DE22D1B62798}" srcOrd="0" destOrd="0" presId="urn:microsoft.com/office/officeart/2005/8/layout/vList2"/>
    <dgm:cxn modelId="{E732ECFA-3163-4A92-A951-5F3D00448F5B}" type="presParOf" srcId="{431B2ABA-386A-4482-BB8A-936124FE62ED}" destId="{A9943649-4BD1-4D85-AD57-C2E3DCB8775F}" srcOrd="1" destOrd="0" presId="urn:microsoft.com/office/officeart/2005/8/layout/vList2"/>
    <dgm:cxn modelId="{E3AEA9CE-268B-472E-AF5A-5E273D0035B2}" type="presParOf" srcId="{431B2ABA-386A-4482-BB8A-936124FE62ED}" destId="{433A4D2E-DB17-41BD-A22A-6A46C55C12D0}" srcOrd="2" destOrd="0" presId="urn:microsoft.com/office/officeart/2005/8/layout/vList2"/>
    <dgm:cxn modelId="{16136380-E9F3-4588-9C57-14D21E311524}" type="presParOf" srcId="{431B2ABA-386A-4482-BB8A-936124FE62ED}" destId="{FBAECDFF-B605-4740-A1DD-CCA17686A7AB}" srcOrd="3" destOrd="0" presId="urn:microsoft.com/office/officeart/2005/8/layout/vList2"/>
    <dgm:cxn modelId="{6A4AA42B-96BA-4D3E-81C1-EA886A1F206C}" type="presParOf" srcId="{431B2ABA-386A-4482-BB8A-936124FE62ED}" destId="{B3CDC53C-A2BB-434A-B333-B108FE1B6DF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FF6C73-0025-4191-B37D-70425A74B7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F164E3E-95E7-4053-A108-2803C3CFB7DD}">
      <dgm:prSet custT="1"/>
      <dgm:spPr/>
      <dgm:t>
        <a:bodyPr/>
        <a:lstStyle/>
        <a:p>
          <a:r>
            <a:rPr lang="en-US" sz="2800"/>
            <a:t>4 Meta-analyses: FO containing ILE vs. non-FO containing ILE</a:t>
          </a:r>
          <a:r>
            <a:rPr lang="en-US" sz="2800" baseline="30000"/>
            <a:t>1-4  </a:t>
          </a:r>
        </a:p>
      </dgm:t>
    </dgm:pt>
    <dgm:pt modelId="{D6EB7A65-74D3-4334-9D6C-35130BAEA7EE}" type="parTrans" cxnId="{B4BCB7E8-7F57-41CA-84FC-781751AB5595}">
      <dgm:prSet/>
      <dgm:spPr/>
      <dgm:t>
        <a:bodyPr/>
        <a:lstStyle/>
        <a:p>
          <a:endParaRPr lang="en-US"/>
        </a:p>
      </dgm:t>
    </dgm:pt>
    <dgm:pt modelId="{1669192E-08A1-44D7-B513-5C206E909C2A}" type="sibTrans" cxnId="{B4BCB7E8-7F57-41CA-84FC-781751AB5595}">
      <dgm:prSet/>
      <dgm:spPr/>
      <dgm:t>
        <a:bodyPr/>
        <a:lstStyle/>
        <a:p>
          <a:endParaRPr lang="en-US"/>
        </a:p>
      </dgm:t>
    </dgm:pt>
    <dgm:pt modelId="{04383D64-62E6-46C4-8D43-15226A4F41A0}">
      <dgm:prSet custT="1"/>
      <dgm:spPr/>
      <dgm:t>
        <a:bodyPr/>
        <a:lstStyle/>
        <a:p>
          <a:r>
            <a:rPr lang="en-US" sz="1800">
              <a:solidFill>
                <a:srgbClr val="006699"/>
              </a:solidFill>
            </a:rPr>
            <a:t>No difference in ROP between FO-containing ILEs vs. standard ILE</a:t>
          </a:r>
          <a:r>
            <a:rPr lang="en-US" sz="1800" baseline="30000">
              <a:solidFill>
                <a:srgbClr val="006699"/>
              </a:solidFill>
            </a:rPr>
            <a:t>1-3</a:t>
          </a:r>
          <a:endParaRPr lang="en-US" sz="1800">
            <a:solidFill>
              <a:srgbClr val="006699"/>
            </a:solidFill>
          </a:endParaRPr>
        </a:p>
      </dgm:t>
    </dgm:pt>
    <dgm:pt modelId="{F2079803-2BEB-4F37-B723-4C92217B53EB}" type="parTrans" cxnId="{AB487838-8E19-4154-BE47-6DF9A728019E}">
      <dgm:prSet/>
      <dgm:spPr/>
      <dgm:t>
        <a:bodyPr/>
        <a:lstStyle/>
        <a:p>
          <a:endParaRPr lang="en-US"/>
        </a:p>
      </dgm:t>
    </dgm:pt>
    <dgm:pt modelId="{0E6C90B3-90F6-4750-ABC2-B686C7A9FCA7}" type="sibTrans" cxnId="{AB487838-8E19-4154-BE47-6DF9A728019E}">
      <dgm:prSet/>
      <dgm:spPr/>
      <dgm:t>
        <a:bodyPr/>
        <a:lstStyle/>
        <a:p>
          <a:endParaRPr lang="en-US"/>
        </a:p>
      </dgm:t>
    </dgm:pt>
    <dgm:pt modelId="{371948B0-3D9D-4F80-B4E1-2B528462CF42}">
      <dgm:prSet custT="1"/>
      <dgm:spPr/>
      <dgm:t>
        <a:bodyPr/>
        <a:lstStyle/>
        <a:p>
          <a:r>
            <a:rPr lang="en-US" sz="1800">
              <a:solidFill>
                <a:srgbClr val="006699"/>
              </a:solidFill>
            </a:rPr>
            <a:t>FO-containing ILEs associated with decreased incidence of severe ROP and ROP requiring laser therapy in infants &lt; 32 weeks GA and BW &lt; 1500g</a:t>
          </a:r>
          <a:r>
            <a:rPr lang="en-US" sz="1800" baseline="30000">
              <a:solidFill>
                <a:srgbClr val="006699"/>
              </a:solidFill>
            </a:rPr>
            <a:t>4</a:t>
          </a:r>
        </a:p>
      </dgm:t>
    </dgm:pt>
    <dgm:pt modelId="{7795624A-D11B-43AE-BCA8-0099E42BD6BA}" type="parTrans" cxnId="{2240DDC4-6EFC-4EC8-813A-16DF742DE6BF}">
      <dgm:prSet/>
      <dgm:spPr/>
      <dgm:t>
        <a:bodyPr/>
        <a:lstStyle/>
        <a:p>
          <a:endParaRPr lang="en-US"/>
        </a:p>
      </dgm:t>
    </dgm:pt>
    <dgm:pt modelId="{0D3D9783-34D1-465E-A4C6-4328487B8CAF}" type="sibTrans" cxnId="{2240DDC4-6EFC-4EC8-813A-16DF742DE6BF}">
      <dgm:prSet/>
      <dgm:spPr/>
      <dgm:t>
        <a:bodyPr/>
        <a:lstStyle/>
        <a:p>
          <a:endParaRPr lang="en-US"/>
        </a:p>
      </dgm:t>
    </dgm:pt>
    <dgm:pt modelId="{9FC43C66-DE7A-4464-9B10-025E8F32DF4B}">
      <dgm:prSet custT="1"/>
      <dgm:spPr/>
      <dgm:t>
        <a:bodyPr/>
        <a:lstStyle/>
        <a:p>
          <a:r>
            <a:rPr lang="en-US" sz="2800"/>
            <a:t>14 RCTs (n = 1484 infants)</a:t>
          </a:r>
          <a:r>
            <a:rPr lang="en-US" sz="2800" baseline="30000"/>
            <a:t>5-18</a:t>
          </a:r>
          <a:endParaRPr lang="en-US" sz="2800"/>
        </a:p>
      </dgm:t>
    </dgm:pt>
    <dgm:pt modelId="{0AAFA232-234C-4BDF-A5BF-BB4429835F68}" type="parTrans" cxnId="{70A24A92-296A-4FE5-A6E3-AF7CAE650E3A}">
      <dgm:prSet/>
      <dgm:spPr/>
      <dgm:t>
        <a:bodyPr/>
        <a:lstStyle/>
        <a:p>
          <a:endParaRPr lang="en-US"/>
        </a:p>
      </dgm:t>
    </dgm:pt>
    <dgm:pt modelId="{FA35FCD5-39DF-4F84-85DB-B6230DA9D47A}" type="sibTrans" cxnId="{70A24A92-296A-4FE5-A6E3-AF7CAE650E3A}">
      <dgm:prSet/>
      <dgm:spPr/>
      <dgm:t>
        <a:bodyPr/>
        <a:lstStyle/>
        <a:p>
          <a:endParaRPr lang="en-US"/>
        </a:p>
      </dgm:t>
    </dgm:pt>
    <dgm:pt modelId="{EB44F94A-F5D5-4E11-BFB3-459F9616D31B}">
      <dgm:prSet custT="1"/>
      <dgm:spPr/>
      <dgm:t>
        <a:bodyPr/>
        <a:lstStyle/>
        <a:p>
          <a:r>
            <a:rPr lang="en-US" sz="1800">
              <a:solidFill>
                <a:srgbClr val="006699"/>
              </a:solidFill>
            </a:rPr>
            <a:t>Decreased ROP in SMOF ILE group vs. SO ILE group (n = 80, 5% v. 32.5%, p = 0.004)</a:t>
          </a:r>
          <a:r>
            <a:rPr lang="en-US" sz="1800" baseline="30000">
              <a:solidFill>
                <a:srgbClr val="006699"/>
              </a:solidFill>
            </a:rPr>
            <a:t>5 </a:t>
          </a:r>
          <a:endParaRPr lang="en-US" sz="1800">
            <a:solidFill>
              <a:srgbClr val="006699"/>
            </a:solidFill>
          </a:endParaRPr>
        </a:p>
      </dgm:t>
    </dgm:pt>
    <dgm:pt modelId="{AB89BE57-A8AB-40CD-9924-2913E6A3A0D9}" type="parTrans" cxnId="{BC3C4A25-875F-4E30-A6D6-A305A1E1944C}">
      <dgm:prSet/>
      <dgm:spPr/>
      <dgm:t>
        <a:bodyPr/>
        <a:lstStyle/>
        <a:p>
          <a:endParaRPr lang="en-US"/>
        </a:p>
      </dgm:t>
    </dgm:pt>
    <dgm:pt modelId="{7459F4B1-8A75-42E2-9730-D7D3CDBCDF1B}" type="sibTrans" cxnId="{BC3C4A25-875F-4E30-A6D6-A305A1E1944C}">
      <dgm:prSet/>
      <dgm:spPr/>
      <dgm:t>
        <a:bodyPr/>
        <a:lstStyle/>
        <a:p>
          <a:endParaRPr lang="en-US"/>
        </a:p>
      </dgm:t>
    </dgm:pt>
    <dgm:pt modelId="{DAFA8A6A-C945-454F-9279-DD7C2CDEC9E5}">
      <dgm:prSet custT="1"/>
      <dgm:spPr/>
      <dgm:t>
        <a:bodyPr/>
        <a:lstStyle/>
        <a:p>
          <a:r>
            <a:rPr lang="en-US" sz="1800">
              <a:solidFill>
                <a:srgbClr val="006699"/>
              </a:solidFill>
            </a:rPr>
            <a:t>No difference between groups in other trials</a:t>
          </a:r>
          <a:r>
            <a:rPr lang="en-US" sz="1800" baseline="30000">
              <a:solidFill>
                <a:srgbClr val="006699"/>
              </a:solidFill>
            </a:rPr>
            <a:t>6-18</a:t>
          </a:r>
          <a:endParaRPr lang="en-US" sz="1800">
            <a:solidFill>
              <a:srgbClr val="006699"/>
            </a:solidFill>
          </a:endParaRPr>
        </a:p>
      </dgm:t>
    </dgm:pt>
    <dgm:pt modelId="{BA9FB21D-DFE0-4823-9FEA-70FB4664115A}" type="parTrans" cxnId="{4BA20669-4CF2-4C8A-83C5-28BE366B9281}">
      <dgm:prSet/>
      <dgm:spPr/>
      <dgm:t>
        <a:bodyPr/>
        <a:lstStyle/>
        <a:p>
          <a:endParaRPr lang="en-US"/>
        </a:p>
      </dgm:t>
    </dgm:pt>
    <dgm:pt modelId="{C0F5056C-CFAA-48A6-B20B-0661B78F08A7}" type="sibTrans" cxnId="{4BA20669-4CF2-4C8A-83C5-28BE366B9281}">
      <dgm:prSet/>
      <dgm:spPr/>
      <dgm:t>
        <a:bodyPr/>
        <a:lstStyle/>
        <a:p>
          <a:endParaRPr lang="en-US"/>
        </a:p>
      </dgm:t>
    </dgm:pt>
    <dgm:pt modelId="{08372E18-BBC5-4FC0-8411-0C7C0271DF23}">
      <dgm:prSet custT="1"/>
      <dgm:spPr/>
      <dgm:t>
        <a:bodyPr/>
        <a:lstStyle/>
        <a:p>
          <a:r>
            <a:rPr lang="en-US" sz="2800"/>
            <a:t>14 Observational/Retrospective studies (n = 5040 infants)</a:t>
          </a:r>
          <a:r>
            <a:rPr lang="en-US" sz="2800" baseline="30000"/>
            <a:t>19- 32</a:t>
          </a:r>
          <a:endParaRPr lang="en-US" sz="2800"/>
        </a:p>
      </dgm:t>
    </dgm:pt>
    <dgm:pt modelId="{930BFBE3-8B91-4170-8CD9-882B9BA65FD8}" type="parTrans" cxnId="{0A6658F6-75F9-421D-BEB4-701B38735FF5}">
      <dgm:prSet/>
      <dgm:spPr/>
      <dgm:t>
        <a:bodyPr/>
        <a:lstStyle/>
        <a:p>
          <a:endParaRPr lang="en-US"/>
        </a:p>
      </dgm:t>
    </dgm:pt>
    <dgm:pt modelId="{0C0F767B-B0E5-45EC-AD3D-BC841087EE0B}" type="sibTrans" cxnId="{0A6658F6-75F9-421D-BEB4-701B38735FF5}">
      <dgm:prSet/>
      <dgm:spPr/>
      <dgm:t>
        <a:bodyPr/>
        <a:lstStyle/>
        <a:p>
          <a:endParaRPr lang="en-US"/>
        </a:p>
      </dgm:t>
    </dgm:pt>
    <dgm:pt modelId="{42A0E6AC-FA2F-48CB-AC5F-1BEE9D85FCB5}">
      <dgm:prSet custT="1"/>
      <dgm:spPr/>
      <dgm:t>
        <a:bodyPr/>
        <a:lstStyle/>
        <a:p>
          <a:r>
            <a:rPr lang="en-US" sz="1800">
              <a:solidFill>
                <a:srgbClr val="006699"/>
              </a:solidFill>
            </a:rPr>
            <a:t>Significant decrease in severe ROP in SMOF ILE group vs. comparator ILE</a:t>
          </a:r>
          <a:r>
            <a:rPr lang="en-US" sz="1800" baseline="30000">
              <a:solidFill>
                <a:srgbClr val="006699"/>
              </a:solidFill>
            </a:rPr>
            <a:t>22-24,30</a:t>
          </a:r>
          <a:endParaRPr lang="en-US" sz="1800">
            <a:solidFill>
              <a:srgbClr val="006699"/>
            </a:solidFill>
          </a:endParaRPr>
        </a:p>
      </dgm:t>
    </dgm:pt>
    <dgm:pt modelId="{34ED1625-B3F2-457E-B975-DA3E54DD7910}" type="parTrans" cxnId="{2C8D2650-9145-4CC3-84E8-F12238A502A5}">
      <dgm:prSet/>
      <dgm:spPr/>
      <dgm:t>
        <a:bodyPr/>
        <a:lstStyle/>
        <a:p>
          <a:endParaRPr lang="en-US"/>
        </a:p>
      </dgm:t>
    </dgm:pt>
    <dgm:pt modelId="{FE974DD6-F327-4BE9-B6CA-762397F20F93}" type="sibTrans" cxnId="{2C8D2650-9145-4CC3-84E8-F12238A502A5}">
      <dgm:prSet/>
      <dgm:spPr/>
      <dgm:t>
        <a:bodyPr/>
        <a:lstStyle/>
        <a:p>
          <a:endParaRPr lang="en-US"/>
        </a:p>
      </dgm:t>
    </dgm:pt>
    <dgm:pt modelId="{03A46325-B9D4-4983-A60C-6B723967F388}">
      <dgm:prSet custT="1"/>
      <dgm:spPr/>
      <dgm:t>
        <a:bodyPr/>
        <a:lstStyle/>
        <a:p>
          <a:r>
            <a:rPr lang="en-US" sz="1800">
              <a:solidFill>
                <a:srgbClr val="006699"/>
              </a:solidFill>
            </a:rPr>
            <a:t>No difference in other studies</a:t>
          </a:r>
          <a:r>
            <a:rPr lang="en-US" sz="1800" baseline="30000">
              <a:solidFill>
                <a:srgbClr val="006699"/>
              </a:solidFill>
            </a:rPr>
            <a:t>19,20,25,26,31,32</a:t>
          </a:r>
          <a:endParaRPr lang="en-US" sz="1800">
            <a:solidFill>
              <a:srgbClr val="006699"/>
            </a:solidFill>
          </a:endParaRPr>
        </a:p>
      </dgm:t>
    </dgm:pt>
    <dgm:pt modelId="{46971780-5E44-48EB-A9CB-6505DEC320DA}" type="parTrans" cxnId="{BC6779D5-9026-41FA-80B0-F960642472C7}">
      <dgm:prSet/>
      <dgm:spPr/>
      <dgm:t>
        <a:bodyPr/>
        <a:lstStyle/>
        <a:p>
          <a:endParaRPr lang="en-US"/>
        </a:p>
      </dgm:t>
    </dgm:pt>
    <dgm:pt modelId="{26DE2EE2-7364-4C56-A92A-E2187308FD87}" type="sibTrans" cxnId="{BC6779D5-9026-41FA-80B0-F960642472C7}">
      <dgm:prSet/>
      <dgm:spPr/>
      <dgm:t>
        <a:bodyPr/>
        <a:lstStyle/>
        <a:p>
          <a:endParaRPr lang="en-US"/>
        </a:p>
      </dgm:t>
    </dgm:pt>
    <dgm:pt modelId="{3167A7AE-3749-4A75-87E9-A1D27DD5188E}">
      <dgm:prSet custT="1"/>
      <dgm:spPr/>
      <dgm:t>
        <a:bodyPr/>
        <a:lstStyle/>
        <a:p>
          <a:r>
            <a:rPr lang="en-US" sz="1800">
              <a:solidFill>
                <a:srgbClr val="006699"/>
              </a:solidFill>
            </a:rPr>
            <a:t>Significant decrease in any stage ROP in SMOF ILE group vs. non-FO ILE (SO ILE, MCT/SO ILE or OO/SO ILE)</a:t>
          </a:r>
          <a:r>
            <a:rPr lang="en-US" sz="1800" baseline="30000">
              <a:solidFill>
                <a:srgbClr val="006699"/>
              </a:solidFill>
            </a:rPr>
            <a:t>21,22,27-30</a:t>
          </a:r>
          <a:endParaRPr lang="en-US" sz="1800">
            <a:solidFill>
              <a:srgbClr val="006699"/>
            </a:solidFill>
          </a:endParaRPr>
        </a:p>
      </dgm:t>
    </dgm:pt>
    <dgm:pt modelId="{2D37EA7C-F3E2-40DA-A441-5E2434CB0016}" type="parTrans" cxnId="{1236F81D-5200-4B77-825A-B8ED2A2D6D9F}">
      <dgm:prSet/>
      <dgm:spPr/>
      <dgm:t>
        <a:bodyPr/>
        <a:lstStyle/>
        <a:p>
          <a:endParaRPr lang="en-US"/>
        </a:p>
      </dgm:t>
    </dgm:pt>
    <dgm:pt modelId="{6680D513-6FF6-4399-AC94-4C45A20D5DCE}" type="sibTrans" cxnId="{1236F81D-5200-4B77-825A-B8ED2A2D6D9F}">
      <dgm:prSet/>
      <dgm:spPr/>
      <dgm:t>
        <a:bodyPr/>
        <a:lstStyle/>
        <a:p>
          <a:endParaRPr lang="en-US"/>
        </a:p>
      </dgm:t>
    </dgm:pt>
    <dgm:pt modelId="{F14E4D5D-EEE0-4A98-AAF0-D3557179E1C0}" type="pres">
      <dgm:prSet presAssocID="{74FF6C73-0025-4191-B37D-70425A74B783}" presName="linear" presStyleCnt="0">
        <dgm:presLayoutVars>
          <dgm:animLvl val="lvl"/>
          <dgm:resizeHandles val="exact"/>
        </dgm:presLayoutVars>
      </dgm:prSet>
      <dgm:spPr/>
    </dgm:pt>
    <dgm:pt modelId="{15997A52-133D-491B-B739-46A49EE77BD2}" type="pres">
      <dgm:prSet presAssocID="{4F164E3E-95E7-4053-A108-2803C3CFB7DD}" presName="parentText" presStyleLbl="node1" presStyleIdx="0" presStyleCnt="3" custScaleY="72995" custLinFactNeighborY="-16467">
        <dgm:presLayoutVars>
          <dgm:chMax val="0"/>
          <dgm:bulletEnabled val="1"/>
        </dgm:presLayoutVars>
      </dgm:prSet>
      <dgm:spPr/>
    </dgm:pt>
    <dgm:pt modelId="{4C7949B2-8977-470F-9143-7DA3A96FF970}" type="pres">
      <dgm:prSet presAssocID="{4F164E3E-95E7-4053-A108-2803C3CFB7DD}" presName="childText" presStyleLbl="revTx" presStyleIdx="0" presStyleCnt="3" custScaleY="145262" custLinFactNeighborY="5321">
        <dgm:presLayoutVars>
          <dgm:bulletEnabled val="1"/>
        </dgm:presLayoutVars>
      </dgm:prSet>
      <dgm:spPr/>
    </dgm:pt>
    <dgm:pt modelId="{DA708F97-B385-4911-B307-699E68856232}" type="pres">
      <dgm:prSet presAssocID="{9FC43C66-DE7A-4464-9B10-025E8F32DF4B}" presName="parentText" presStyleLbl="node1" presStyleIdx="1" presStyleCnt="3" custScaleY="70872" custLinFactNeighborX="-375" custLinFactNeighborY="-27244">
        <dgm:presLayoutVars>
          <dgm:chMax val="0"/>
          <dgm:bulletEnabled val="1"/>
        </dgm:presLayoutVars>
      </dgm:prSet>
      <dgm:spPr/>
    </dgm:pt>
    <dgm:pt modelId="{486C5564-1791-4AD6-B866-DB76E88B44B3}" type="pres">
      <dgm:prSet presAssocID="{9FC43C66-DE7A-4464-9B10-025E8F32DF4B}" presName="childText" presStyleLbl="revTx" presStyleIdx="1" presStyleCnt="3" custLinFactNeighborY="-19040">
        <dgm:presLayoutVars>
          <dgm:bulletEnabled val="1"/>
        </dgm:presLayoutVars>
      </dgm:prSet>
      <dgm:spPr/>
    </dgm:pt>
    <dgm:pt modelId="{1432F688-852D-4591-AF1B-9B37E770B18F}" type="pres">
      <dgm:prSet presAssocID="{08372E18-BBC5-4FC0-8411-0C7C0271DF23}" presName="parentText" presStyleLbl="node1" presStyleIdx="2" presStyleCnt="3" custScaleY="64506" custLinFactNeighborY="-25471">
        <dgm:presLayoutVars>
          <dgm:chMax val="0"/>
          <dgm:bulletEnabled val="1"/>
        </dgm:presLayoutVars>
      </dgm:prSet>
      <dgm:spPr/>
    </dgm:pt>
    <dgm:pt modelId="{CDF5E536-9DA1-4A50-BF20-1480D69A7F98}" type="pres">
      <dgm:prSet presAssocID="{08372E18-BBC5-4FC0-8411-0C7C0271DF23}" presName="childText" presStyleLbl="revTx" presStyleIdx="2" presStyleCnt="3" custLinFactNeighborY="-26968">
        <dgm:presLayoutVars>
          <dgm:bulletEnabled val="1"/>
        </dgm:presLayoutVars>
      </dgm:prSet>
      <dgm:spPr/>
    </dgm:pt>
  </dgm:ptLst>
  <dgm:cxnLst>
    <dgm:cxn modelId="{B9262709-67AD-4603-A619-5BCA169FD990}" type="presOf" srcId="{74FF6C73-0025-4191-B37D-70425A74B783}" destId="{F14E4D5D-EEE0-4A98-AAF0-D3557179E1C0}" srcOrd="0" destOrd="0" presId="urn:microsoft.com/office/officeart/2005/8/layout/vList2"/>
    <dgm:cxn modelId="{3538B40A-3770-442F-8909-58C38A5025A4}" type="presOf" srcId="{371948B0-3D9D-4F80-B4E1-2B528462CF42}" destId="{4C7949B2-8977-470F-9143-7DA3A96FF970}" srcOrd="0" destOrd="1" presId="urn:microsoft.com/office/officeart/2005/8/layout/vList2"/>
    <dgm:cxn modelId="{1236F81D-5200-4B77-825A-B8ED2A2D6D9F}" srcId="{08372E18-BBC5-4FC0-8411-0C7C0271DF23}" destId="{3167A7AE-3749-4A75-87E9-A1D27DD5188E}" srcOrd="0" destOrd="0" parTransId="{2D37EA7C-F3E2-40DA-A441-5E2434CB0016}" sibTransId="{6680D513-6FF6-4399-AC94-4C45A20D5DCE}"/>
    <dgm:cxn modelId="{BC3C4A25-875F-4E30-A6D6-A305A1E1944C}" srcId="{9FC43C66-DE7A-4464-9B10-025E8F32DF4B}" destId="{EB44F94A-F5D5-4E11-BFB3-459F9616D31B}" srcOrd="0" destOrd="0" parTransId="{AB89BE57-A8AB-40CD-9924-2913E6A3A0D9}" sibTransId="{7459F4B1-8A75-42E2-9730-D7D3CDBCDF1B}"/>
    <dgm:cxn modelId="{AB487838-8E19-4154-BE47-6DF9A728019E}" srcId="{4F164E3E-95E7-4053-A108-2803C3CFB7DD}" destId="{04383D64-62E6-46C4-8D43-15226A4F41A0}" srcOrd="0" destOrd="0" parTransId="{F2079803-2BEB-4F37-B723-4C92217B53EB}" sibTransId="{0E6C90B3-90F6-4750-ABC2-B686C7A9FCA7}"/>
    <dgm:cxn modelId="{06B9EB45-BA25-42DF-ADFE-BECDFA4CD797}" type="presOf" srcId="{04383D64-62E6-46C4-8D43-15226A4F41A0}" destId="{4C7949B2-8977-470F-9143-7DA3A96FF970}" srcOrd="0" destOrd="0" presId="urn:microsoft.com/office/officeart/2005/8/layout/vList2"/>
    <dgm:cxn modelId="{4BA20669-4CF2-4C8A-83C5-28BE366B9281}" srcId="{9FC43C66-DE7A-4464-9B10-025E8F32DF4B}" destId="{DAFA8A6A-C945-454F-9279-DD7C2CDEC9E5}" srcOrd="1" destOrd="0" parTransId="{BA9FB21D-DFE0-4823-9FEA-70FB4664115A}" sibTransId="{C0F5056C-CFAA-48A6-B20B-0661B78F08A7}"/>
    <dgm:cxn modelId="{097F4F6C-13AF-4D9A-A370-512FFF981522}" type="presOf" srcId="{EB44F94A-F5D5-4E11-BFB3-459F9616D31B}" destId="{486C5564-1791-4AD6-B866-DB76E88B44B3}" srcOrd="0" destOrd="0" presId="urn:microsoft.com/office/officeart/2005/8/layout/vList2"/>
    <dgm:cxn modelId="{741A374E-BE86-4574-AEEA-5EF2A24C1CD3}" type="presOf" srcId="{4F164E3E-95E7-4053-A108-2803C3CFB7DD}" destId="{15997A52-133D-491B-B739-46A49EE77BD2}" srcOrd="0" destOrd="0" presId="urn:microsoft.com/office/officeart/2005/8/layout/vList2"/>
    <dgm:cxn modelId="{2C8D2650-9145-4CC3-84E8-F12238A502A5}" srcId="{08372E18-BBC5-4FC0-8411-0C7C0271DF23}" destId="{42A0E6AC-FA2F-48CB-AC5F-1BEE9D85FCB5}" srcOrd="1" destOrd="0" parTransId="{34ED1625-B3F2-457E-B975-DA3E54DD7910}" sibTransId="{FE974DD6-F327-4BE9-B6CA-762397F20F93}"/>
    <dgm:cxn modelId="{32449580-4B2E-4A98-B6A1-DF27BFEC491F}" type="presOf" srcId="{9FC43C66-DE7A-4464-9B10-025E8F32DF4B}" destId="{DA708F97-B385-4911-B307-699E68856232}" srcOrd="0" destOrd="0" presId="urn:microsoft.com/office/officeart/2005/8/layout/vList2"/>
    <dgm:cxn modelId="{970BF286-D580-4BB2-A567-7BDC317673CC}" type="presOf" srcId="{03A46325-B9D4-4983-A60C-6B723967F388}" destId="{CDF5E536-9DA1-4A50-BF20-1480D69A7F98}" srcOrd="0" destOrd="2" presId="urn:microsoft.com/office/officeart/2005/8/layout/vList2"/>
    <dgm:cxn modelId="{0C4B7D8D-4F7A-4D18-91FF-D9F1B8317EBA}" type="presOf" srcId="{DAFA8A6A-C945-454F-9279-DD7C2CDEC9E5}" destId="{486C5564-1791-4AD6-B866-DB76E88B44B3}" srcOrd="0" destOrd="1" presId="urn:microsoft.com/office/officeart/2005/8/layout/vList2"/>
    <dgm:cxn modelId="{70A24A92-296A-4FE5-A6E3-AF7CAE650E3A}" srcId="{74FF6C73-0025-4191-B37D-70425A74B783}" destId="{9FC43C66-DE7A-4464-9B10-025E8F32DF4B}" srcOrd="1" destOrd="0" parTransId="{0AAFA232-234C-4BDF-A5BF-BB4429835F68}" sibTransId="{FA35FCD5-39DF-4F84-85DB-B6230DA9D47A}"/>
    <dgm:cxn modelId="{37301DB6-B3E2-4A56-B789-493D72FCFE7D}" type="presOf" srcId="{08372E18-BBC5-4FC0-8411-0C7C0271DF23}" destId="{1432F688-852D-4591-AF1B-9B37E770B18F}" srcOrd="0" destOrd="0" presId="urn:microsoft.com/office/officeart/2005/8/layout/vList2"/>
    <dgm:cxn modelId="{2240DDC4-6EFC-4EC8-813A-16DF742DE6BF}" srcId="{4F164E3E-95E7-4053-A108-2803C3CFB7DD}" destId="{371948B0-3D9D-4F80-B4E1-2B528462CF42}" srcOrd="1" destOrd="0" parTransId="{7795624A-D11B-43AE-BCA8-0099E42BD6BA}" sibTransId="{0D3D9783-34D1-465E-A4C6-4328487B8CAF}"/>
    <dgm:cxn modelId="{BC6779D5-9026-41FA-80B0-F960642472C7}" srcId="{08372E18-BBC5-4FC0-8411-0C7C0271DF23}" destId="{03A46325-B9D4-4983-A60C-6B723967F388}" srcOrd="2" destOrd="0" parTransId="{46971780-5E44-48EB-A9CB-6505DEC320DA}" sibTransId="{26DE2EE2-7364-4C56-A92A-E2187308FD87}"/>
    <dgm:cxn modelId="{D51FF3DD-9EE0-48EC-9C1E-5BEFE6DA3E7C}" type="presOf" srcId="{3167A7AE-3749-4A75-87E9-A1D27DD5188E}" destId="{CDF5E536-9DA1-4A50-BF20-1480D69A7F98}" srcOrd="0" destOrd="0" presId="urn:microsoft.com/office/officeart/2005/8/layout/vList2"/>
    <dgm:cxn modelId="{B4BCB7E8-7F57-41CA-84FC-781751AB5595}" srcId="{74FF6C73-0025-4191-B37D-70425A74B783}" destId="{4F164E3E-95E7-4053-A108-2803C3CFB7DD}" srcOrd="0" destOrd="0" parTransId="{D6EB7A65-74D3-4334-9D6C-35130BAEA7EE}" sibTransId="{1669192E-08A1-44D7-B513-5C206E909C2A}"/>
    <dgm:cxn modelId="{0A6658F6-75F9-421D-BEB4-701B38735FF5}" srcId="{74FF6C73-0025-4191-B37D-70425A74B783}" destId="{08372E18-BBC5-4FC0-8411-0C7C0271DF23}" srcOrd="2" destOrd="0" parTransId="{930BFBE3-8B91-4170-8CD9-882B9BA65FD8}" sibTransId="{0C0F767B-B0E5-45EC-AD3D-BC841087EE0B}"/>
    <dgm:cxn modelId="{E166AAFF-CA0B-4441-A4A0-E2FBE756173D}" type="presOf" srcId="{42A0E6AC-FA2F-48CB-AC5F-1BEE9D85FCB5}" destId="{CDF5E536-9DA1-4A50-BF20-1480D69A7F98}" srcOrd="0" destOrd="1" presId="urn:microsoft.com/office/officeart/2005/8/layout/vList2"/>
    <dgm:cxn modelId="{39A9AE90-9D35-4338-B17D-235C142A5084}" type="presParOf" srcId="{F14E4D5D-EEE0-4A98-AAF0-D3557179E1C0}" destId="{15997A52-133D-491B-B739-46A49EE77BD2}" srcOrd="0" destOrd="0" presId="urn:microsoft.com/office/officeart/2005/8/layout/vList2"/>
    <dgm:cxn modelId="{B99E8508-1163-4D29-9377-0E17AABD194A}" type="presParOf" srcId="{F14E4D5D-EEE0-4A98-AAF0-D3557179E1C0}" destId="{4C7949B2-8977-470F-9143-7DA3A96FF970}" srcOrd="1" destOrd="0" presId="urn:microsoft.com/office/officeart/2005/8/layout/vList2"/>
    <dgm:cxn modelId="{5EEFF679-217F-444D-AA78-D7BCE512C2AE}" type="presParOf" srcId="{F14E4D5D-EEE0-4A98-AAF0-D3557179E1C0}" destId="{DA708F97-B385-4911-B307-699E68856232}" srcOrd="2" destOrd="0" presId="urn:microsoft.com/office/officeart/2005/8/layout/vList2"/>
    <dgm:cxn modelId="{81DCDBE6-047C-4F6B-8753-ADAB0F972928}" type="presParOf" srcId="{F14E4D5D-EEE0-4A98-AAF0-D3557179E1C0}" destId="{486C5564-1791-4AD6-B866-DB76E88B44B3}" srcOrd="3" destOrd="0" presId="urn:microsoft.com/office/officeart/2005/8/layout/vList2"/>
    <dgm:cxn modelId="{D63619FA-7725-482D-AF60-832A9EB8D5F9}" type="presParOf" srcId="{F14E4D5D-EEE0-4A98-AAF0-D3557179E1C0}" destId="{1432F688-852D-4591-AF1B-9B37E770B18F}" srcOrd="4" destOrd="0" presId="urn:microsoft.com/office/officeart/2005/8/layout/vList2"/>
    <dgm:cxn modelId="{E2150716-2F2E-4070-8290-194508B6192B}" type="presParOf" srcId="{F14E4D5D-EEE0-4A98-AAF0-D3557179E1C0}" destId="{CDF5E536-9DA1-4A50-BF20-1480D69A7F98}"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FC49D3-9C29-4540-9B9F-96B17B55C9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990943-1D28-4B44-8FDC-2C742886F029}">
      <dgm:prSet custT="1"/>
      <dgm:spPr/>
      <dgm:t>
        <a:bodyPr/>
        <a:lstStyle/>
        <a:p>
          <a:r>
            <a:rPr lang="en-US" sz="2400"/>
            <a:t>6 Meta-analyses</a:t>
          </a:r>
          <a:r>
            <a:rPr lang="en-US" sz="2400" baseline="30000"/>
            <a:t>1-6</a:t>
          </a:r>
          <a:r>
            <a:rPr lang="en-US" sz="2400"/>
            <a:t> </a:t>
          </a:r>
        </a:p>
      </dgm:t>
    </dgm:pt>
    <dgm:pt modelId="{36B13457-3A85-4E75-8AB4-F010F403B442}" type="parTrans" cxnId="{E3A19723-60F5-4E0F-99A3-D0551C87F153}">
      <dgm:prSet/>
      <dgm:spPr/>
      <dgm:t>
        <a:bodyPr/>
        <a:lstStyle/>
        <a:p>
          <a:endParaRPr lang="en-US"/>
        </a:p>
      </dgm:t>
    </dgm:pt>
    <dgm:pt modelId="{E341DED3-D07D-4B8E-997B-2A51774AB32F}" type="sibTrans" cxnId="{E3A19723-60F5-4E0F-99A3-D0551C87F153}">
      <dgm:prSet/>
      <dgm:spPr/>
      <dgm:t>
        <a:bodyPr/>
        <a:lstStyle/>
        <a:p>
          <a:endParaRPr lang="en-US"/>
        </a:p>
      </dgm:t>
    </dgm:pt>
    <dgm:pt modelId="{A1DC5D0B-C456-4F0A-A118-767A0E145609}">
      <dgm:prSet custT="1"/>
      <dgm:spPr/>
      <dgm:t>
        <a:bodyPr/>
        <a:lstStyle/>
        <a:p>
          <a:r>
            <a:rPr lang="en-US" sz="1800">
              <a:solidFill>
                <a:srgbClr val="006699"/>
              </a:solidFill>
            </a:rPr>
            <a:t>No difference in BPD between FO-containing ILEs vs. standard ILE</a:t>
          </a:r>
          <a:r>
            <a:rPr lang="en-US" sz="1800" baseline="30000">
              <a:solidFill>
                <a:srgbClr val="006699"/>
              </a:solidFill>
            </a:rPr>
            <a:t>1-4</a:t>
          </a:r>
          <a:endParaRPr lang="en-US" sz="1800">
            <a:solidFill>
              <a:srgbClr val="006699"/>
            </a:solidFill>
          </a:endParaRPr>
        </a:p>
      </dgm:t>
    </dgm:pt>
    <dgm:pt modelId="{9A10A9FE-4D7A-4CB2-BF4A-53006F7444BA}" type="parTrans" cxnId="{D9C2BA7E-EC20-4A17-B495-5757EC8F5AA1}">
      <dgm:prSet/>
      <dgm:spPr/>
      <dgm:t>
        <a:bodyPr/>
        <a:lstStyle/>
        <a:p>
          <a:endParaRPr lang="en-US"/>
        </a:p>
      </dgm:t>
    </dgm:pt>
    <dgm:pt modelId="{48A6D7E3-2B79-4D8A-82EB-846941AB15A0}" type="sibTrans" cxnId="{D9C2BA7E-EC20-4A17-B495-5757EC8F5AA1}">
      <dgm:prSet/>
      <dgm:spPr/>
      <dgm:t>
        <a:bodyPr/>
        <a:lstStyle/>
        <a:p>
          <a:endParaRPr lang="en-US"/>
        </a:p>
      </dgm:t>
    </dgm:pt>
    <dgm:pt modelId="{B3C91DEC-BFAF-4B26-8F4C-AABE88F27917}">
      <dgm:prSet custT="1"/>
      <dgm:spPr/>
      <dgm:t>
        <a:bodyPr/>
        <a:lstStyle/>
        <a:p>
          <a:r>
            <a:rPr lang="en-US" sz="1800">
              <a:solidFill>
                <a:srgbClr val="006699"/>
              </a:solidFill>
            </a:rPr>
            <a:t>MA specifically evaluating BPD in preterm infants receiving alternative ILE vs. SO ILE</a:t>
          </a:r>
          <a:r>
            <a:rPr lang="en-US" sz="1800" baseline="30000">
              <a:solidFill>
                <a:srgbClr val="006699"/>
              </a:solidFill>
            </a:rPr>
            <a:t>5</a:t>
          </a:r>
          <a:endParaRPr lang="en-US" sz="1800">
            <a:solidFill>
              <a:srgbClr val="006699"/>
            </a:solidFill>
          </a:endParaRPr>
        </a:p>
      </dgm:t>
    </dgm:pt>
    <dgm:pt modelId="{89BD1799-D896-4E18-AE38-208AEAE31A3F}" type="parTrans" cxnId="{B81EF8B4-13A2-442F-AB31-9656236EB509}">
      <dgm:prSet/>
      <dgm:spPr/>
      <dgm:t>
        <a:bodyPr/>
        <a:lstStyle/>
        <a:p>
          <a:endParaRPr lang="en-US"/>
        </a:p>
      </dgm:t>
    </dgm:pt>
    <dgm:pt modelId="{0D696809-0E1C-4B82-A812-04668B6EAA5D}" type="sibTrans" cxnId="{B81EF8B4-13A2-442F-AB31-9656236EB509}">
      <dgm:prSet/>
      <dgm:spPr/>
      <dgm:t>
        <a:bodyPr/>
        <a:lstStyle/>
        <a:p>
          <a:endParaRPr lang="en-US"/>
        </a:p>
      </dgm:t>
    </dgm:pt>
    <dgm:pt modelId="{1972E1F4-D941-45D2-BC2D-77350F1B1A0E}">
      <dgm:prSet custT="1"/>
      <dgm:spPr/>
      <dgm:t>
        <a:bodyPr/>
        <a:lstStyle/>
        <a:p>
          <a:r>
            <a:rPr lang="en-US" sz="1800">
              <a:solidFill>
                <a:srgbClr val="006699"/>
              </a:solidFill>
            </a:rPr>
            <a:t>N = 22 RCT or cohort studies (n = 3,781 infants)</a:t>
          </a:r>
        </a:p>
      </dgm:t>
    </dgm:pt>
    <dgm:pt modelId="{1ECFA4A9-AD90-4EDA-861D-10BB208D180C}" type="parTrans" cxnId="{3C55497C-9B5A-4934-B910-518EF4D22D84}">
      <dgm:prSet/>
      <dgm:spPr/>
      <dgm:t>
        <a:bodyPr/>
        <a:lstStyle/>
        <a:p>
          <a:endParaRPr lang="en-US"/>
        </a:p>
      </dgm:t>
    </dgm:pt>
    <dgm:pt modelId="{439C6BE2-F8DD-4135-8624-086B18C0AF42}" type="sibTrans" cxnId="{3C55497C-9B5A-4934-B910-518EF4D22D84}">
      <dgm:prSet/>
      <dgm:spPr/>
      <dgm:t>
        <a:bodyPr/>
        <a:lstStyle/>
        <a:p>
          <a:endParaRPr lang="en-US"/>
        </a:p>
      </dgm:t>
    </dgm:pt>
    <dgm:pt modelId="{DF649923-E681-4D9B-B91B-613FDF823563}">
      <dgm:prSet custT="1"/>
      <dgm:spPr/>
      <dgm:t>
        <a:bodyPr/>
        <a:lstStyle/>
        <a:p>
          <a:r>
            <a:rPr lang="en-US" sz="1800">
              <a:solidFill>
                <a:srgbClr val="006699"/>
              </a:solidFill>
            </a:rPr>
            <a:t>No difference in BPD incidence </a:t>
          </a:r>
        </a:p>
      </dgm:t>
    </dgm:pt>
    <dgm:pt modelId="{865608E0-9863-41EA-8FAC-78C86A47DB06}" type="parTrans" cxnId="{1321D322-C333-4876-8B86-CF82F428D286}">
      <dgm:prSet/>
      <dgm:spPr/>
      <dgm:t>
        <a:bodyPr/>
        <a:lstStyle/>
        <a:p>
          <a:endParaRPr lang="en-US"/>
        </a:p>
      </dgm:t>
    </dgm:pt>
    <dgm:pt modelId="{12A967A9-D903-451E-89EC-EB0A0ED099F1}" type="sibTrans" cxnId="{1321D322-C333-4876-8B86-CF82F428D286}">
      <dgm:prSet/>
      <dgm:spPr/>
      <dgm:t>
        <a:bodyPr/>
        <a:lstStyle/>
        <a:p>
          <a:endParaRPr lang="en-US"/>
        </a:p>
      </dgm:t>
    </dgm:pt>
    <dgm:pt modelId="{C66BAD76-9D8E-40A4-BCF5-ABC8B2945374}">
      <dgm:prSet custT="1"/>
      <dgm:spPr/>
      <dgm:t>
        <a:bodyPr/>
        <a:lstStyle/>
        <a:p>
          <a:r>
            <a:rPr lang="en-US" sz="2400"/>
            <a:t>15 RCTs: n = 1738 infants</a:t>
          </a:r>
          <a:r>
            <a:rPr lang="en-US" sz="2400" baseline="30000"/>
            <a:t>6 - 19</a:t>
          </a:r>
          <a:endParaRPr lang="en-US" sz="2400"/>
        </a:p>
      </dgm:t>
    </dgm:pt>
    <dgm:pt modelId="{5A2D71FB-F707-43A3-86BC-EA9623937EA4}" type="parTrans" cxnId="{A2BF68D8-BF78-4872-B3BB-C6141527251A}">
      <dgm:prSet/>
      <dgm:spPr/>
      <dgm:t>
        <a:bodyPr/>
        <a:lstStyle/>
        <a:p>
          <a:endParaRPr lang="en-US"/>
        </a:p>
      </dgm:t>
    </dgm:pt>
    <dgm:pt modelId="{4A43AB6E-B2A2-4CF1-801C-272A55D31736}" type="sibTrans" cxnId="{A2BF68D8-BF78-4872-B3BB-C6141527251A}">
      <dgm:prSet/>
      <dgm:spPr/>
      <dgm:t>
        <a:bodyPr/>
        <a:lstStyle/>
        <a:p>
          <a:endParaRPr lang="en-US"/>
        </a:p>
      </dgm:t>
    </dgm:pt>
    <dgm:pt modelId="{FB9136C6-C156-4206-94F7-EA633F1A3161}">
      <dgm:prSet custT="1"/>
      <dgm:spPr/>
      <dgm:t>
        <a:bodyPr/>
        <a:lstStyle/>
        <a:p>
          <a:r>
            <a:rPr lang="en-US" sz="1800">
              <a:solidFill>
                <a:srgbClr val="006699"/>
              </a:solidFill>
            </a:rPr>
            <a:t>Significant decrease in BPD in SMOF ILE vs. OO/SO ILE or SO ILE</a:t>
          </a:r>
          <a:r>
            <a:rPr lang="en-US" sz="1800" baseline="30000">
              <a:solidFill>
                <a:srgbClr val="006699"/>
              </a:solidFill>
            </a:rPr>
            <a:t>6,7</a:t>
          </a:r>
          <a:endParaRPr lang="en-US" sz="1800">
            <a:solidFill>
              <a:srgbClr val="006699"/>
            </a:solidFill>
          </a:endParaRPr>
        </a:p>
      </dgm:t>
    </dgm:pt>
    <dgm:pt modelId="{142B6CCD-1279-4AD1-B396-C897EBCBEFF5}" type="parTrans" cxnId="{8DEAB1E4-2A52-43BD-95E5-BFDA4B2E7BA5}">
      <dgm:prSet/>
      <dgm:spPr/>
      <dgm:t>
        <a:bodyPr/>
        <a:lstStyle/>
        <a:p>
          <a:endParaRPr lang="en-US"/>
        </a:p>
      </dgm:t>
    </dgm:pt>
    <dgm:pt modelId="{8AD2F7D7-D6AD-44C4-8B2A-280315394402}" type="sibTrans" cxnId="{8DEAB1E4-2A52-43BD-95E5-BFDA4B2E7BA5}">
      <dgm:prSet/>
      <dgm:spPr/>
      <dgm:t>
        <a:bodyPr/>
        <a:lstStyle/>
        <a:p>
          <a:endParaRPr lang="en-US"/>
        </a:p>
      </dgm:t>
    </dgm:pt>
    <dgm:pt modelId="{2BA8673D-3782-4856-9A4F-5528B37B2D65}">
      <dgm:prSet custT="1"/>
      <dgm:spPr/>
      <dgm:t>
        <a:bodyPr/>
        <a:lstStyle/>
        <a:p>
          <a:r>
            <a:rPr lang="en-US" sz="1800">
              <a:solidFill>
                <a:srgbClr val="006699"/>
              </a:solidFill>
            </a:rPr>
            <a:t>No difference in other trials</a:t>
          </a:r>
          <a:r>
            <a:rPr lang="en-US" sz="1800" baseline="30000">
              <a:solidFill>
                <a:srgbClr val="006699"/>
              </a:solidFill>
            </a:rPr>
            <a:t>8-19</a:t>
          </a:r>
          <a:endParaRPr lang="en-US" sz="1800">
            <a:solidFill>
              <a:srgbClr val="006699"/>
            </a:solidFill>
          </a:endParaRPr>
        </a:p>
      </dgm:t>
    </dgm:pt>
    <dgm:pt modelId="{FADDEB2B-D031-4033-8026-881763B44028}" type="parTrans" cxnId="{3455AA84-1C99-461D-8BC2-85133C16848F}">
      <dgm:prSet/>
      <dgm:spPr/>
      <dgm:t>
        <a:bodyPr/>
        <a:lstStyle/>
        <a:p>
          <a:endParaRPr lang="en-US"/>
        </a:p>
      </dgm:t>
    </dgm:pt>
    <dgm:pt modelId="{93881CBC-F2FF-4426-9426-DB092202B607}" type="sibTrans" cxnId="{3455AA84-1C99-461D-8BC2-85133C16848F}">
      <dgm:prSet/>
      <dgm:spPr/>
      <dgm:t>
        <a:bodyPr/>
        <a:lstStyle/>
        <a:p>
          <a:endParaRPr lang="en-US"/>
        </a:p>
      </dgm:t>
    </dgm:pt>
    <dgm:pt modelId="{7B742751-B8BF-4D65-91C1-87C2E2D59459}">
      <dgm:prSet custT="1"/>
      <dgm:spPr/>
      <dgm:t>
        <a:bodyPr/>
        <a:lstStyle/>
        <a:p>
          <a:r>
            <a:rPr lang="en-US" sz="2400"/>
            <a:t>12 Observational/Retrospective studies: n = 4587</a:t>
          </a:r>
          <a:r>
            <a:rPr lang="en-US" sz="2400" baseline="30000"/>
            <a:t>20 - 31</a:t>
          </a:r>
          <a:endParaRPr lang="en-US" sz="2400"/>
        </a:p>
      </dgm:t>
    </dgm:pt>
    <dgm:pt modelId="{3BACC2F8-0987-468F-A853-A5F923C62D44}" type="parTrans" cxnId="{9F27DAC6-086E-4C1C-91F7-16A5B91FFAAB}">
      <dgm:prSet/>
      <dgm:spPr/>
      <dgm:t>
        <a:bodyPr/>
        <a:lstStyle/>
        <a:p>
          <a:endParaRPr lang="en-US"/>
        </a:p>
      </dgm:t>
    </dgm:pt>
    <dgm:pt modelId="{E3157F00-C5DD-4FBF-A2C6-6F5142F08625}" type="sibTrans" cxnId="{9F27DAC6-086E-4C1C-91F7-16A5B91FFAAB}">
      <dgm:prSet/>
      <dgm:spPr/>
      <dgm:t>
        <a:bodyPr/>
        <a:lstStyle/>
        <a:p>
          <a:endParaRPr lang="en-US"/>
        </a:p>
      </dgm:t>
    </dgm:pt>
    <dgm:pt modelId="{EC0C8F16-312B-4D16-BA95-37495B347E90}">
      <dgm:prSet custT="1"/>
      <dgm:spPr/>
      <dgm:t>
        <a:bodyPr/>
        <a:lstStyle/>
        <a:p>
          <a:r>
            <a:rPr lang="en-US" sz="1800">
              <a:solidFill>
                <a:srgbClr val="006699"/>
              </a:solidFill>
            </a:rPr>
            <a:t>Significant decrease in BPD in SMOF ILE group vs. non-FO ILE </a:t>
          </a:r>
          <a:r>
            <a:rPr lang="en-US" sz="1800" baseline="30000">
              <a:solidFill>
                <a:srgbClr val="006699"/>
              </a:solidFill>
            </a:rPr>
            <a:t>22-25</a:t>
          </a:r>
        </a:p>
      </dgm:t>
    </dgm:pt>
    <dgm:pt modelId="{D9066E67-B0EE-42AC-A0B9-0BCE15980131}" type="parTrans" cxnId="{5F87C7E1-51D3-49FF-AABA-F326BB1313CC}">
      <dgm:prSet/>
      <dgm:spPr/>
      <dgm:t>
        <a:bodyPr/>
        <a:lstStyle/>
        <a:p>
          <a:endParaRPr lang="en-US"/>
        </a:p>
      </dgm:t>
    </dgm:pt>
    <dgm:pt modelId="{69E0A973-1785-4C6C-9328-69AF987295AA}" type="sibTrans" cxnId="{5F87C7E1-51D3-49FF-AABA-F326BB1313CC}">
      <dgm:prSet/>
      <dgm:spPr/>
      <dgm:t>
        <a:bodyPr/>
        <a:lstStyle/>
        <a:p>
          <a:endParaRPr lang="en-US"/>
        </a:p>
      </dgm:t>
    </dgm:pt>
    <dgm:pt modelId="{12B96778-865A-4D46-B548-6655D310B0BE}">
      <dgm:prSet custT="1"/>
      <dgm:spPr/>
      <dgm:t>
        <a:bodyPr/>
        <a:lstStyle/>
        <a:p>
          <a:r>
            <a:rPr lang="en-US" sz="1800">
              <a:solidFill>
                <a:srgbClr val="006699"/>
              </a:solidFill>
            </a:rPr>
            <a:t>No difference</a:t>
          </a:r>
          <a:r>
            <a:rPr lang="en-US" sz="1800" baseline="30000">
              <a:solidFill>
                <a:srgbClr val="006699"/>
              </a:solidFill>
            </a:rPr>
            <a:t>20,21,26-31</a:t>
          </a:r>
          <a:endParaRPr lang="en-US" sz="1800">
            <a:solidFill>
              <a:srgbClr val="006699"/>
            </a:solidFill>
          </a:endParaRPr>
        </a:p>
      </dgm:t>
    </dgm:pt>
    <dgm:pt modelId="{AF5C51A7-7829-4582-A86E-A17D73C36622}" type="parTrans" cxnId="{9B8EAA9B-9572-4DBA-83EF-2615441BD627}">
      <dgm:prSet/>
      <dgm:spPr/>
      <dgm:t>
        <a:bodyPr/>
        <a:lstStyle/>
        <a:p>
          <a:endParaRPr lang="en-US"/>
        </a:p>
      </dgm:t>
    </dgm:pt>
    <dgm:pt modelId="{9F99183B-2EDF-437E-821C-2A9EE7CBE272}" type="sibTrans" cxnId="{9B8EAA9B-9572-4DBA-83EF-2615441BD627}">
      <dgm:prSet/>
      <dgm:spPr/>
      <dgm:t>
        <a:bodyPr/>
        <a:lstStyle/>
        <a:p>
          <a:endParaRPr lang="en-US"/>
        </a:p>
      </dgm:t>
    </dgm:pt>
    <dgm:pt modelId="{FA3592AF-F6B2-4094-AF1B-238CCFD6B9F0}" type="pres">
      <dgm:prSet presAssocID="{D9FC49D3-9C29-4540-9B9F-96B17B55C96C}" presName="linear" presStyleCnt="0">
        <dgm:presLayoutVars>
          <dgm:animLvl val="lvl"/>
          <dgm:resizeHandles val="exact"/>
        </dgm:presLayoutVars>
      </dgm:prSet>
      <dgm:spPr/>
    </dgm:pt>
    <dgm:pt modelId="{B39C8082-AE65-41B0-AD3B-08075B1F2605}" type="pres">
      <dgm:prSet presAssocID="{99990943-1D28-4B44-8FDC-2C742886F029}" presName="parentText" presStyleLbl="node1" presStyleIdx="0" presStyleCnt="3" custScaleY="48587" custLinFactNeighborX="-389" custLinFactNeighborY="-6156">
        <dgm:presLayoutVars>
          <dgm:chMax val="0"/>
          <dgm:bulletEnabled val="1"/>
        </dgm:presLayoutVars>
      </dgm:prSet>
      <dgm:spPr/>
    </dgm:pt>
    <dgm:pt modelId="{88B89444-9CAC-4E12-AC87-2E5E21C53B97}" type="pres">
      <dgm:prSet presAssocID="{99990943-1D28-4B44-8FDC-2C742886F029}" presName="childText" presStyleLbl="revTx" presStyleIdx="0" presStyleCnt="3">
        <dgm:presLayoutVars>
          <dgm:bulletEnabled val="1"/>
        </dgm:presLayoutVars>
      </dgm:prSet>
      <dgm:spPr/>
    </dgm:pt>
    <dgm:pt modelId="{3437F969-ADC1-47FF-BAF2-FAC2D38B519D}" type="pres">
      <dgm:prSet presAssocID="{C66BAD76-9D8E-40A4-BCF5-ABC8B2945374}" presName="parentText" presStyleLbl="node1" presStyleIdx="1" presStyleCnt="3" custScaleY="57648" custLinFactNeighborY="13066">
        <dgm:presLayoutVars>
          <dgm:chMax val="0"/>
          <dgm:bulletEnabled val="1"/>
        </dgm:presLayoutVars>
      </dgm:prSet>
      <dgm:spPr/>
    </dgm:pt>
    <dgm:pt modelId="{BAB139EA-CAA7-4D57-BEB0-FF707E43A75F}" type="pres">
      <dgm:prSet presAssocID="{C66BAD76-9D8E-40A4-BCF5-ABC8B2945374}" presName="childText" presStyleLbl="revTx" presStyleIdx="1" presStyleCnt="3" custLinFactNeighborY="12721">
        <dgm:presLayoutVars>
          <dgm:bulletEnabled val="1"/>
        </dgm:presLayoutVars>
      </dgm:prSet>
      <dgm:spPr/>
    </dgm:pt>
    <dgm:pt modelId="{6E7E4BE6-33C5-4A9F-A192-DA75740B9D90}" type="pres">
      <dgm:prSet presAssocID="{7B742751-B8BF-4D65-91C1-87C2E2D59459}" presName="parentText" presStyleLbl="node1" presStyleIdx="2" presStyleCnt="3" custScaleY="46066" custLinFactNeighborY="-19165">
        <dgm:presLayoutVars>
          <dgm:chMax val="0"/>
          <dgm:bulletEnabled val="1"/>
        </dgm:presLayoutVars>
      </dgm:prSet>
      <dgm:spPr/>
    </dgm:pt>
    <dgm:pt modelId="{85B0CC7D-A8EC-4090-BEC7-2707F4515D14}" type="pres">
      <dgm:prSet presAssocID="{7B742751-B8BF-4D65-91C1-87C2E2D59459}" presName="childText" presStyleLbl="revTx" presStyleIdx="2" presStyleCnt="3" custLinFactNeighborY="-15563">
        <dgm:presLayoutVars>
          <dgm:bulletEnabled val="1"/>
        </dgm:presLayoutVars>
      </dgm:prSet>
      <dgm:spPr/>
    </dgm:pt>
  </dgm:ptLst>
  <dgm:cxnLst>
    <dgm:cxn modelId="{C16E5D05-9453-478A-B07D-DCB71466280F}" type="presOf" srcId="{1972E1F4-D941-45D2-BC2D-77350F1B1A0E}" destId="{88B89444-9CAC-4E12-AC87-2E5E21C53B97}" srcOrd="0" destOrd="2" presId="urn:microsoft.com/office/officeart/2005/8/layout/vList2"/>
    <dgm:cxn modelId="{1321D322-C333-4876-8B86-CF82F428D286}" srcId="{B3C91DEC-BFAF-4B26-8F4C-AABE88F27917}" destId="{DF649923-E681-4D9B-B91B-613FDF823563}" srcOrd="1" destOrd="0" parTransId="{865608E0-9863-41EA-8FAC-78C86A47DB06}" sibTransId="{12A967A9-D903-451E-89EC-EB0A0ED099F1}"/>
    <dgm:cxn modelId="{E3A19723-60F5-4E0F-99A3-D0551C87F153}" srcId="{D9FC49D3-9C29-4540-9B9F-96B17B55C96C}" destId="{99990943-1D28-4B44-8FDC-2C742886F029}" srcOrd="0" destOrd="0" parTransId="{36B13457-3A85-4E75-8AB4-F010F403B442}" sibTransId="{E341DED3-D07D-4B8E-997B-2A51774AB32F}"/>
    <dgm:cxn modelId="{AAF49D3C-FB8C-498C-9CD8-1AD692CFD0E9}" type="presOf" srcId="{7B742751-B8BF-4D65-91C1-87C2E2D59459}" destId="{6E7E4BE6-33C5-4A9F-A192-DA75740B9D90}" srcOrd="0" destOrd="0" presId="urn:microsoft.com/office/officeart/2005/8/layout/vList2"/>
    <dgm:cxn modelId="{DE8B305F-7CEF-4FB7-848A-022D3879CEE3}" type="presOf" srcId="{2BA8673D-3782-4856-9A4F-5528B37B2D65}" destId="{BAB139EA-CAA7-4D57-BEB0-FF707E43A75F}" srcOrd="0" destOrd="1" presId="urn:microsoft.com/office/officeart/2005/8/layout/vList2"/>
    <dgm:cxn modelId="{4D602B51-196A-47CE-804D-BF8A03335404}" type="presOf" srcId="{99990943-1D28-4B44-8FDC-2C742886F029}" destId="{B39C8082-AE65-41B0-AD3B-08075B1F2605}" srcOrd="0" destOrd="0" presId="urn:microsoft.com/office/officeart/2005/8/layout/vList2"/>
    <dgm:cxn modelId="{630CBA7A-55B2-436E-8BB2-9B809288B219}" type="presOf" srcId="{B3C91DEC-BFAF-4B26-8F4C-AABE88F27917}" destId="{88B89444-9CAC-4E12-AC87-2E5E21C53B97}" srcOrd="0" destOrd="1" presId="urn:microsoft.com/office/officeart/2005/8/layout/vList2"/>
    <dgm:cxn modelId="{3C55497C-9B5A-4934-B910-518EF4D22D84}" srcId="{B3C91DEC-BFAF-4B26-8F4C-AABE88F27917}" destId="{1972E1F4-D941-45D2-BC2D-77350F1B1A0E}" srcOrd="0" destOrd="0" parTransId="{1ECFA4A9-AD90-4EDA-861D-10BB208D180C}" sibTransId="{439C6BE2-F8DD-4135-8624-086B18C0AF42}"/>
    <dgm:cxn modelId="{D9C2BA7E-EC20-4A17-B495-5757EC8F5AA1}" srcId="{99990943-1D28-4B44-8FDC-2C742886F029}" destId="{A1DC5D0B-C456-4F0A-A118-767A0E145609}" srcOrd="0" destOrd="0" parTransId="{9A10A9FE-4D7A-4CB2-BF4A-53006F7444BA}" sibTransId="{48A6D7E3-2B79-4D8A-82EB-846941AB15A0}"/>
    <dgm:cxn modelId="{3455AA84-1C99-461D-8BC2-85133C16848F}" srcId="{C66BAD76-9D8E-40A4-BCF5-ABC8B2945374}" destId="{2BA8673D-3782-4856-9A4F-5528B37B2D65}" srcOrd="1" destOrd="0" parTransId="{FADDEB2B-D031-4033-8026-881763B44028}" sibTransId="{93881CBC-F2FF-4426-9426-DB092202B607}"/>
    <dgm:cxn modelId="{14DD0C8C-7454-4F40-9EB8-9CFEF63E25D0}" type="presOf" srcId="{FB9136C6-C156-4206-94F7-EA633F1A3161}" destId="{BAB139EA-CAA7-4D57-BEB0-FF707E43A75F}" srcOrd="0" destOrd="0" presId="urn:microsoft.com/office/officeart/2005/8/layout/vList2"/>
    <dgm:cxn modelId="{9B8EAA9B-9572-4DBA-83EF-2615441BD627}" srcId="{7B742751-B8BF-4D65-91C1-87C2E2D59459}" destId="{12B96778-865A-4D46-B548-6655D310B0BE}" srcOrd="1" destOrd="0" parTransId="{AF5C51A7-7829-4582-A86E-A17D73C36622}" sibTransId="{9F99183B-2EDF-437E-821C-2A9EE7CBE272}"/>
    <dgm:cxn modelId="{CA62C1A6-4534-459C-BE0E-5C53BD0CD209}" type="presOf" srcId="{DF649923-E681-4D9B-B91B-613FDF823563}" destId="{88B89444-9CAC-4E12-AC87-2E5E21C53B97}" srcOrd="0" destOrd="3" presId="urn:microsoft.com/office/officeart/2005/8/layout/vList2"/>
    <dgm:cxn modelId="{B81EF8B4-13A2-442F-AB31-9656236EB509}" srcId="{99990943-1D28-4B44-8FDC-2C742886F029}" destId="{B3C91DEC-BFAF-4B26-8F4C-AABE88F27917}" srcOrd="1" destOrd="0" parTransId="{89BD1799-D896-4E18-AE38-208AEAE31A3F}" sibTransId="{0D696809-0E1C-4B82-A812-04668B6EAA5D}"/>
    <dgm:cxn modelId="{52F9A1C6-7304-4DAD-AE17-B5A618492FF9}" type="presOf" srcId="{D9FC49D3-9C29-4540-9B9F-96B17B55C96C}" destId="{FA3592AF-F6B2-4094-AF1B-238CCFD6B9F0}" srcOrd="0" destOrd="0" presId="urn:microsoft.com/office/officeart/2005/8/layout/vList2"/>
    <dgm:cxn modelId="{9F27DAC6-086E-4C1C-91F7-16A5B91FFAAB}" srcId="{D9FC49D3-9C29-4540-9B9F-96B17B55C96C}" destId="{7B742751-B8BF-4D65-91C1-87C2E2D59459}" srcOrd="2" destOrd="0" parTransId="{3BACC2F8-0987-468F-A853-A5F923C62D44}" sibTransId="{E3157F00-C5DD-4FBF-A2C6-6F5142F08625}"/>
    <dgm:cxn modelId="{8F6813CD-F6A8-49FE-8A27-B3F84DC77EF8}" type="presOf" srcId="{12B96778-865A-4D46-B548-6655D310B0BE}" destId="{85B0CC7D-A8EC-4090-BEC7-2707F4515D14}" srcOrd="0" destOrd="1" presId="urn:microsoft.com/office/officeart/2005/8/layout/vList2"/>
    <dgm:cxn modelId="{A2BF68D8-BF78-4872-B3BB-C6141527251A}" srcId="{D9FC49D3-9C29-4540-9B9F-96B17B55C96C}" destId="{C66BAD76-9D8E-40A4-BCF5-ABC8B2945374}" srcOrd="1" destOrd="0" parTransId="{5A2D71FB-F707-43A3-86BC-EA9623937EA4}" sibTransId="{4A43AB6E-B2A2-4CF1-801C-272A55D31736}"/>
    <dgm:cxn modelId="{5F87C7E1-51D3-49FF-AABA-F326BB1313CC}" srcId="{7B742751-B8BF-4D65-91C1-87C2E2D59459}" destId="{EC0C8F16-312B-4D16-BA95-37495B347E90}" srcOrd="0" destOrd="0" parTransId="{D9066E67-B0EE-42AC-A0B9-0BCE15980131}" sibTransId="{69E0A973-1785-4C6C-9328-69AF987295AA}"/>
    <dgm:cxn modelId="{8DEAB1E4-2A52-43BD-95E5-BFDA4B2E7BA5}" srcId="{C66BAD76-9D8E-40A4-BCF5-ABC8B2945374}" destId="{FB9136C6-C156-4206-94F7-EA633F1A3161}" srcOrd="0" destOrd="0" parTransId="{142B6CCD-1279-4AD1-B396-C897EBCBEFF5}" sibTransId="{8AD2F7D7-D6AD-44C4-8B2A-280315394402}"/>
    <dgm:cxn modelId="{583E3FEC-AE29-4D9E-8088-9A374F89ADF1}" type="presOf" srcId="{EC0C8F16-312B-4D16-BA95-37495B347E90}" destId="{85B0CC7D-A8EC-4090-BEC7-2707F4515D14}" srcOrd="0" destOrd="0" presId="urn:microsoft.com/office/officeart/2005/8/layout/vList2"/>
    <dgm:cxn modelId="{D26E01FB-4D5E-4DDA-881D-E88CB88D78A2}" type="presOf" srcId="{A1DC5D0B-C456-4F0A-A118-767A0E145609}" destId="{88B89444-9CAC-4E12-AC87-2E5E21C53B97}" srcOrd="0" destOrd="0" presId="urn:microsoft.com/office/officeart/2005/8/layout/vList2"/>
    <dgm:cxn modelId="{4E9C2CFF-F292-4ABF-9ACF-6B4C709E0662}" type="presOf" srcId="{C66BAD76-9D8E-40A4-BCF5-ABC8B2945374}" destId="{3437F969-ADC1-47FF-BAF2-FAC2D38B519D}" srcOrd="0" destOrd="0" presId="urn:microsoft.com/office/officeart/2005/8/layout/vList2"/>
    <dgm:cxn modelId="{D2835447-959B-4A1C-BEF5-E80AB0716BA6}" type="presParOf" srcId="{FA3592AF-F6B2-4094-AF1B-238CCFD6B9F0}" destId="{B39C8082-AE65-41B0-AD3B-08075B1F2605}" srcOrd="0" destOrd="0" presId="urn:microsoft.com/office/officeart/2005/8/layout/vList2"/>
    <dgm:cxn modelId="{10EFBDB8-D8B8-4CBD-A016-0B3B1AF1B1B4}" type="presParOf" srcId="{FA3592AF-F6B2-4094-AF1B-238CCFD6B9F0}" destId="{88B89444-9CAC-4E12-AC87-2E5E21C53B97}" srcOrd="1" destOrd="0" presId="urn:microsoft.com/office/officeart/2005/8/layout/vList2"/>
    <dgm:cxn modelId="{158D9D65-AF33-4264-A36F-2584953E8254}" type="presParOf" srcId="{FA3592AF-F6B2-4094-AF1B-238CCFD6B9F0}" destId="{3437F969-ADC1-47FF-BAF2-FAC2D38B519D}" srcOrd="2" destOrd="0" presId="urn:microsoft.com/office/officeart/2005/8/layout/vList2"/>
    <dgm:cxn modelId="{690D9DA7-AC35-4FD5-9EDD-E2C911D76F61}" type="presParOf" srcId="{FA3592AF-F6B2-4094-AF1B-238CCFD6B9F0}" destId="{BAB139EA-CAA7-4D57-BEB0-FF707E43A75F}" srcOrd="3" destOrd="0" presId="urn:microsoft.com/office/officeart/2005/8/layout/vList2"/>
    <dgm:cxn modelId="{07E01986-5AB2-4006-B018-25844717DCD4}" type="presParOf" srcId="{FA3592AF-F6B2-4094-AF1B-238CCFD6B9F0}" destId="{6E7E4BE6-33C5-4A9F-A192-DA75740B9D90}" srcOrd="4" destOrd="0" presId="urn:microsoft.com/office/officeart/2005/8/layout/vList2"/>
    <dgm:cxn modelId="{D212BB38-CEE6-401C-BB0F-3ABD3CB44845}" type="presParOf" srcId="{FA3592AF-F6B2-4094-AF1B-238CCFD6B9F0}" destId="{85B0CC7D-A8EC-4090-BEC7-2707F4515D14}"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DF0ECC-3669-417A-955A-B8D3D51455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323554B-384B-45A2-8E75-2E85FBA1EA86}">
      <dgm:prSet custT="1"/>
      <dgm:spPr/>
      <dgm:t>
        <a:bodyPr/>
        <a:lstStyle/>
        <a:p>
          <a:r>
            <a:rPr lang="en-US" sz="3000"/>
            <a:t>4 Meta-analyses </a:t>
          </a:r>
          <a:r>
            <a:rPr lang="en-US" sz="3000" baseline="30000"/>
            <a:t>1-4</a:t>
          </a:r>
          <a:endParaRPr lang="en-US" sz="3000"/>
        </a:p>
      </dgm:t>
    </dgm:pt>
    <dgm:pt modelId="{86C820B0-77AC-450A-B292-C64FE646815C}" type="parTrans" cxnId="{F85CDD8D-E52D-4EF7-8A14-F4E836399942}">
      <dgm:prSet/>
      <dgm:spPr/>
      <dgm:t>
        <a:bodyPr/>
        <a:lstStyle/>
        <a:p>
          <a:endParaRPr lang="en-US"/>
        </a:p>
      </dgm:t>
    </dgm:pt>
    <dgm:pt modelId="{431642F2-DFD1-466A-AB8D-5775957DBB55}" type="sibTrans" cxnId="{F85CDD8D-E52D-4EF7-8A14-F4E836399942}">
      <dgm:prSet/>
      <dgm:spPr/>
      <dgm:t>
        <a:bodyPr/>
        <a:lstStyle/>
        <a:p>
          <a:endParaRPr lang="en-US"/>
        </a:p>
      </dgm:t>
    </dgm:pt>
    <dgm:pt modelId="{D0EB3CF6-5A16-4D82-B9BA-1F3A4B25E6C7}">
      <dgm:prSet custT="1"/>
      <dgm:spPr/>
      <dgm:t>
        <a:bodyPr/>
        <a:lstStyle/>
        <a:p>
          <a:r>
            <a:rPr lang="en-US" sz="2200">
              <a:solidFill>
                <a:srgbClr val="006699"/>
              </a:solidFill>
            </a:rPr>
            <a:t>No difference in any sepsis or culture-proven sepsis</a:t>
          </a:r>
        </a:p>
      </dgm:t>
    </dgm:pt>
    <dgm:pt modelId="{3232F2BB-47C1-442E-966B-F14F0A111984}" type="parTrans" cxnId="{7FDD5F89-E72D-49C6-848A-04F51F99A9E2}">
      <dgm:prSet/>
      <dgm:spPr/>
      <dgm:t>
        <a:bodyPr/>
        <a:lstStyle/>
        <a:p>
          <a:endParaRPr lang="en-US"/>
        </a:p>
      </dgm:t>
    </dgm:pt>
    <dgm:pt modelId="{03A153C3-3EFF-4285-A0C0-3C43AA8F29C3}" type="sibTrans" cxnId="{7FDD5F89-E72D-49C6-848A-04F51F99A9E2}">
      <dgm:prSet/>
      <dgm:spPr/>
      <dgm:t>
        <a:bodyPr/>
        <a:lstStyle/>
        <a:p>
          <a:endParaRPr lang="en-US"/>
        </a:p>
      </dgm:t>
    </dgm:pt>
    <dgm:pt modelId="{1CE1F1FC-2185-4527-A60A-EC2124AB10ED}">
      <dgm:prSet custT="1"/>
      <dgm:spPr/>
      <dgm:t>
        <a:bodyPr/>
        <a:lstStyle/>
        <a:p>
          <a:r>
            <a:rPr lang="en-US" sz="3000"/>
            <a:t>14 RCT: n = 1,715 infants</a:t>
          </a:r>
          <a:r>
            <a:rPr lang="en-US" sz="3000" baseline="30000"/>
            <a:t>5-18</a:t>
          </a:r>
          <a:endParaRPr lang="en-US" sz="3000"/>
        </a:p>
      </dgm:t>
    </dgm:pt>
    <dgm:pt modelId="{D915A271-6973-4970-9E63-5ABE1C083721}" type="parTrans" cxnId="{B2AC5AA5-F403-4B80-B83D-0939AC926737}">
      <dgm:prSet/>
      <dgm:spPr/>
      <dgm:t>
        <a:bodyPr/>
        <a:lstStyle/>
        <a:p>
          <a:endParaRPr lang="en-US"/>
        </a:p>
      </dgm:t>
    </dgm:pt>
    <dgm:pt modelId="{E9334E81-A906-448C-A9B7-34C5D14A5D5F}" type="sibTrans" cxnId="{B2AC5AA5-F403-4B80-B83D-0939AC926737}">
      <dgm:prSet/>
      <dgm:spPr/>
      <dgm:t>
        <a:bodyPr/>
        <a:lstStyle/>
        <a:p>
          <a:endParaRPr lang="en-US"/>
        </a:p>
      </dgm:t>
    </dgm:pt>
    <dgm:pt modelId="{4C1A48C9-F1F4-40D1-B96E-36D6AC65CC64}">
      <dgm:prSet custT="1"/>
      <dgm:spPr/>
      <dgm:t>
        <a:bodyPr/>
        <a:lstStyle/>
        <a:p>
          <a:r>
            <a:rPr lang="en-US" sz="2200">
              <a:solidFill>
                <a:srgbClr val="006699"/>
              </a:solidFill>
            </a:rPr>
            <a:t>No difference in sepsis incidence</a:t>
          </a:r>
        </a:p>
      </dgm:t>
    </dgm:pt>
    <dgm:pt modelId="{E9378D78-ACE1-43D5-8F08-50C3B9F7DB55}" type="parTrans" cxnId="{3D47A553-918E-4BDF-A8B1-0288CB2C5EF4}">
      <dgm:prSet/>
      <dgm:spPr/>
      <dgm:t>
        <a:bodyPr/>
        <a:lstStyle/>
        <a:p>
          <a:endParaRPr lang="en-US"/>
        </a:p>
      </dgm:t>
    </dgm:pt>
    <dgm:pt modelId="{99074077-85D2-4E4A-A51A-C84EDC884312}" type="sibTrans" cxnId="{3D47A553-918E-4BDF-A8B1-0288CB2C5EF4}">
      <dgm:prSet/>
      <dgm:spPr/>
      <dgm:t>
        <a:bodyPr/>
        <a:lstStyle/>
        <a:p>
          <a:endParaRPr lang="en-US"/>
        </a:p>
      </dgm:t>
    </dgm:pt>
    <dgm:pt modelId="{3D43B97F-B7C7-4A0A-830D-C21606BA860E}">
      <dgm:prSet custT="1"/>
      <dgm:spPr/>
      <dgm:t>
        <a:bodyPr/>
        <a:lstStyle/>
        <a:p>
          <a:r>
            <a:rPr lang="en-US" sz="3000"/>
            <a:t>13 observational studies: n = 4893</a:t>
          </a:r>
          <a:r>
            <a:rPr lang="en-US" sz="3000" baseline="30000"/>
            <a:t>19-31</a:t>
          </a:r>
          <a:endParaRPr lang="en-US" sz="3000"/>
        </a:p>
      </dgm:t>
    </dgm:pt>
    <dgm:pt modelId="{6C33C347-4517-4224-B225-741A56436756}" type="parTrans" cxnId="{5160F69C-6A04-47F6-A30A-14BB77AFD43A}">
      <dgm:prSet/>
      <dgm:spPr/>
      <dgm:t>
        <a:bodyPr/>
        <a:lstStyle/>
        <a:p>
          <a:endParaRPr lang="en-US"/>
        </a:p>
      </dgm:t>
    </dgm:pt>
    <dgm:pt modelId="{9555B7AE-BAF3-443E-810C-46C66F046E0B}" type="sibTrans" cxnId="{5160F69C-6A04-47F6-A30A-14BB77AFD43A}">
      <dgm:prSet/>
      <dgm:spPr/>
      <dgm:t>
        <a:bodyPr/>
        <a:lstStyle/>
        <a:p>
          <a:endParaRPr lang="en-US"/>
        </a:p>
      </dgm:t>
    </dgm:pt>
    <dgm:pt modelId="{1734BE38-8D10-4AAC-9EFB-FFD4BFE9E9BE}">
      <dgm:prSet custT="1"/>
      <dgm:spPr/>
      <dgm:t>
        <a:bodyPr/>
        <a:lstStyle/>
        <a:p>
          <a:pPr>
            <a:spcAft>
              <a:spcPts val="0"/>
            </a:spcAft>
          </a:pPr>
          <a:r>
            <a:rPr lang="en-US" sz="2200" b="0" i="0">
              <a:solidFill>
                <a:srgbClr val="006699"/>
              </a:solidFill>
            </a:rPr>
            <a:t>No difference in sepsis incidence </a:t>
          </a:r>
          <a:r>
            <a:rPr lang="en-US" sz="2200" b="0" i="0" baseline="30000">
              <a:solidFill>
                <a:srgbClr val="006699"/>
              </a:solidFill>
            </a:rPr>
            <a:t>19,22,25,28-31</a:t>
          </a:r>
          <a:endParaRPr lang="en-US" sz="2200">
            <a:solidFill>
              <a:srgbClr val="006699"/>
            </a:solidFill>
          </a:endParaRPr>
        </a:p>
      </dgm:t>
    </dgm:pt>
    <dgm:pt modelId="{772CAD8B-20F1-4477-B2EB-43247D194002}" type="parTrans" cxnId="{01C16AB0-4A74-4268-BEAB-EF4AAE9C5E11}">
      <dgm:prSet/>
      <dgm:spPr/>
      <dgm:t>
        <a:bodyPr/>
        <a:lstStyle/>
        <a:p>
          <a:endParaRPr lang="en-US"/>
        </a:p>
      </dgm:t>
    </dgm:pt>
    <dgm:pt modelId="{95E85492-7DDE-4620-921B-8D0EAB482B87}" type="sibTrans" cxnId="{01C16AB0-4A74-4268-BEAB-EF4AAE9C5E11}">
      <dgm:prSet/>
      <dgm:spPr/>
      <dgm:t>
        <a:bodyPr/>
        <a:lstStyle/>
        <a:p>
          <a:endParaRPr lang="en-US"/>
        </a:p>
      </dgm:t>
    </dgm:pt>
    <dgm:pt modelId="{083CEF0E-8E7E-4DBE-8B94-0883A62A6203}">
      <dgm:prSet custT="1"/>
      <dgm:spPr/>
      <dgm:t>
        <a:bodyPr/>
        <a:lstStyle/>
        <a:p>
          <a:pPr>
            <a:spcAft>
              <a:spcPts val="0"/>
            </a:spcAft>
          </a:pPr>
          <a:r>
            <a:rPr lang="en-US" sz="2200" b="0" i="0">
              <a:solidFill>
                <a:srgbClr val="006699"/>
              </a:solidFill>
            </a:rPr>
            <a:t>Increased sepsis (mainly staph epi), p = 0.02</a:t>
          </a:r>
          <a:r>
            <a:rPr lang="en-US" sz="2200" b="0" i="0" baseline="30000">
              <a:solidFill>
                <a:srgbClr val="006699"/>
              </a:solidFill>
            </a:rPr>
            <a:t>20</a:t>
          </a:r>
          <a:endParaRPr lang="en-US" sz="2200">
            <a:solidFill>
              <a:srgbClr val="006699"/>
            </a:solidFill>
          </a:endParaRPr>
        </a:p>
      </dgm:t>
    </dgm:pt>
    <dgm:pt modelId="{C05BC583-3808-4D71-9603-C4A52C026D41}" type="parTrans" cxnId="{22FB89CA-5170-454D-AFCC-E0AEEE86D65A}">
      <dgm:prSet/>
      <dgm:spPr/>
      <dgm:t>
        <a:bodyPr/>
        <a:lstStyle/>
        <a:p>
          <a:endParaRPr lang="en-US"/>
        </a:p>
      </dgm:t>
    </dgm:pt>
    <dgm:pt modelId="{A9CB9CA5-D305-44C4-9B49-8196C7156061}" type="sibTrans" cxnId="{22FB89CA-5170-454D-AFCC-E0AEEE86D65A}">
      <dgm:prSet/>
      <dgm:spPr/>
      <dgm:t>
        <a:bodyPr/>
        <a:lstStyle/>
        <a:p>
          <a:endParaRPr lang="en-US"/>
        </a:p>
      </dgm:t>
    </dgm:pt>
    <dgm:pt modelId="{D8EC784F-2B17-4C1A-A3E3-DD4325ABFD64}">
      <dgm:prSet custT="1"/>
      <dgm:spPr/>
      <dgm:t>
        <a:bodyPr/>
        <a:lstStyle/>
        <a:p>
          <a:pPr>
            <a:spcAft>
              <a:spcPts val="0"/>
            </a:spcAft>
          </a:pPr>
          <a:r>
            <a:rPr lang="en-US" sz="2200">
              <a:solidFill>
                <a:srgbClr val="006699"/>
              </a:solidFill>
            </a:rPr>
            <a:t>C</a:t>
          </a:r>
          <a:r>
            <a:rPr lang="en-US" sz="2200" b="0" i="0">
              <a:solidFill>
                <a:srgbClr val="006699"/>
              </a:solidFill>
            </a:rPr>
            <a:t>linical sepsis:  3 (SMOF ILE) vs. 1 (SO ILE) </a:t>
          </a:r>
          <a:endParaRPr lang="en-US" sz="2200">
            <a:solidFill>
              <a:srgbClr val="006699"/>
            </a:solidFill>
          </a:endParaRPr>
        </a:p>
      </dgm:t>
    </dgm:pt>
    <dgm:pt modelId="{0733615E-45C0-497B-B069-8E0ACB25396E}" type="parTrans" cxnId="{1266BEB5-A203-46D1-A4C8-8D7AA2A71DDC}">
      <dgm:prSet/>
      <dgm:spPr/>
      <dgm:t>
        <a:bodyPr/>
        <a:lstStyle/>
        <a:p>
          <a:endParaRPr lang="en-US"/>
        </a:p>
      </dgm:t>
    </dgm:pt>
    <dgm:pt modelId="{92BE0A87-6869-400D-A21D-502C9B597093}" type="sibTrans" cxnId="{1266BEB5-A203-46D1-A4C8-8D7AA2A71DDC}">
      <dgm:prSet/>
      <dgm:spPr/>
      <dgm:t>
        <a:bodyPr/>
        <a:lstStyle/>
        <a:p>
          <a:endParaRPr lang="en-US"/>
        </a:p>
      </dgm:t>
    </dgm:pt>
    <dgm:pt modelId="{6CB2428A-3CF1-42DB-80B4-8F1D42EEBFB9}">
      <dgm:prSet custT="1"/>
      <dgm:spPr/>
      <dgm:t>
        <a:bodyPr/>
        <a:lstStyle/>
        <a:p>
          <a:pPr>
            <a:spcAft>
              <a:spcPts val="0"/>
            </a:spcAft>
          </a:pPr>
          <a:r>
            <a:rPr lang="en-US" sz="2200" b="0" i="0">
              <a:solidFill>
                <a:srgbClr val="006699"/>
              </a:solidFill>
            </a:rPr>
            <a:t>Increased sepsis, p &lt; 0.001</a:t>
          </a:r>
          <a:r>
            <a:rPr lang="en-US" sz="2200" b="0" i="0" baseline="30000">
              <a:solidFill>
                <a:srgbClr val="006699"/>
              </a:solidFill>
            </a:rPr>
            <a:t>24</a:t>
          </a:r>
          <a:endParaRPr lang="en-US" sz="2200">
            <a:solidFill>
              <a:srgbClr val="006699"/>
            </a:solidFill>
          </a:endParaRPr>
        </a:p>
      </dgm:t>
    </dgm:pt>
    <dgm:pt modelId="{8FD36B7A-22F8-4802-882D-C36316B60DCF}" type="parTrans" cxnId="{6E6E9E33-2CAE-4DDE-AB56-041D80914FE6}">
      <dgm:prSet/>
      <dgm:spPr/>
      <dgm:t>
        <a:bodyPr/>
        <a:lstStyle/>
        <a:p>
          <a:endParaRPr lang="en-US"/>
        </a:p>
      </dgm:t>
    </dgm:pt>
    <dgm:pt modelId="{7CEF6D62-5E95-4944-BF45-1950C8C29205}" type="sibTrans" cxnId="{6E6E9E33-2CAE-4DDE-AB56-041D80914FE6}">
      <dgm:prSet/>
      <dgm:spPr/>
      <dgm:t>
        <a:bodyPr/>
        <a:lstStyle/>
        <a:p>
          <a:endParaRPr lang="en-US"/>
        </a:p>
      </dgm:t>
    </dgm:pt>
    <dgm:pt modelId="{14F8B2CE-98D6-463E-B3F3-1C97E00648C6}">
      <dgm:prSet custT="1"/>
      <dgm:spPr/>
      <dgm:t>
        <a:bodyPr/>
        <a:lstStyle/>
        <a:p>
          <a:pPr>
            <a:spcAft>
              <a:spcPts val="0"/>
            </a:spcAft>
          </a:pPr>
          <a:r>
            <a:rPr lang="en-US" sz="2200">
              <a:solidFill>
                <a:srgbClr val="006699"/>
              </a:solidFill>
            </a:rPr>
            <a:t>Decreased sepsis/late-onset sepsis</a:t>
          </a:r>
          <a:r>
            <a:rPr lang="en-US" sz="2200" baseline="30000">
              <a:solidFill>
                <a:srgbClr val="006699"/>
              </a:solidFill>
            </a:rPr>
            <a:t>21,23,26,27</a:t>
          </a:r>
        </a:p>
      </dgm:t>
    </dgm:pt>
    <dgm:pt modelId="{AA4BC487-61BB-4DD5-85F5-ABD62FABCD35}" type="parTrans" cxnId="{05B6D8D3-124A-4F17-863E-517E8D9D74C5}">
      <dgm:prSet/>
      <dgm:spPr/>
      <dgm:t>
        <a:bodyPr/>
        <a:lstStyle/>
        <a:p>
          <a:endParaRPr lang="en-US"/>
        </a:p>
      </dgm:t>
    </dgm:pt>
    <dgm:pt modelId="{0E79EA7B-2973-4E50-9314-3DA590D1FBC2}" type="sibTrans" cxnId="{05B6D8D3-124A-4F17-863E-517E8D9D74C5}">
      <dgm:prSet/>
      <dgm:spPr/>
      <dgm:t>
        <a:bodyPr/>
        <a:lstStyle/>
        <a:p>
          <a:endParaRPr lang="en-US"/>
        </a:p>
      </dgm:t>
    </dgm:pt>
    <dgm:pt modelId="{6DBE6001-D5E2-4FE7-9E3E-A07D8C95C6BC}" type="pres">
      <dgm:prSet presAssocID="{85DF0ECC-3669-417A-955A-B8D3D514554D}" presName="linear" presStyleCnt="0">
        <dgm:presLayoutVars>
          <dgm:animLvl val="lvl"/>
          <dgm:resizeHandles val="exact"/>
        </dgm:presLayoutVars>
      </dgm:prSet>
      <dgm:spPr/>
    </dgm:pt>
    <dgm:pt modelId="{4B28FBA7-8BC3-4BE9-BE0A-8D4B0740C61B}" type="pres">
      <dgm:prSet presAssocID="{4323554B-384B-45A2-8E75-2E85FBA1EA86}" presName="parentText" presStyleLbl="node1" presStyleIdx="0" presStyleCnt="3" custLinFactNeighborX="548" custLinFactNeighborY="1372">
        <dgm:presLayoutVars>
          <dgm:chMax val="0"/>
          <dgm:bulletEnabled val="1"/>
        </dgm:presLayoutVars>
      </dgm:prSet>
      <dgm:spPr/>
    </dgm:pt>
    <dgm:pt modelId="{47184361-A187-4058-A86B-28009F753CE4}" type="pres">
      <dgm:prSet presAssocID="{4323554B-384B-45A2-8E75-2E85FBA1EA86}" presName="childText" presStyleLbl="revTx" presStyleIdx="0" presStyleCnt="3" custLinFactNeighborX="548" custLinFactNeighborY="13084">
        <dgm:presLayoutVars>
          <dgm:bulletEnabled val="1"/>
        </dgm:presLayoutVars>
      </dgm:prSet>
      <dgm:spPr/>
    </dgm:pt>
    <dgm:pt modelId="{88267DD5-273E-445A-A5DC-4103A4ADC130}" type="pres">
      <dgm:prSet presAssocID="{1CE1F1FC-2185-4527-A60A-EC2124AB10ED}" presName="parentText" presStyleLbl="node1" presStyleIdx="1" presStyleCnt="3" custLinFactNeighborX="548" custLinFactNeighborY="-4289">
        <dgm:presLayoutVars>
          <dgm:chMax val="0"/>
          <dgm:bulletEnabled val="1"/>
        </dgm:presLayoutVars>
      </dgm:prSet>
      <dgm:spPr/>
    </dgm:pt>
    <dgm:pt modelId="{065B9F06-30AC-4107-8132-CD8E3392FA7B}" type="pres">
      <dgm:prSet presAssocID="{1CE1F1FC-2185-4527-A60A-EC2124AB10ED}" presName="childText" presStyleLbl="revTx" presStyleIdx="1" presStyleCnt="3" custLinFactNeighborX="548" custLinFactNeighborY="6382">
        <dgm:presLayoutVars>
          <dgm:bulletEnabled val="1"/>
        </dgm:presLayoutVars>
      </dgm:prSet>
      <dgm:spPr/>
    </dgm:pt>
    <dgm:pt modelId="{21CDC4D7-13CD-40F2-896B-F2AC8158DEF7}" type="pres">
      <dgm:prSet presAssocID="{3D43B97F-B7C7-4A0A-830D-C21606BA860E}" presName="parentText" presStyleLbl="node1" presStyleIdx="2" presStyleCnt="3" custLinFactNeighborX="548" custLinFactNeighborY="-7178">
        <dgm:presLayoutVars>
          <dgm:chMax val="0"/>
          <dgm:bulletEnabled val="1"/>
        </dgm:presLayoutVars>
      </dgm:prSet>
      <dgm:spPr/>
    </dgm:pt>
    <dgm:pt modelId="{3A049F7A-02D7-4755-B0A9-A818D529F187}" type="pres">
      <dgm:prSet presAssocID="{3D43B97F-B7C7-4A0A-830D-C21606BA860E}" presName="childText" presStyleLbl="revTx" presStyleIdx="2" presStyleCnt="3" custLinFactNeighborX="548" custLinFactNeighborY="-3191">
        <dgm:presLayoutVars>
          <dgm:bulletEnabled val="1"/>
        </dgm:presLayoutVars>
      </dgm:prSet>
      <dgm:spPr/>
    </dgm:pt>
  </dgm:ptLst>
  <dgm:cxnLst>
    <dgm:cxn modelId="{C2AACE0A-59F3-4603-843D-4CE4238716AE}" type="presOf" srcId="{1CE1F1FC-2185-4527-A60A-EC2124AB10ED}" destId="{88267DD5-273E-445A-A5DC-4103A4ADC130}" srcOrd="0" destOrd="0" presId="urn:microsoft.com/office/officeart/2005/8/layout/vList2"/>
    <dgm:cxn modelId="{0674E20B-87DD-45DE-9287-3AC2FFA06836}" type="presOf" srcId="{D8EC784F-2B17-4C1A-A3E3-DD4325ABFD64}" destId="{3A049F7A-02D7-4755-B0A9-A818D529F187}" srcOrd="0" destOrd="2" presId="urn:microsoft.com/office/officeart/2005/8/layout/vList2"/>
    <dgm:cxn modelId="{7EB8650D-2271-4D07-8DA0-40B7A81E18DD}" type="presOf" srcId="{3D43B97F-B7C7-4A0A-830D-C21606BA860E}" destId="{21CDC4D7-13CD-40F2-896B-F2AC8158DEF7}" srcOrd="0" destOrd="0" presId="urn:microsoft.com/office/officeart/2005/8/layout/vList2"/>
    <dgm:cxn modelId="{FA3DAD21-D185-49D8-A51D-40802C853E96}" type="presOf" srcId="{D0EB3CF6-5A16-4D82-B9BA-1F3A4B25E6C7}" destId="{47184361-A187-4058-A86B-28009F753CE4}" srcOrd="0" destOrd="0" presId="urn:microsoft.com/office/officeart/2005/8/layout/vList2"/>
    <dgm:cxn modelId="{6E6E9E33-2CAE-4DDE-AB56-041D80914FE6}" srcId="{3D43B97F-B7C7-4A0A-830D-C21606BA860E}" destId="{6CB2428A-3CF1-42DB-80B4-8F1D42EEBFB9}" srcOrd="2" destOrd="0" parTransId="{8FD36B7A-22F8-4802-882D-C36316B60DCF}" sibTransId="{7CEF6D62-5E95-4944-BF45-1950C8C29205}"/>
    <dgm:cxn modelId="{B7A8BB5D-C748-4A82-89DE-AA472D008AB1}" type="presOf" srcId="{14F8B2CE-98D6-463E-B3F3-1C97E00648C6}" destId="{3A049F7A-02D7-4755-B0A9-A818D529F187}" srcOrd="0" destOrd="4" presId="urn:microsoft.com/office/officeart/2005/8/layout/vList2"/>
    <dgm:cxn modelId="{3D47A553-918E-4BDF-A8B1-0288CB2C5EF4}" srcId="{1CE1F1FC-2185-4527-A60A-EC2124AB10ED}" destId="{4C1A48C9-F1F4-40D1-B96E-36D6AC65CC64}" srcOrd="0" destOrd="0" parTransId="{E9378D78-ACE1-43D5-8F08-50C3B9F7DB55}" sibTransId="{99074077-85D2-4E4A-A51A-C84EDC884312}"/>
    <dgm:cxn modelId="{7FDD5F89-E72D-49C6-848A-04F51F99A9E2}" srcId="{4323554B-384B-45A2-8E75-2E85FBA1EA86}" destId="{D0EB3CF6-5A16-4D82-B9BA-1F3A4B25E6C7}" srcOrd="0" destOrd="0" parTransId="{3232F2BB-47C1-442E-966B-F14F0A111984}" sibTransId="{03A153C3-3EFF-4285-A0C0-3C43AA8F29C3}"/>
    <dgm:cxn modelId="{F85CDD8D-E52D-4EF7-8A14-F4E836399942}" srcId="{85DF0ECC-3669-417A-955A-B8D3D514554D}" destId="{4323554B-384B-45A2-8E75-2E85FBA1EA86}" srcOrd="0" destOrd="0" parTransId="{86C820B0-77AC-450A-B292-C64FE646815C}" sibTransId="{431642F2-DFD1-466A-AB8D-5775957DBB55}"/>
    <dgm:cxn modelId="{7C36698E-45AC-445B-BE0C-7DD39816CFA7}" type="presOf" srcId="{4C1A48C9-F1F4-40D1-B96E-36D6AC65CC64}" destId="{065B9F06-30AC-4107-8132-CD8E3392FA7B}" srcOrd="0" destOrd="0" presId="urn:microsoft.com/office/officeart/2005/8/layout/vList2"/>
    <dgm:cxn modelId="{5160F69C-6A04-47F6-A30A-14BB77AFD43A}" srcId="{85DF0ECC-3669-417A-955A-B8D3D514554D}" destId="{3D43B97F-B7C7-4A0A-830D-C21606BA860E}" srcOrd="2" destOrd="0" parTransId="{6C33C347-4517-4224-B225-741A56436756}" sibTransId="{9555B7AE-BAF3-443E-810C-46C66F046E0B}"/>
    <dgm:cxn modelId="{71F622A4-031F-41F2-AA0D-AAEB8341C5A0}" type="presOf" srcId="{1734BE38-8D10-4AAC-9EFB-FFD4BFE9E9BE}" destId="{3A049F7A-02D7-4755-B0A9-A818D529F187}" srcOrd="0" destOrd="0" presId="urn:microsoft.com/office/officeart/2005/8/layout/vList2"/>
    <dgm:cxn modelId="{B2AC5AA5-F403-4B80-B83D-0939AC926737}" srcId="{85DF0ECC-3669-417A-955A-B8D3D514554D}" destId="{1CE1F1FC-2185-4527-A60A-EC2124AB10ED}" srcOrd="1" destOrd="0" parTransId="{D915A271-6973-4970-9E63-5ABE1C083721}" sibTransId="{E9334E81-A906-448C-A9B7-34C5D14A5D5F}"/>
    <dgm:cxn modelId="{01C16AB0-4A74-4268-BEAB-EF4AAE9C5E11}" srcId="{3D43B97F-B7C7-4A0A-830D-C21606BA860E}" destId="{1734BE38-8D10-4AAC-9EFB-FFD4BFE9E9BE}" srcOrd="0" destOrd="0" parTransId="{772CAD8B-20F1-4477-B2EB-43247D194002}" sibTransId="{95E85492-7DDE-4620-921B-8D0EAB482B87}"/>
    <dgm:cxn modelId="{1266BEB5-A203-46D1-A4C8-8D7AA2A71DDC}" srcId="{083CEF0E-8E7E-4DBE-8B94-0883A62A6203}" destId="{D8EC784F-2B17-4C1A-A3E3-DD4325ABFD64}" srcOrd="0" destOrd="0" parTransId="{0733615E-45C0-497B-B069-8E0ACB25396E}" sibTransId="{92BE0A87-6869-400D-A21D-502C9B597093}"/>
    <dgm:cxn modelId="{A8C60FC8-C706-4EE9-8A7E-038C55883DED}" type="presOf" srcId="{4323554B-384B-45A2-8E75-2E85FBA1EA86}" destId="{4B28FBA7-8BC3-4BE9-BE0A-8D4B0740C61B}" srcOrd="0" destOrd="0" presId="urn:microsoft.com/office/officeart/2005/8/layout/vList2"/>
    <dgm:cxn modelId="{22FB89CA-5170-454D-AFCC-E0AEEE86D65A}" srcId="{3D43B97F-B7C7-4A0A-830D-C21606BA860E}" destId="{083CEF0E-8E7E-4DBE-8B94-0883A62A6203}" srcOrd="1" destOrd="0" parTransId="{C05BC583-3808-4D71-9603-C4A52C026D41}" sibTransId="{A9CB9CA5-D305-44C4-9B49-8196C7156061}"/>
    <dgm:cxn modelId="{1093E4D1-CF5A-4547-AE14-BD6A1F90ED2E}" type="presOf" srcId="{083CEF0E-8E7E-4DBE-8B94-0883A62A6203}" destId="{3A049F7A-02D7-4755-B0A9-A818D529F187}" srcOrd="0" destOrd="1" presId="urn:microsoft.com/office/officeart/2005/8/layout/vList2"/>
    <dgm:cxn modelId="{05B6D8D3-124A-4F17-863E-517E8D9D74C5}" srcId="{3D43B97F-B7C7-4A0A-830D-C21606BA860E}" destId="{14F8B2CE-98D6-463E-B3F3-1C97E00648C6}" srcOrd="3" destOrd="0" parTransId="{AA4BC487-61BB-4DD5-85F5-ABD62FABCD35}" sibTransId="{0E79EA7B-2973-4E50-9314-3DA590D1FBC2}"/>
    <dgm:cxn modelId="{E25F91DF-F359-496F-A2DC-22B202726DB2}" type="presOf" srcId="{85DF0ECC-3669-417A-955A-B8D3D514554D}" destId="{6DBE6001-D5E2-4FE7-9E3E-A07D8C95C6BC}" srcOrd="0" destOrd="0" presId="urn:microsoft.com/office/officeart/2005/8/layout/vList2"/>
    <dgm:cxn modelId="{54CC33E7-C757-46C8-82E7-D30D212F18BC}" type="presOf" srcId="{6CB2428A-3CF1-42DB-80B4-8F1D42EEBFB9}" destId="{3A049F7A-02D7-4755-B0A9-A818D529F187}" srcOrd="0" destOrd="3" presId="urn:microsoft.com/office/officeart/2005/8/layout/vList2"/>
    <dgm:cxn modelId="{5E64CD70-D555-408D-8ECD-997C20E2B421}" type="presParOf" srcId="{6DBE6001-D5E2-4FE7-9E3E-A07D8C95C6BC}" destId="{4B28FBA7-8BC3-4BE9-BE0A-8D4B0740C61B}" srcOrd="0" destOrd="0" presId="urn:microsoft.com/office/officeart/2005/8/layout/vList2"/>
    <dgm:cxn modelId="{6310BAFA-F091-4D2C-A3EB-49870C090C4A}" type="presParOf" srcId="{6DBE6001-D5E2-4FE7-9E3E-A07D8C95C6BC}" destId="{47184361-A187-4058-A86B-28009F753CE4}" srcOrd="1" destOrd="0" presId="urn:microsoft.com/office/officeart/2005/8/layout/vList2"/>
    <dgm:cxn modelId="{DF7C42BA-2CA5-4811-869C-CDAD3B58AD4E}" type="presParOf" srcId="{6DBE6001-D5E2-4FE7-9E3E-A07D8C95C6BC}" destId="{88267DD5-273E-445A-A5DC-4103A4ADC130}" srcOrd="2" destOrd="0" presId="urn:microsoft.com/office/officeart/2005/8/layout/vList2"/>
    <dgm:cxn modelId="{BF42F364-234D-461E-84C8-25DE0802B9BC}" type="presParOf" srcId="{6DBE6001-D5E2-4FE7-9E3E-A07D8C95C6BC}" destId="{065B9F06-30AC-4107-8132-CD8E3392FA7B}" srcOrd="3" destOrd="0" presId="urn:microsoft.com/office/officeart/2005/8/layout/vList2"/>
    <dgm:cxn modelId="{1D59F93C-79BD-46AC-9A31-6408F56280D8}" type="presParOf" srcId="{6DBE6001-D5E2-4FE7-9E3E-A07D8C95C6BC}" destId="{21CDC4D7-13CD-40F2-896B-F2AC8158DEF7}" srcOrd="4" destOrd="0" presId="urn:microsoft.com/office/officeart/2005/8/layout/vList2"/>
    <dgm:cxn modelId="{05484E34-B468-4A8C-96B5-9B1CAEED1B63}" type="presParOf" srcId="{6DBE6001-D5E2-4FE7-9E3E-A07D8C95C6BC}" destId="{3A049F7A-02D7-4755-B0A9-A818D529F187}"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73843-70EA-4F82-8890-60EF458935EC}">
      <dsp:nvSpPr>
        <dsp:cNvPr id="0" name=""/>
        <dsp:cNvSpPr/>
      </dsp:nvSpPr>
      <dsp:spPr>
        <a:xfrm>
          <a:off x="0" y="512791"/>
          <a:ext cx="11336482"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Excess EPA may compete with enzymes that convert LA to AA</a:t>
          </a:r>
          <a:r>
            <a:rPr lang="en-US" sz="2000" b="1" kern="1200" baseline="30000"/>
            <a:t>1</a:t>
          </a:r>
          <a:endParaRPr lang="en-US" sz="2000" kern="1200"/>
        </a:p>
      </dsp:txBody>
      <dsp:txXfrm>
        <a:off x="23988" y="536779"/>
        <a:ext cx="11288506" cy="443424"/>
      </dsp:txXfrm>
    </dsp:sp>
    <dsp:sp modelId="{F41B598A-64B5-4B72-8858-60A45B776666}">
      <dsp:nvSpPr>
        <dsp:cNvPr id="0" name=""/>
        <dsp:cNvSpPr/>
      </dsp:nvSpPr>
      <dsp:spPr>
        <a:xfrm>
          <a:off x="0" y="1061791"/>
          <a:ext cx="11336482"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Biosynthesis of DHA and ARA from precursors (ALA and LA, respectively) is low</a:t>
          </a:r>
          <a:r>
            <a:rPr lang="en-US" sz="2000" b="1" kern="1200" baseline="30000"/>
            <a:t>2</a:t>
          </a:r>
          <a:endParaRPr lang="en-US" sz="2000" kern="1200"/>
        </a:p>
      </dsp:txBody>
      <dsp:txXfrm>
        <a:off x="23988" y="1085779"/>
        <a:ext cx="11288506" cy="443424"/>
      </dsp:txXfrm>
    </dsp:sp>
    <dsp:sp modelId="{99F17AFC-0994-470C-A34F-4EEA05A66336}">
      <dsp:nvSpPr>
        <dsp:cNvPr id="0" name=""/>
        <dsp:cNvSpPr/>
      </dsp:nvSpPr>
      <dsp:spPr>
        <a:xfrm>
          <a:off x="0" y="1610791"/>
          <a:ext cx="11336482"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Majority of ARA in human breast milk is from maternal stores, not  dietary LA conversion</a:t>
          </a:r>
          <a:r>
            <a:rPr lang="en-US" sz="2000" b="1" kern="1200" baseline="30000"/>
            <a:t>2</a:t>
          </a:r>
          <a:endParaRPr lang="en-US" sz="2000" kern="1200"/>
        </a:p>
      </dsp:txBody>
      <dsp:txXfrm>
        <a:off x="23988" y="1634779"/>
        <a:ext cx="11288506" cy="443424"/>
      </dsp:txXfrm>
    </dsp:sp>
    <dsp:sp modelId="{532507BD-D300-46C5-A12B-2C26C623660D}">
      <dsp:nvSpPr>
        <dsp:cNvPr id="0" name=""/>
        <dsp:cNvSpPr/>
      </dsp:nvSpPr>
      <dsp:spPr>
        <a:xfrm>
          <a:off x="0" y="2159791"/>
          <a:ext cx="11336482"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latin typeface="+mn-lt"/>
            </a:rPr>
            <a:t>Impact of EPA on the conversion of LA to AA unclear</a:t>
          </a:r>
          <a:endParaRPr lang="en-US" sz="2000" kern="1200">
            <a:latin typeface="+mn-lt"/>
          </a:endParaRPr>
        </a:p>
      </dsp:txBody>
      <dsp:txXfrm>
        <a:off x="23988" y="2183779"/>
        <a:ext cx="11288506" cy="443424"/>
      </dsp:txXfrm>
    </dsp:sp>
    <dsp:sp modelId="{41CAA619-ED9C-49B3-8AB1-EDB7D2B7C537}">
      <dsp:nvSpPr>
        <dsp:cNvPr id="0" name=""/>
        <dsp:cNvSpPr/>
      </dsp:nvSpPr>
      <dsp:spPr>
        <a:xfrm>
          <a:off x="0" y="2708791"/>
          <a:ext cx="11336482"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Differences in AA levels in RCTs with SMOF ILE vs. comparator ILE</a:t>
          </a:r>
          <a:endParaRPr lang="en-US" sz="2000" kern="1200"/>
        </a:p>
      </dsp:txBody>
      <dsp:txXfrm>
        <a:off x="23988" y="2732779"/>
        <a:ext cx="11288506" cy="443424"/>
      </dsp:txXfrm>
    </dsp:sp>
    <dsp:sp modelId="{967AE1EF-ED51-4115-983F-EB7756651FD5}">
      <dsp:nvSpPr>
        <dsp:cNvPr id="0" name=""/>
        <dsp:cNvSpPr/>
      </dsp:nvSpPr>
      <dsp:spPr>
        <a:xfrm>
          <a:off x="0" y="3211729"/>
          <a:ext cx="11336482" cy="84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93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a:solidFill>
                <a:srgbClr val="006699"/>
              </a:solidFill>
              <a:latin typeface="+mn-lt"/>
            </a:rPr>
            <a:t>No difference</a:t>
          </a:r>
          <a:r>
            <a:rPr lang="en-US" sz="2400" b="1" kern="1200" baseline="30000">
              <a:solidFill>
                <a:srgbClr val="006699"/>
              </a:solidFill>
              <a:latin typeface="+mn-lt"/>
            </a:rPr>
            <a:t>3,4,5,6,7,8,9</a:t>
          </a:r>
          <a:r>
            <a:rPr lang="en-US" sz="2400" b="1" kern="1200">
              <a:solidFill>
                <a:srgbClr val="006699"/>
              </a:solidFill>
              <a:latin typeface="+mn-lt"/>
            </a:rPr>
            <a:t> </a:t>
          </a:r>
          <a:endParaRPr lang="en-US" sz="2400" kern="1200">
            <a:solidFill>
              <a:srgbClr val="006699"/>
            </a:solidFill>
            <a:latin typeface="+mn-lt"/>
          </a:endParaRPr>
        </a:p>
        <a:p>
          <a:pPr marL="228600" lvl="1" indent="-228600" algn="l" defTabSz="1066800">
            <a:lnSpc>
              <a:spcPct val="90000"/>
            </a:lnSpc>
            <a:spcBef>
              <a:spcPct val="0"/>
            </a:spcBef>
            <a:spcAft>
              <a:spcPct val="20000"/>
            </a:spcAft>
            <a:buChar char="•"/>
          </a:pPr>
          <a:r>
            <a:rPr lang="en-US" sz="2400" b="1" kern="1200">
              <a:solidFill>
                <a:srgbClr val="006699"/>
              </a:solidFill>
              <a:latin typeface="+mn-lt"/>
              <a:cs typeface="Calibri" panose="020F0502020204030204" pitchFamily="34" charset="0"/>
            </a:rPr>
            <a:t>↓</a:t>
          </a:r>
          <a:r>
            <a:rPr lang="en-US" sz="2400" b="1" kern="1200">
              <a:solidFill>
                <a:srgbClr val="006699"/>
              </a:solidFill>
              <a:latin typeface="+mn-lt"/>
            </a:rPr>
            <a:t>ARA</a:t>
          </a:r>
          <a:r>
            <a:rPr lang="en-US" sz="2400" b="1" kern="1200" baseline="30000">
              <a:solidFill>
                <a:srgbClr val="006699"/>
              </a:solidFill>
              <a:latin typeface="+mn-lt"/>
            </a:rPr>
            <a:t>10,11</a:t>
          </a:r>
          <a:r>
            <a:rPr lang="en-US" sz="2400" b="1" kern="1200">
              <a:solidFill>
                <a:srgbClr val="006699"/>
              </a:solidFill>
              <a:latin typeface="+mn-lt"/>
            </a:rPr>
            <a:t> </a:t>
          </a:r>
          <a:endParaRPr lang="en-US" sz="1800" kern="1200">
            <a:solidFill>
              <a:srgbClr val="006699"/>
            </a:solidFill>
            <a:latin typeface="+mn-lt"/>
          </a:endParaRPr>
        </a:p>
      </dsp:txBody>
      <dsp:txXfrm>
        <a:off x="0" y="3211729"/>
        <a:ext cx="11336482" cy="848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88C6F-A0E2-4424-8C02-DDB89FE638E0}">
      <dsp:nvSpPr>
        <dsp:cNvPr id="0" name=""/>
        <dsp:cNvSpPr/>
      </dsp:nvSpPr>
      <dsp:spPr>
        <a:xfrm>
          <a:off x="0" y="25253"/>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bg1"/>
              </a:solidFill>
              <a:latin typeface="+mn-lt"/>
            </a:rPr>
            <a:t>Retrospective review: n = 86 ELBW, &lt; 1000 gm,  SO ILE vs. SMOF ILE</a:t>
          </a:r>
        </a:p>
      </dsp:txBody>
      <dsp:txXfrm>
        <a:off x="26930" y="52183"/>
        <a:ext cx="10461740" cy="497795"/>
      </dsp:txXfrm>
    </dsp:sp>
    <dsp:sp modelId="{A2BBCD91-A643-4EBB-A88A-7EAD2AE12FD5}">
      <dsp:nvSpPr>
        <dsp:cNvPr id="0" name=""/>
        <dsp:cNvSpPr/>
      </dsp:nvSpPr>
      <dsp:spPr>
        <a:xfrm>
          <a:off x="0" y="576908"/>
          <a:ext cx="1051560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solidFill>
                <a:srgbClr val="006699"/>
              </a:solidFill>
              <a:latin typeface="+mn-lt"/>
            </a:rPr>
            <a:t>Mean GA ~26 weeks</a:t>
          </a:r>
        </a:p>
        <a:p>
          <a:pPr marL="171450" lvl="1" indent="-171450" algn="l" defTabSz="800100">
            <a:lnSpc>
              <a:spcPct val="90000"/>
            </a:lnSpc>
            <a:spcBef>
              <a:spcPct val="0"/>
            </a:spcBef>
            <a:spcAft>
              <a:spcPct val="20000"/>
            </a:spcAft>
            <a:buChar char="•"/>
          </a:pPr>
          <a:r>
            <a:rPr lang="en-US" sz="1800" kern="1200">
              <a:solidFill>
                <a:srgbClr val="006699"/>
              </a:solidFill>
              <a:latin typeface="+mn-lt"/>
            </a:rPr>
            <a:t>BW: 0.8 (0.7 – 0.9) kg SO ILE vs. 0.7 (0.6 – 0.9) kg SMOF ILE, p = 0.04</a:t>
          </a:r>
        </a:p>
      </dsp:txBody>
      <dsp:txXfrm>
        <a:off x="0" y="576908"/>
        <a:ext cx="10515600" cy="618930"/>
      </dsp:txXfrm>
    </dsp:sp>
    <dsp:sp modelId="{714B6089-A733-4AEE-8970-5CA4C7416FD8}">
      <dsp:nvSpPr>
        <dsp:cNvPr id="0" name=""/>
        <dsp:cNvSpPr/>
      </dsp:nvSpPr>
      <dsp:spPr>
        <a:xfrm>
          <a:off x="0" y="1195838"/>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bg1"/>
              </a:solidFill>
              <a:latin typeface="+mn-lt"/>
            </a:rPr>
            <a:t>Primary outcome: ∆ </a:t>
          </a:r>
          <a:r>
            <a:rPr lang="en-US" sz="2300" i="1" kern="1200">
              <a:solidFill>
                <a:schemeClr val="bg1"/>
              </a:solidFill>
              <a:latin typeface="+mn-lt"/>
            </a:rPr>
            <a:t>z</a:t>
          </a:r>
          <a:r>
            <a:rPr lang="en-US" sz="2300" kern="1200">
              <a:solidFill>
                <a:schemeClr val="bg1"/>
              </a:solidFill>
              <a:latin typeface="+mn-lt"/>
            </a:rPr>
            <a:t>-scores from birth to discharge</a:t>
          </a:r>
        </a:p>
      </dsp:txBody>
      <dsp:txXfrm>
        <a:off x="26930" y="1222768"/>
        <a:ext cx="10461740" cy="497795"/>
      </dsp:txXfrm>
    </dsp:sp>
    <dsp:sp modelId="{E65BF07D-D8B8-4D4D-B346-BEC91E76DB28}">
      <dsp:nvSpPr>
        <dsp:cNvPr id="0" name=""/>
        <dsp:cNvSpPr/>
      </dsp:nvSpPr>
      <dsp:spPr>
        <a:xfrm>
          <a:off x="0" y="1747493"/>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solidFill>
                <a:srgbClr val="006699"/>
              </a:solidFill>
              <a:latin typeface="+mn-lt"/>
            </a:rPr>
            <a:t>SO: -0.8 (-1.3 - -0.1) vs. SMOF ILE: -0.4 (-1 - 0.3), p = 0.02</a:t>
          </a:r>
        </a:p>
      </dsp:txBody>
      <dsp:txXfrm>
        <a:off x="0" y="1747493"/>
        <a:ext cx="10515600" cy="380880"/>
      </dsp:txXfrm>
    </dsp:sp>
    <dsp:sp modelId="{2E99A726-F2E7-47CF-9227-CF75F0E706ED}">
      <dsp:nvSpPr>
        <dsp:cNvPr id="0" name=""/>
        <dsp:cNvSpPr/>
      </dsp:nvSpPr>
      <dsp:spPr>
        <a:xfrm>
          <a:off x="0" y="2128373"/>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bg1"/>
              </a:solidFill>
              <a:latin typeface="+mn-lt"/>
            </a:rPr>
            <a:t>Secondary outcomes:</a:t>
          </a:r>
        </a:p>
      </dsp:txBody>
      <dsp:txXfrm>
        <a:off x="26930" y="2155303"/>
        <a:ext cx="10461740" cy="497795"/>
      </dsp:txXfrm>
    </dsp:sp>
    <dsp:sp modelId="{9C6BCB7C-FA67-4499-B3C3-272A1FB29567}">
      <dsp:nvSpPr>
        <dsp:cNvPr id="0" name=""/>
        <dsp:cNvSpPr/>
      </dsp:nvSpPr>
      <dsp:spPr>
        <a:xfrm>
          <a:off x="0" y="2680028"/>
          <a:ext cx="10515600" cy="233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ts val="600"/>
            </a:spcAft>
            <a:buChar char="•"/>
          </a:pPr>
          <a:r>
            <a:rPr lang="en-US" sz="1600" kern="1200">
              <a:solidFill>
                <a:srgbClr val="006699"/>
              </a:solidFill>
              <a:latin typeface="+mn-lt"/>
            </a:rPr>
            <a:t>Cholestasis (</a:t>
          </a:r>
          <a:r>
            <a:rPr lang="en-US" sz="1600" kern="1200" err="1">
              <a:solidFill>
                <a:srgbClr val="006699"/>
              </a:solidFill>
              <a:latin typeface="+mn-lt"/>
            </a:rPr>
            <a:t>Cbil</a:t>
          </a:r>
          <a:r>
            <a:rPr lang="en-US" sz="1600" kern="1200">
              <a:solidFill>
                <a:srgbClr val="006699"/>
              </a:solidFill>
              <a:latin typeface="+mn-lt"/>
            </a:rPr>
            <a:t> &gt; 1 gm/dL): SO ILE: 37% vs. SMOF ILE: 14%, p = 0.03</a:t>
          </a:r>
        </a:p>
        <a:p>
          <a:pPr marL="342900" lvl="2" indent="-171450" algn="l" defTabSz="711200">
            <a:lnSpc>
              <a:spcPct val="90000"/>
            </a:lnSpc>
            <a:spcBef>
              <a:spcPct val="0"/>
            </a:spcBef>
            <a:spcAft>
              <a:spcPts val="600"/>
            </a:spcAft>
            <a:buChar char="•"/>
          </a:pPr>
          <a:r>
            <a:rPr lang="en-US" sz="1600" kern="1200" err="1">
              <a:solidFill>
                <a:srgbClr val="006699"/>
              </a:solidFill>
              <a:latin typeface="+mn-lt"/>
            </a:rPr>
            <a:t>Cbil</a:t>
          </a:r>
          <a:r>
            <a:rPr lang="en-US" sz="1600" kern="1200">
              <a:solidFill>
                <a:srgbClr val="006699"/>
              </a:solidFill>
              <a:latin typeface="+mn-lt"/>
            </a:rPr>
            <a:t> &gt; 2 gm/dL: SO ILE: 16% vs. SMOF ILE 9%, p = 0.52</a:t>
          </a:r>
        </a:p>
        <a:p>
          <a:pPr marL="342900" lvl="2" indent="-171450" algn="l" defTabSz="711200">
            <a:lnSpc>
              <a:spcPct val="90000"/>
            </a:lnSpc>
            <a:spcBef>
              <a:spcPct val="0"/>
            </a:spcBef>
            <a:spcAft>
              <a:spcPts val="600"/>
            </a:spcAft>
            <a:buChar char="•"/>
          </a:pPr>
          <a:r>
            <a:rPr lang="en-US" sz="1600" kern="1200">
              <a:solidFill>
                <a:srgbClr val="006699"/>
              </a:solidFill>
              <a:latin typeface="+mn-lt"/>
            </a:rPr>
            <a:t>Max </a:t>
          </a:r>
          <a:r>
            <a:rPr lang="en-US" sz="1600" kern="1200" err="1">
              <a:solidFill>
                <a:srgbClr val="006699"/>
              </a:solidFill>
              <a:latin typeface="+mn-lt"/>
            </a:rPr>
            <a:t>Cbil</a:t>
          </a:r>
          <a:r>
            <a:rPr lang="en-US" sz="1600" kern="1200">
              <a:solidFill>
                <a:srgbClr val="006699"/>
              </a:solidFill>
              <a:latin typeface="+mn-lt"/>
            </a:rPr>
            <a:t> after 14 days of age: SO ILE: 0.8 (0.5–1.4) vs. SMOF ILE 0.4 (0.3–0.6) mg/dL, p = 0.001</a:t>
          </a:r>
        </a:p>
        <a:p>
          <a:pPr marL="342900" lvl="2" indent="-171450" algn="l" defTabSz="711200">
            <a:lnSpc>
              <a:spcPct val="90000"/>
            </a:lnSpc>
            <a:spcBef>
              <a:spcPct val="0"/>
            </a:spcBef>
            <a:spcAft>
              <a:spcPts val="600"/>
            </a:spcAft>
            <a:buChar char="•"/>
          </a:pPr>
          <a:r>
            <a:rPr lang="en-US" sz="1600" kern="1200">
              <a:solidFill>
                <a:srgbClr val="006699"/>
              </a:solidFill>
              <a:latin typeface="+mn-lt"/>
            </a:rPr>
            <a:t>Rate of ∆ of </a:t>
          </a:r>
          <a:r>
            <a:rPr lang="en-US" sz="1600" kern="1200" err="1">
              <a:solidFill>
                <a:srgbClr val="006699"/>
              </a:solidFill>
              <a:latin typeface="+mn-lt"/>
            </a:rPr>
            <a:t>Cbil</a:t>
          </a:r>
          <a:r>
            <a:rPr lang="en-US" sz="1600" kern="1200">
              <a:solidFill>
                <a:srgbClr val="006699"/>
              </a:solidFill>
              <a:latin typeface="+mn-lt"/>
            </a:rPr>
            <a:t> comparable between groups: SO ILE: 0.3 ± 0.04 vs. SMOF ILE: 0.2 ± 0.06 (p = 0.33)</a:t>
          </a:r>
        </a:p>
        <a:p>
          <a:pPr marL="171450" lvl="1" indent="-171450" algn="l" defTabSz="711200">
            <a:lnSpc>
              <a:spcPct val="90000"/>
            </a:lnSpc>
            <a:spcBef>
              <a:spcPct val="0"/>
            </a:spcBef>
            <a:spcAft>
              <a:spcPts val="600"/>
            </a:spcAft>
            <a:buChar char="•"/>
          </a:pPr>
          <a:r>
            <a:rPr lang="en-US" sz="1600" kern="1200">
              <a:solidFill>
                <a:srgbClr val="006699"/>
              </a:solidFill>
              <a:latin typeface="+mn-lt"/>
            </a:rPr>
            <a:t>Neonatal comorbidities (ROP, CLD, Late-Onset Sepsis) – no difference between groups, p &gt; 0.99 </a:t>
          </a:r>
        </a:p>
        <a:p>
          <a:pPr marL="171450" lvl="1" indent="-171450" algn="l" defTabSz="711200">
            <a:lnSpc>
              <a:spcPct val="90000"/>
            </a:lnSpc>
            <a:spcBef>
              <a:spcPct val="0"/>
            </a:spcBef>
            <a:spcAft>
              <a:spcPts val="600"/>
            </a:spcAft>
            <a:buChar char="•"/>
          </a:pPr>
          <a:r>
            <a:rPr lang="en-US" sz="1600" kern="1200">
              <a:solidFill>
                <a:srgbClr val="006699"/>
              </a:solidFill>
              <a:latin typeface="+mn-lt"/>
            </a:rPr>
            <a:t>RBC Membrane polyunsaturated fatty acids (RBCM PUFA) for 1</a:t>
          </a:r>
          <a:r>
            <a:rPr lang="en-US" sz="1600" kern="1200" baseline="30000">
              <a:solidFill>
                <a:srgbClr val="006699"/>
              </a:solidFill>
              <a:latin typeface="+mn-lt"/>
            </a:rPr>
            <a:t>st</a:t>
          </a:r>
          <a:r>
            <a:rPr lang="en-US" sz="1600" kern="1200">
              <a:solidFill>
                <a:srgbClr val="006699"/>
              </a:solidFill>
              <a:latin typeface="+mn-lt"/>
            </a:rPr>
            <a:t> five weeks of life</a:t>
          </a:r>
        </a:p>
        <a:p>
          <a:pPr marL="342900" lvl="2" indent="-171450" algn="l" defTabSz="711200">
            <a:lnSpc>
              <a:spcPct val="90000"/>
            </a:lnSpc>
            <a:spcBef>
              <a:spcPct val="0"/>
            </a:spcBef>
            <a:spcAft>
              <a:spcPts val="600"/>
            </a:spcAft>
            <a:buChar char="•"/>
          </a:pPr>
          <a:r>
            <a:rPr lang="en-US" sz="1600" kern="1200">
              <a:solidFill>
                <a:srgbClr val="006699"/>
              </a:solidFill>
              <a:latin typeface="+mn-lt"/>
            </a:rPr>
            <a:t>SMOF ILE: higher </a:t>
          </a:r>
          <a:r>
            <a:rPr lang="en-US" sz="1600" kern="1200">
              <a:solidFill>
                <a:srgbClr val="006699"/>
              </a:solidFill>
              <a:latin typeface="+mn-lt"/>
              <a:cs typeface="Calibri" panose="020F0502020204030204" pitchFamily="34" charset="0"/>
            </a:rPr>
            <a:t>DHA and EPA, lower LA, no difference ALA, higher AA week 2 only, other weeks – no difference </a:t>
          </a:r>
          <a:endParaRPr lang="en-US" sz="1600" kern="1200">
            <a:solidFill>
              <a:srgbClr val="006699"/>
            </a:solidFill>
            <a:latin typeface="+mn-lt"/>
          </a:endParaRPr>
        </a:p>
      </dsp:txBody>
      <dsp:txXfrm>
        <a:off x="0" y="2680028"/>
        <a:ext cx="10515600" cy="2332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5B8C7-754B-4023-B85A-AD196EC627B1}">
      <dsp:nvSpPr>
        <dsp:cNvPr id="0" name=""/>
        <dsp:cNvSpPr/>
      </dsp:nvSpPr>
      <dsp:spPr>
        <a:xfrm rot="16200000">
          <a:off x="-1634599" y="2614385"/>
          <a:ext cx="3649156" cy="22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9010" bIns="0" numCol="1" spcCol="1270" anchor="t" anchorCtr="0">
          <a:noAutofit/>
        </a:bodyPr>
        <a:lstStyle/>
        <a:p>
          <a:pPr marL="0" lvl="0" indent="0" algn="r" defTabSz="711200">
            <a:lnSpc>
              <a:spcPct val="90000"/>
            </a:lnSpc>
            <a:spcBef>
              <a:spcPct val="0"/>
            </a:spcBef>
            <a:spcAft>
              <a:spcPct val="35000"/>
            </a:spcAft>
            <a:buNone/>
          </a:pPr>
          <a:r>
            <a:rPr lang="en-US" sz="1600" kern="1200">
              <a:solidFill>
                <a:srgbClr val="006699"/>
              </a:solidFill>
            </a:rPr>
            <a:t>Question 4</a:t>
          </a:r>
        </a:p>
      </dsp:txBody>
      <dsp:txXfrm>
        <a:off x="-1634599" y="2614385"/>
        <a:ext cx="3649156" cy="225649"/>
      </dsp:txXfrm>
    </dsp:sp>
    <dsp:sp modelId="{4E1744F6-2262-4AAA-B814-001B735DB00C}">
      <dsp:nvSpPr>
        <dsp:cNvPr id="0" name=""/>
        <dsp:cNvSpPr/>
      </dsp:nvSpPr>
      <dsp:spPr>
        <a:xfrm>
          <a:off x="283696" y="723863"/>
          <a:ext cx="1284103" cy="4076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99010" rIns="78232" bIns="78232" numCol="1" spcCol="1270" anchor="t" anchorCtr="0">
          <a:noAutofit/>
        </a:bodyPr>
        <a:lstStyle/>
        <a:p>
          <a:pPr marL="57150" lvl="1" indent="-57150" algn="l" defTabSz="502285">
            <a:lnSpc>
              <a:spcPct val="90000"/>
            </a:lnSpc>
            <a:spcBef>
              <a:spcPct val="0"/>
            </a:spcBef>
            <a:spcAft>
              <a:spcPct val="15000"/>
            </a:spcAft>
            <a:buChar char="•"/>
          </a:pPr>
          <a:r>
            <a:rPr lang="en-US" sz="1130" kern="1200"/>
            <a:t>Compared with lower ILE doses, do higher ILE doses improve growth outcomes?</a:t>
          </a:r>
        </a:p>
        <a:p>
          <a:pPr marL="57150" lvl="1" indent="-57150" algn="l" defTabSz="502285">
            <a:lnSpc>
              <a:spcPct val="90000"/>
            </a:lnSpc>
            <a:spcBef>
              <a:spcPct val="0"/>
            </a:spcBef>
            <a:spcAft>
              <a:spcPct val="15000"/>
            </a:spcAft>
            <a:buChar char="•"/>
          </a:pPr>
          <a:r>
            <a:rPr lang="en-US" sz="1130" kern="1200"/>
            <a:t>Recommend daily advancement of ILE to goal dose 3/g/kg/d independent of ILE type. Ensure adequate EFA provision.</a:t>
          </a:r>
        </a:p>
        <a:p>
          <a:pPr marL="57150" lvl="1" indent="-57150" algn="l" defTabSz="502285">
            <a:lnSpc>
              <a:spcPct val="90000"/>
            </a:lnSpc>
            <a:spcBef>
              <a:spcPct val="0"/>
            </a:spcBef>
            <a:spcAft>
              <a:spcPct val="15000"/>
            </a:spcAft>
            <a:buChar char="•"/>
          </a:pPr>
          <a:r>
            <a:rPr lang="en-US" sz="1130" kern="1200" err="1"/>
            <a:t>QoE</a:t>
          </a:r>
          <a:r>
            <a:rPr lang="en-US" sz="1130" kern="1200"/>
            <a:t>: Very Low</a:t>
          </a:r>
        </a:p>
        <a:p>
          <a:pPr marL="57150" lvl="1" indent="-57150" algn="l" defTabSz="502285">
            <a:lnSpc>
              <a:spcPct val="90000"/>
            </a:lnSpc>
            <a:spcBef>
              <a:spcPct val="0"/>
            </a:spcBef>
            <a:spcAft>
              <a:spcPct val="15000"/>
            </a:spcAft>
            <a:buChar char="•"/>
          </a:pPr>
          <a:r>
            <a:rPr lang="en-US" sz="1130" kern="1200" err="1"/>
            <a:t>SoR</a:t>
          </a:r>
          <a:r>
            <a:rPr lang="en-US" sz="1130" kern="1200"/>
            <a:t>: Strong</a:t>
          </a:r>
        </a:p>
      </dsp:txBody>
      <dsp:txXfrm>
        <a:off x="283696" y="723863"/>
        <a:ext cx="1284103" cy="4076814"/>
      </dsp:txXfrm>
    </dsp:sp>
    <dsp:sp modelId="{550028A2-4124-4DFD-9C2C-C67EC0AD5C02}">
      <dsp:nvSpPr>
        <dsp:cNvPr id="0" name=""/>
        <dsp:cNvSpPr/>
      </dsp:nvSpPr>
      <dsp:spPr>
        <a:xfrm>
          <a:off x="138113" y="426006"/>
          <a:ext cx="451298" cy="451298"/>
        </a:xfrm>
        <a:prstGeom prst="rect">
          <a:avLst/>
        </a:prstGeom>
        <a:blipFill>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C76BA44-693A-449F-9279-57385E9C7502}">
      <dsp:nvSpPr>
        <dsp:cNvPr id="0" name=""/>
        <dsp:cNvSpPr/>
      </dsp:nvSpPr>
      <dsp:spPr>
        <a:xfrm rot="16200000">
          <a:off x="82296" y="2615201"/>
          <a:ext cx="3693919" cy="22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9010" bIns="0" numCol="1" spcCol="1270" anchor="t" anchorCtr="0">
          <a:noAutofit/>
        </a:bodyPr>
        <a:lstStyle/>
        <a:p>
          <a:pPr marL="0" lvl="0" indent="0" algn="r" defTabSz="711200">
            <a:lnSpc>
              <a:spcPct val="90000"/>
            </a:lnSpc>
            <a:spcBef>
              <a:spcPct val="0"/>
            </a:spcBef>
            <a:spcAft>
              <a:spcPct val="35000"/>
            </a:spcAft>
            <a:buNone/>
          </a:pPr>
          <a:r>
            <a:rPr lang="en-US" sz="1600" kern="1200">
              <a:solidFill>
                <a:srgbClr val="006699"/>
              </a:solidFill>
            </a:rPr>
            <a:t>Question 5</a:t>
          </a:r>
        </a:p>
      </dsp:txBody>
      <dsp:txXfrm>
        <a:off x="82296" y="2615201"/>
        <a:ext cx="3693919" cy="225649"/>
      </dsp:txXfrm>
    </dsp:sp>
    <dsp:sp modelId="{3186DBEB-3C94-49AD-9534-8B90E2F75815}">
      <dsp:nvSpPr>
        <dsp:cNvPr id="0" name=""/>
        <dsp:cNvSpPr/>
      </dsp:nvSpPr>
      <dsp:spPr>
        <a:xfrm>
          <a:off x="2005588" y="723863"/>
          <a:ext cx="1293814" cy="4076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99010" rIns="78232" bIns="78232" numCol="1" spcCol="1270" anchor="t" anchorCtr="0">
          <a:noAutofit/>
        </a:bodyPr>
        <a:lstStyle/>
        <a:p>
          <a:pPr marL="57150" lvl="1" indent="-57150" algn="l" defTabSz="502285">
            <a:lnSpc>
              <a:spcPct val="90000"/>
            </a:lnSpc>
            <a:spcBef>
              <a:spcPct val="0"/>
            </a:spcBef>
            <a:spcAft>
              <a:spcPct val="15000"/>
            </a:spcAft>
            <a:buChar char="•"/>
          </a:pPr>
          <a:r>
            <a:rPr lang="en-US" sz="1130" kern="1200"/>
            <a:t>Compared with an ILE containing 100% SO as the sole oil source, is altering the ILE composition by reducing the proportion of SO associated with growth outcomes?</a:t>
          </a:r>
        </a:p>
        <a:p>
          <a:pPr marL="57150" lvl="1" indent="-57150" algn="l" defTabSz="502285">
            <a:lnSpc>
              <a:spcPct val="90000"/>
            </a:lnSpc>
            <a:spcBef>
              <a:spcPct val="0"/>
            </a:spcBef>
            <a:spcAft>
              <a:spcPct val="15000"/>
            </a:spcAft>
            <a:buChar char="•"/>
          </a:pPr>
          <a:r>
            <a:rPr lang="en-US" sz="1130" kern="1200"/>
            <a:t>No specific ILE recommended for enhanced growth.</a:t>
          </a:r>
        </a:p>
        <a:p>
          <a:pPr marL="57150" lvl="1" indent="-57150" algn="l" defTabSz="502285">
            <a:lnSpc>
              <a:spcPct val="90000"/>
            </a:lnSpc>
            <a:spcBef>
              <a:spcPct val="0"/>
            </a:spcBef>
            <a:spcAft>
              <a:spcPct val="15000"/>
            </a:spcAft>
            <a:buChar char="•"/>
          </a:pPr>
          <a:r>
            <a:rPr lang="en-US" sz="1130" kern="1200" err="1"/>
            <a:t>QoE</a:t>
          </a:r>
          <a:r>
            <a:rPr lang="en-US" sz="1130" kern="1200"/>
            <a:t>: Very low</a:t>
          </a:r>
        </a:p>
        <a:p>
          <a:pPr marL="57150" lvl="1" indent="-57150" algn="l" defTabSz="502285">
            <a:lnSpc>
              <a:spcPct val="90000"/>
            </a:lnSpc>
            <a:spcBef>
              <a:spcPct val="0"/>
            </a:spcBef>
            <a:spcAft>
              <a:spcPct val="15000"/>
            </a:spcAft>
            <a:buChar char="•"/>
          </a:pPr>
          <a:r>
            <a:rPr lang="en-US" sz="1130" kern="1200" err="1"/>
            <a:t>SoR</a:t>
          </a:r>
          <a:r>
            <a:rPr lang="en-US" sz="1130" kern="1200"/>
            <a:t>: Strong</a:t>
          </a:r>
        </a:p>
      </dsp:txBody>
      <dsp:txXfrm>
        <a:off x="2005588" y="723863"/>
        <a:ext cx="1293814" cy="4076814"/>
      </dsp:txXfrm>
    </dsp:sp>
    <dsp:sp modelId="{A75D48D8-9972-4178-B758-F845969F8BE6}">
      <dsp:nvSpPr>
        <dsp:cNvPr id="0" name=""/>
        <dsp:cNvSpPr/>
      </dsp:nvSpPr>
      <dsp:spPr>
        <a:xfrm>
          <a:off x="1864860" y="426006"/>
          <a:ext cx="451298" cy="451298"/>
        </a:xfrm>
        <a:prstGeom prst="rect">
          <a:avLst/>
        </a:prstGeom>
        <a:blipFill rotWithShape="1">
          <a:blip xmlns:r="http://schemas.openxmlformats.org/officeDocument/2006/relationships" r:embed="rId1">
            <a:duotone>
              <a:srgbClr val="169C9A">
                <a:shade val="45000"/>
                <a:satMod val="135000"/>
              </a:srgbClr>
              <a:prstClr val="white"/>
            </a:duotone>
            <a:extLs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38BBA83-62B5-4CFC-B806-CCB2A628FF42}">
      <dsp:nvSpPr>
        <dsp:cNvPr id="0" name=""/>
        <dsp:cNvSpPr/>
      </dsp:nvSpPr>
      <dsp:spPr>
        <a:xfrm rot="16200000">
          <a:off x="1600200" y="2788914"/>
          <a:ext cx="4076814" cy="22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9010" bIns="0" numCol="1" spcCol="1270" anchor="t" anchorCtr="0">
          <a:noAutofit/>
        </a:bodyPr>
        <a:lstStyle/>
        <a:p>
          <a:pPr marL="0" lvl="0" indent="0" algn="r" defTabSz="711200">
            <a:lnSpc>
              <a:spcPct val="90000"/>
            </a:lnSpc>
            <a:spcBef>
              <a:spcPct val="0"/>
            </a:spcBef>
            <a:spcAft>
              <a:spcPct val="35000"/>
            </a:spcAft>
            <a:buNone/>
          </a:pPr>
          <a:r>
            <a:rPr lang="en-US" sz="1600" kern="1200">
              <a:solidFill>
                <a:srgbClr val="006699"/>
              </a:solidFill>
            </a:rPr>
            <a:t>Question 6</a:t>
          </a:r>
        </a:p>
      </dsp:txBody>
      <dsp:txXfrm>
        <a:off x="1600200" y="2788914"/>
        <a:ext cx="4076814" cy="225649"/>
      </dsp:txXfrm>
    </dsp:sp>
    <dsp:sp modelId="{D327A46B-3BB0-445C-A835-4EACFD088305}">
      <dsp:nvSpPr>
        <dsp:cNvPr id="0" name=""/>
        <dsp:cNvSpPr/>
      </dsp:nvSpPr>
      <dsp:spPr>
        <a:xfrm>
          <a:off x="3731014" y="723863"/>
          <a:ext cx="1306167" cy="4076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99010" rIns="78232" bIns="78232" numCol="1" spcCol="1270" anchor="t" anchorCtr="0">
          <a:noAutofit/>
        </a:bodyPr>
        <a:lstStyle/>
        <a:p>
          <a:pPr marL="57150" lvl="1" indent="-57150" algn="l" defTabSz="502285">
            <a:lnSpc>
              <a:spcPct val="90000"/>
            </a:lnSpc>
            <a:spcBef>
              <a:spcPct val="0"/>
            </a:spcBef>
            <a:spcAft>
              <a:spcPct val="15000"/>
            </a:spcAft>
            <a:buChar char="•"/>
          </a:pPr>
          <a:r>
            <a:rPr lang="en-US" sz="1130" kern="1200"/>
            <a:t>Compared with a higher dose of macronutrients (AA, dextrose, ILE), does a lower dose of macronutrients reduce incidence of PNALD?</a:t>
          </a:r>
        </a:p>
        <a:p>
          <a:pPr marL="57150" lvl="1" indent="-57150" algn="l" defTabSz="502285">
            <a:lnSpc>
              <a:spcPct val="90000"/>
            </a:lnSpc>
            <a:spcBef>
              <a:spcPct val="0"/>
            </a:spcBef>
            <a:spcAft>
              <a:spcPct val="15000"/>
            </a:spcAft>
            <a:buChar char="•"/>
          </a:pPr>
          <a:r>
            <a:rPr lang="en-US" sz="1130" kern="1200"/>
            <a:t>Do not recommend routinely reducing macronutrient doses to prevent PNALD.</a:t>
          </a:r>
        </a:p>
        <a:p>
          <a:pPr marL="57150" lvl="1" indent="-57150" algn="l" defTabSz="502285">
            <a:lnSpc>
              <a:spcPct val="90000"/>
            </a:lnSpc>
            <a:spcBef>
              <a:spcPct val="0"/>
            </a:spcBef>
            <a:spcAft>
              <a:spcPct val="15000"/>
            </a:spcAft>
            <a:buChar char="•"/>
          </a:pPr>
          <a:r>
            <a:rPr lang="en-US" sz="1130" kern="1200" err="1"/>
            <a:t>QoE</a:t>
          </a:r>
          <a:r>
            <a:rPr lang="en-US" sz="1130" kern="1200"/>
            <a:t>: Very low</a:t>
          </a:r>
        </a:p>
        <a:p>
          <a:pPr marL="57150" lvl="1" indent="-57150" algn="l" defTabSz="502285">
            <a:lnSpc>
              <a:spcPct val="90000"/>
            </a:lnSpc>
            <a:spcBef>
              <a:spcPct val="0"/>
            </a:spcBef>
            <a:spcAft>
              <a:spcPct val="15000"/>
            </a:spcAft>
            <a:buChar char="•"/>
          </a:pPr>
          <a:r>
            <a:rPr lang="en-US" sz="1130" kern="1200" err="1"/>
            <a:t>SoR</a:t>
          </a:r>
          <a:r>
            <a:rPr lang="en-US" sz="1130" kern="1200"/>
            <a:t>: Strong</a:t>
          </a:r>
        </a:p>
      </dsp:txBody>
      <dsp:txXfrm>
        <a:off x="3731014" y="723863"/>
        <a:ext cx="1306167" cy="4076814"/>
      </dsp:txXfrm>
    </dsp:sp>
    <dsp:sp modelId="{835F3B2C-7108-4FE7-8276-43BC3EB2388D}">
      <dsp:nvSpPr>
        <dsp:cNvPr id="0" name=""/>
        <dsp:cNvSpPr/>
      </dsp:nvSpPr>
      <dsp:spPr>
        <a:xfrm>
          <a:off x="3596463" y="426006"/>
          <a:ext cx="451298" cy="451298"/>
        </a:xfrm>
        <a:prstGeom prst="rect">
          <a:avLst/>
        </a:prstGeom>
        <a:blipFill rotWithShape="1">
          <a:blip xmlns:r="http://schemas.openxmlformats.org/officeDocument/2006/relationships" r:embed="rId1">
            <a:duotone>
              <a:srgbClr val="169C9A">
                <a:shade val="45000"/>
                <a:satMod val="135000"/>
              </a:srgbClr>
              <a:prstClr val="white"/>
            </a:duotone>
            <a:extLs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0ACFED5-F171-420D-8919-AF8FEA40AB5D}">
      <dsp:nvSpPr>
        <dsp:cNvPr id="0" name=""/>
        <dsp:cNvSpPr/>
      </dsp:nvSpPr>
      <dsp:spPr>
        <a:xfrm rot="16200000">
          <a:off x="3347700" y="2788914"/>
          <a:ext cx="4076814" cy="22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9010" bIns="0" numCol="1" spcCol="1270" anchor="t" anchorCtr="0">
          <a:noAutofit/>
        </a:bodyPr>
        <a:lstStyle/>
        <a:p>
          <a:pPr marL="0" lvl="0" indent="0" algn="r" defTabSz="711200">
            <a:lnSpc>
              <a:spcPct val="90000"/>
            </a:lnSpc>
            <a:spcBef>
              <a:spcPct val="0"/>
            </a:spcBef>
            <a:spcAft>
              <a:spcPct val="35000"/>
            </a:spcAft>
            <a:buNone/>
          </a:pPr>
          <a:r>
            <a:rPr lang="en-US" sz="1600" kern="1200">
              <a:solidFill>
                <a:srgbClr val="006699"/>
              </a:solidFill>
            </a:rPr>
            <a:t>Question 7a</a:t>
          </a:r>
        </a:p>
      </dsp:txBody>
      <dsp:txXfrm>
        <a:off x="3347700" y="2788914"/>
        <a:ext cx="4076814" cy="225649"/>
      </dsp:txXfrm>
    </dsp:sp>
    <dsp:sp modelId="{1AB585E0-31D1-4729-BA5C-D6EDD942CA7D}">
      <dsp:nvSpPr>
        <dsp:cNvPr id="0" name=""/>
        <dsp:cNvSpPr/>
      </dsp:nvSpPr>
      <dsp:spPr>
        <a:xfrm>
          <a:off x="5488142" y="729571"/>
          <a:ext cx="1316204" cy="4076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99010" rIns="78232" bIns="78232" numCol="1" spcCol="1270" anchor="t" anchorCtr="0">
          <a:noAutofit/>
        </a:bodyPr>
        <a:lstStyle/>
        <a:p>
          <a:pPr marL="57150" lvl="1" indent="-57150" algn="l" defTabSz="502285">
            <a:lnSpc>
              <a:spcPct val="90000"/>
            </a:lnSpc>
            <a:spcBef>
              <a:spcPct val="0"/>
            </a:spcBef>
            <a:spcAft>
              <a:spcPct val="15000"/>
            </a:spcAft>
            <a:buChar char="•"/>
          </a:pPr>
          <a:r>
            <a:rPr lang="en-US" sz="1130" kern="1200"/>
            <a:t>Compared with an ILE containing 100% SO as the sole oil source, does a reduction in SO using any multicomponent‐oil ILE reduce the incidence of PNALD?</a:t>
          </a:r>
        </a:p>
        <a:p>
          <a:pPr marL="57150" lvl="1" indent="-57150" algn="l" defTabSz="502285">
            <a:lnSpc>
              <a:spcPct val="90000"/>
            </a:lnSpc>
            <a:spcBef>
              <a:spcPct val="0"/>
            </a:spcBef>
            <a:spcAft>
              <a:spcPct val="15000"/>
            </a:spcAft>
            <a:buChar char="•"/>
          </a:pPr>
          <a:r>
            <a:rPr lang="en-US" sz="1130" kern="1200"/>
            <a:t>No specific ILE recommended for prevention of PNALD. </a:t>
          </a:r>
        </a:p>
        <a:p>
          <a:pPr marL="57150" lvl="1" indent="-57150" algn="l" defTabSz="502285">
            <a:lnSpc>
              <a:spcPct val="90000"/>
            </a:lnSpc>
            <a:spcBef>
              <a:spcPct val="0"/>
            </a:spcBef>
            <a:spcAft>
              <a:spcPct val="15000"/>
            </a:spcAft>
            <a:buChar char="•"/>
          </a:pPr>
          <a:r>
            <a:rPr lang="en-US" sz="1130" kern="1200" err="1"/>
            <a:t>QoE</a:t>
          </a:r>
          <a:r>
            <a:rPr lang="en-US" sz="1130" kern="1200"/>
            <a:t>: Low</a:t>
          </a:r>
        </a:p>
        <a:p>
          <a:pPr marL="57150" lvl="1" indent="-57150" algn="l" defTabSz="502285">
            <a:lnSpc>
              <a:spcPct val="90000"/>
            </a:lnSpc>
            <a:spcBef>
              <a:spcPct val="0"/>
            </a:spcBef>
            <a:spcAft>
              <a:spcPct val="15000"/>
            </a:spcAft>
            <a:buChar char="•"/>
          </a:pPr>
          <a:r>
            <a:rPr lang="en-US" sz="1130" kern="1200" err="1"/>
            <a:t>SoR</a:t>
          </a:r>
          <a:r>
            <a:rPr lang="en-US" sz="1130" kern="1200"/>
            <a:t>: Strong</a:t>
          </a:r>
        </a:p>
      </dsp:txBody>
      <dsp:txXfrm>
        <a:off x="5488142" y="729571"/>
        <a:ext cx="1316204" cy="4076814"/>
      </dsp:txXfrm>
    </dsp:sp>
    <dsp:sp modelId="{F19491F9-0BFD-4D83-ABF9-2F94DF143169}">
      <dsp:nvSpPr>
        <dsp:cNvPr id="0" name=""/>
        <dsp:cNvSpPr/>
      </dsp:nvSpPr>
      <dsp:spPr>
        <a:xfrm>
          <a:off x="5334242" y="426006"/>
          <a:ext cx="451298" cy="451298"/>
        </a:xfrm>
        <a:prstGeom prst="rect">
          <a:avLst/>
        </a:prstGeom>
        <a:blipFill rotWithShape="1">
          <a:blip xmlns:r="http://schemas.openxmlformats.org/officeDocument/2006/relationships" r:embed="rId1">
            <a:duotone>
              <a:srgbClr val="169C9A">
                <a:shade val="45000"/>
                <a:satMod val="135000"/>
              </a:srgbClr>
              <a:prstClr val="white"/>
            </a:duotone>
            <a:extLs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A1372AA-8283-4D41-B9A6-5E33FCF9B2DE}">
      <dsp:nvSpPr>
        <dsp:cNvPr id="0" name=""/>
        <dsp:cNvSpPr/>
      </dsp:nvSpPr>
      <dsp:spPr>
        <a:xfrm rot="16200000">
          <a:off x="5074919" y="2788914"/>
          <a:ext cx="4076814" cy="22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9010" bIns="0" numCol="1" spcCol="1270" anchor="t" anchorCtr="0">
          <a:noAutofit/>
        </a:bodyPr>
        <a:lstStyle/>
        <a:p>
          <a:pPr marL="0" lvl="0" indent="0" algn="r" defTabSz="711200">
            <a:lnSpc>
              <a:spcPct val="90000"/>
            </a:lnSpc>
            <a:spcBef>
              <a:spcPct val="0"/>
            </a:spcBef>
            <a:spcAft>
              <a:spcPct val="35000"/>
            </a:spcAft>
            <a:buNone/>
          </a:pPr>
          <a:r>
            <a:rPr lang="en-US" sz="1600" kern="1200">
              <a:solidFill>
                <a:srgbClr val="006699"/>
              </a:solidFill>
            </a:rPr>
            <a:t>Question 7b</a:t>
          </a:r>
        </a:p>
      </dsp:txBody>
      <dsp:txXfrm>
        <a:off x="5074919" y="2788914"/>
        <a:ext cx="4076814" cy="225649"/>
      </dsp:txXfrm>
    </dsp:sp>
    <dsp:sp modelId="{4EF44016-2CA1-4A0C-9555-65DD23F8BD1B}">
      <dsp:nvSpPr>
        <dsp:cNvPr id="0" name=""/>
        <dsp:cNvSpPr/>
      </dsp:nvSpPr>
      <dsp:spPr>
        <a:xfrm>
          <a:off x="7198890" y="723863"/>
          <a:ext cx="1331569" cy="4076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99010" rIns="78232" bIns="78232" numCol="1" spcCol="1270" anchor="t" anchorCtr="0">
          <a:noAutofit/>
        </a:bodyPr>
        <a:lstStyle/>
        <a:p>
          <a:pPr marL="57150" lvl="1" indent="-57150" algn="l" defTabSz="502285">
            <a:lnSpc>
              <a:spcPct val="90000"/>
            </a:lnSpc>
            <a:spcBef>
              <a:spcPct val="0"/>
            </a:spcBef>
            <a:spcAft>
              <a:spcPct val="15000"/>
            </a:spcAft>
            <a:buChar char="•"/>
          </a:pPr>
          <a:r>
            <a:rPr lang="en-US" sz="1130" kern="1200"/>
            <a:t>Compared with an ILE containing 100% SO as the sole oil source, does reducing SO using a multicomponent‐oil ILE that includes FO reduce the incidence of PNALD?</a:t>
          </a:r>
        </a:p>
        <a:p>
          <a:pPr marL="57150" lvl="1" indent="-57150" algn="l" defTabSz="502285">
            <a:lnSpc>
              <a:spcPct val="90000"/>
            </a:lnSpc>
            <a:spcBef>
              <a:spcPct val="0"/>
            </a:spcBef>
            <a:spcAft>
              <a:spcPct val="15000"/>
            </a:spcAft>
            <a:buChar char="•"/>
          </a:pPr>
          <a:r>
            <a:rPr lang="en-US" sz="1130" kern="1200"/>
            <a:t>No specific ILE recommended to prevent PNALD.  Need further studies on potential association of ILE with FO and ROP severity.</a:t>
          </a:r>
        </a:p>
        <a:p>
          <a:pPr marL="57150" lvl="1" indent="-57150" algn="l" defTabSz="502285">
            <a:lnSpc>
              <a:spcPct val="90000"/>
            </a:lnSpc>
            <a:spcBef>
              <a:spcPct val="0"/>
            </a:spcBef>
            <a:spcAft>
              <a:spcPct val="15000"/>
            </a:spcAft>
            <a:buChar char="•"/>
          </a:pPr>
          <a:r>
            <a:rPr lang="en-US" sz="1130" kern="1200"/>
            <a:t>QoE: Low</a:t>
          </a:r>
        </a:p>
        <a:p>
          <a:pPr marL="57150" lvl="1" indent="-57150" algn="l" defTabSz="502285">
            <a:lnSpc>
              <a:spcPct val="90000"/>
            </a:lnSpc>
            <a:spcBef>
              <a:spcPct val="0"/>
            </a:spcBef>
            <a:spcAft>
              <a:spcPct val="15000"/>
            </a:spcAft>
            <a:buChar char="•"/>
          </a:pPr>
          <a:r>
            <a:rPr lang="en-US" sz="1130" kern="1200" err="1"/>
            <a:t>SoR</a:t>
          </a:r>
          <a:r>
            <a:rPr lang="en-US" sz="1130" kern="1200"/>
            <a:t>: Strong</a:t>
          </a:r>
        </a:p>
      </dsp:txBody>
      <dsp:txXfrm>
        <a:off x="7198890" y="723863"/>
        <a:ext cx="1331569" cy="4076814"/>
      </dsp:txXfrm>
    </dsp:sp>
    <dsp:sp modelId="{6C670F35-B899-4677-B2B1-102ADA1A0390}">
      <dsp:nvSpPr>
        <dsp:cNvPr id="0" name=""/>
        <dsp:cNvSpPr/>
      </dsp:nvSpPr>
      <dsp:spPr>
        <a:xfrm>
          <a:off x="7077039" y="426006"/>
          <a:ext cx="451298" cy="451298"/>
        </a:xfrm>
        <a:prstGeom prst="rect">
          <a:avLst/>
        </a:prstGeom>
        <a:blipFill rotWithShape="1">
          <a:blip xmlns:r="http://schemas.openxmlformats.org/officeDocument/2006/relationships" r:embed="rId1">
            <a:duotone>
              <a:srgbClr val="169C9A">
                <a:shade val="45000"/>
                <a:satMod val="135000"/>
              </a:srgbClr>
              <a:prstClr val="white"/>
            </a:duotone>
            <a:extLs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4161C95-76F7-4EA0-9E4D-41873CD2255A}">
      <dsp:nvSpPr>
        <dsp:cNvPr id="0" name=""/>
        <dsp:cNvSpPr/>
      </dsp:nvSpPr>
      <dsp:spPr>
        <a:xfrm rot="16200000">
          <a:off x="6812279" y="2788914"/>
          <a:ext cx="4076814" cy="22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9010" bIns="0" numCol="1" spcCol="1270" anchor="t" anchorCtr="0">
          <a:noAutofit/>
        </a:bodyPr>
        <a:lstStyle/>
        <a:p>
          <a:pPr marL="0" lvl="0" indent="0" algn="r" defTabSz="711200">
            <a:lnSpc>
              <a:spcPct val="90000"/>
            </a:lnSpc>
            <a:spcBef>
              <a:spcPct val="0"/>
            </a:spcBef>
            <a:spcAft>
              <a:spcPct val="35000"/>
            </a:spcAft>
            <a:buNone/>
          </a:pPr>
          <a:r>
            <a:rPr lang="en-US" sz="1600" kern="1200">
              <a:solidFill>
                <a:srgbClr val="006699"/>
              </a:solidFill>
            </a:rPr>
            <a:t>Question 8</a:t>
          </a:r>
        </a:p>
      </dsp:txBody>
      <dsp:txXfrm>
        <a:off x="6812279" y="2788914"/>
        <a:ext cx="4076814" cy="225649"/>
      </dsp:txXfrm>
    </dsp:sp>
    <dsp:sp modelId="{230090C1-A2DF-4D90-9F49-94ED00D47818}">
      <dsp:nvSpPr>
        <dsp:cNvPr id="0" name=""/>
        <dsp:cNvSpPr/>
      </dsp:nvSpPr>
      <dsp:spPr>
        <a:xfrm>
          <a:off x="8942165" y="723863"/>
          <a:ext cx="1345978" cy="4076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99010" rIns="78232" bIns="78232" numCol="1" spcCol="1270" anchor="t" anchorCtr="0">
          <a:noAutofit/>
        </a:bodyPr>
        <a:lstStyle/>
        <a:p>
          <a:pPr marL="57150" lvl="1" indent="-57150" algn="l" defTabSz="502285">
            <a:lnSpc>
              <a:spcPct val="90000"/>
            </a:lnSpc>
            <a:spcBef>
              <a:spcPct val="0"/>
            </a:spcBef>
            <a:spcAft>
              <a:spcPct val="15000"/>
            </a:spcAft>
            <a:buChar char="•"/>
          </a:pPr>
          <a:r>
            <a:rPr lang="en-US" sz="1130" kern="1200"/>
            <a:t>Does reducing the dose of ILE reduce levels of unbound bilirubin?</a:t>
          </a:r>
        </a:p>
        <a:p>
          <a:pPr marL="57150" lvl="1" indent="-57150" algn="l" defTabSz="502285">
            <a:lnSpc>
              <a:spcPct val="90000"/>
            </a:lnSpc>
            <a:spcBef>
              <a:spcPct val="0"/>
            </a:spcBef>
            <a:spcAft>
              <a:spcPct val="15000"/>
            </a:spcAft>
            <a:buChar char="•"/>
          </a:pPr>
          <a:r>
            <a:rPr lang="en-US" sz="1130" kern="1200"/>
            <a:t>Unable to recommend specific ILE to reduce unbound bilirubin levels. Suggest further research. </a:t>
          </a:r>
        </a:p>
        <a:p>
          <a:pPr marL="57150" lvl="1" indent="-57150" algn="l" defTabSz="502285">
            <a:lnSpc>
              <a:spcPct val="90000"/>
            </a:lnSpc>
            <a:spcBef>
              <a:spcPct val="0"/>
            </a:spcBef>
            <a:spcAft>
              <a:spcPct val="15000"/>
            </a:spcAft>
            <a:buChar char="•"/>
          </a:pPr>
          <a:r>
            <a:rPr lang="en-US" sz="1130" kern="1200" err="1"/>
            <a:t>QoE</a:t>
          </a:r>
          <a:r>
            <a:rPr lang="en-US" sz="1130" kern="1200"/>
            <a:t>: Very low</a:t>
          </a:r>
        </a:p>
        <a:p>
          <a:pPr marL="57150" lvl="1" indent="-57150" algn="l" defTabSz="502285">
            <a:lnSpc>
              <a:spcPct val="90000"/>
            </a:lnSpc>
            <a:spcBef>
              <a:spcPct val="0"/>
            </a:spcBef>
            <a:spcAft>
              <a:spcPct val="15000"/>
            </a:spcAft>
            <a:buChar char="•"/>
          </a:pPr>
          <a:r>
            <a:rPr lang="en-US" sz="1130" kern="1200" err="1"/>
            <a:t>SoR</a:t>
          </a:r>
          <a:r>
            <a:rPr lang="en-US" sz="1130" kern="1200"/>
            <a:t>: Strong</a:t>
          </a:r>
        </a:p>
      </dsp:txBody>
      <dsp:txXfrm>
        <a:off x="8942165" y="723863"/>
        <a:ext cx="1345978" cy="4076814"/>
      </dsp:txXfrm>
    </dsp:sp>
    <dsp:sp modelId="{951A1884-CA8D-471E-B8E2-DE97944CF9E6}">
      <dsp:nvSpPr>
        <dsp:cNvPr id="0" name=""/>
        <dsp:cNvSpPr/>
      </dsp:nvSpPr>
      <dsp:spPr>
        <a:xfrm>
          <a:off x="8827519" y="426006"/>
          <a:ext cx="451298" cy="451298"/>
        </a:xfrm>
        <a:prstGeom prst="rect">
          <a:avLst/>
        </a:prstGeom>
        <a:blipFill rotWithShape="1">
          <a:blip xmlns:r="http://schemas.openxmlformats.org/officeDocument/2006/relationships" r:embed="rId1">
            <a:duotone>
              <a:srgbClr val="169C9A">
                <a:shade val="45000"/>
                <a:satMod val="135000"/>
              </a:srgbClr>
              <a:prstClr val="white"/>
            </a:duotone>
            <a:extLs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F013AFB-CD60-4764-8435-45C241ACD1BA}">
      <dsp:nvSpPr>
        <dsp:cNvPr id="0" name=""/>
        <dsp:cNvSpPr/>
      </dsp:nvSpPr>
      <dsp:spPr>
        <a:xfrm rot="16200000">
          <a:off x="8567928" y="2788914"/>
          <a:ext cx="4076814" cy="22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9010" bIns="0" numCol="1" spcCol="1270" anchor="t" anchorCtr="0">
          <a:noAutofit/>
        </a:bodyPr>
        <a:lstStyle/>
        <a:p>
          <a:pPr marL="0" lvl="0" indent="0" algn="r" defTabSz="711200">
            <a:lnSpc>
              <a:spcPct val="90000"/>
            </a:lnSpc>
            <a:spcBef>
              <a:spcPct val="0"/>
            </a:spcBef>
            <a:spcAft>
              <a:spcPct val="35000"/>
            </a:spcAft>
            <a:buNone/>
          </a:pPr>
          <a:r>
            <a:rPr lang="en-US" sz="1600" kern="1200">
              <a:solidFill>
                <a:srgbClr val="006699"/>
              </a:solidFill>
            </a:rPr>
            <a:t>Question 9</a:t>
          </a:r>
        </a:p>
      </dsp:txBody>
      <dsp:txXfrm>
        <a:off x="8567928" y="2788914"/>
        <a:ext cx="4076814" cy="225649"/>
      </dsp:txXfrm>
    </dsp:sp>
    <dsp:sp modelId="{FBD5FF37-DB8F-448B-89DC-D49EB16779C6}">
      <dsp:nvSpPr>
        <dsp:cNvPr id="0" name=""/>
        <dsp:cNvSpPr/>
      </dsp:nvSpPr>
      <dsp:spPr>
        <a:xfrm>
          <a:off x="10691813" y="723863"/>
          <a:ext cx="1362051" cy="4076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99010" rIns="78232" bIns="78232" numCol="1" spcCol="1270" anchor="t" anchorCtr="0">
          <a:noAutofit/>
        </a:bodyPr>
        <a:lstStyle/>
        <a:p>
          <a:pPr marL="57150" lvl="1" indent="-57150" algn="l" defTabSz="502285">
            <a:lnSpc>
              <a:spcPct val="90000"/>
            </a:lnSpc>
            <a:spcBef>
              <a:spcPct val="0"/>
            </a:spcBef>
            <a:spcAft>
              <a:spcPct val="15000"/>
            </a:spcAft>
            <a:buChar char="•"/>
          </a:pPr>
          <a:r>
            <a:rPr lang="en-US" sz="1130" kern="1200"/>
            <a:t>Does a reduced dose of ILE reduce the risk of sepsis?</a:t>
          </a:r>
        </a:p>
        <a:p>
          <a:pPr marL="57150" lvl="1" indent="-57150" algn="l" defTabSz="502285">
            <a:lnSpc>
              <a:spcPct val="90000"/>
            </a:lnSpc>
            <a:spcBef>
              <a:spcPct val="0"/>
            </a:spcBef>
            <a:spcAft>
              <a:spcPct val="15000"/>
            </a:spcAft>
            <a:buChar char="•"/>
          </a:pPr>
          <a:r>
            <a:rPr lang="en-US" sz="1130" kern="1200"/>
            <a:t>We recommend against a dose reduction of ILE to prevent sepsis</a:t>
          </a:r>
        </a:p>
        <a:p>
          <a:pPr marL="57150" lvl="1" indent="-57150" algn="l" defTabSz="502285">
            <a:lnSpc>
              <a:spcPct val="90000"/>
            </a:lnSpc>
            <a:spcBef>
              <a:spcPct val="0"/>
            </a:spcBef>
            <a:spcAft>
              <a:spcPct val="15000"/>
            </a:spcAft>
            <a:buChar char="•"/>
          </a:pPr>
          <a:r>
            <a:rPr lang="en-US" sz="1130" kern="1200" err="1"/>
            <a:t>QoE</a:t>
          </a:r>
          <a:r>
            <a:rPr lang="en-US" sz="1130" kern="1200"/>
            <a:t>: Very low</a:t>
          </a:r>
        </a:p>
        <a:p>
          <a:pPr marL="57150" lvl="1" indent="-57150" algn="l" defTabSz="502285">
            <a:lnSpc>
              <a:spcPct val="90000"/>
            </a:lnSpc>
            <a:spcBef>
              <a:spcPct val="0"/>
            </a:spcBef>
            <a:spcAft>
              <a:spcPct val="15000"/>
            </a:spcAft>
            <a:buChar char="•"/>
          </a:pPr>
          <a:r>
            <a:rPr lang="en-US" sz="1130" kern="1200" err="1"/>
            <a:t>SoR</a:t>
          </a:r>
          <a:r>
            <a:rPr lang="en-US" sz="1130" kern="1200"/>
            <a:t>: Strong</a:t>
          </a:r>
        </a:p>
      </dsp:txBody>
      <dsp:txXfrm>
        <a:off x="10691813" y="723863"/>
        <a:ext cx="1362051" cy="4076814"/>
      </dsp:txXfrm>
    </dsp:sp>
    <dsp:sp modelId="{F6F8DC1D-12F2-41B1-9423-C43770BB279B}">
      <dsp:nvSpPr>
        <dsp:cNvPr id="0" name=""/>
        <dsp:cNvSpPr/>
      </dsp:nvSpPr>
      <dsp:spPr>
        <a:xfrm>
          <a:off x="10585203" y="426006"/>
          <a:ext cx="451298" cy="451298"/>
        </a:xfrm>
        <a:prstGeom prst="rect">
          <a:avLst/>
        </a:prstGeom>
        <a:blipFill rotWithShape="1">
          <a:blip xmlns:r="http://schemas.openxmlformats.org/officeDocument/2006/relationships" r:embed="rId1">
            <a:duotone>
              <a:srgbClr val="169C9A">
                <a:shade val="45000"/>
                <a:satMod val="135000"/>
              </a:srgbClr>
              <a:prstClr val="white"/>
            </a:duotone>
            <a:extLs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55046-EF96-4027-B64E-DE22D1B62798}">
      <dsp:nvSpPr>
        <dsp:cNvPr id="0" name=""/>
        <dsp:cNvSpPr/>
      </dsp:nvSpPr>
      <dsp:spPr>
        <a:xfrm>
          <a:off x="0" y="85687"/>
          <a:ext cx="10653713" cy="14295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Neonatal and pediatric studies: Growth with SMOF ILE adequate and comparable to comparator ILE</a:t>
          </a:r>
          <a:r>
            <a:rPr lang="en-US" sz="2300" kern="1200" baseline="30000"/>
            <a:t>1-16</a:t>
          </a:r>
          <a:endParaRPr lang="en-US" sz="2300" kern="1200"/>
        </a:p>
      </dsp:txBody>
      <dsp:txXfrm>
        <a:off x="69787" y="155474"/>
        <a:ext cx="10514139" cy="1290019"/>
      </dsp:txXfrm>
    </dsp:sp>
    <dsp:sp modelId="{433A4D2E-DB17-41BD-A22A-6A46C55C12D0}">
      <dsp:nvSpPr>
        <dsp:cNvPr id="0" name=""/>
        <dsp:cNvSpPr/>
      </dsp:nvSpPr>
      <dsp:spPr>
        <a:xfrm>
          <a:off x="0" y="1581521"/>
          <a:ext cx="10653713" cy="14295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Multicenter, RCT (n = 152 preterm and term neonates, 9 infants (29 – 153 days of age)</a:t>
          </a:r>
          <a:r>
            <a:rPr lang="en-US" sz="2300" kern="1200" baseline="30000"/>
            <a:t>1</a:t>
          </a:r>
        </a:p>
        <a:p>
          <a:pPr marL="0" lvl="0" indent="0" algn="l" defTabSz="1022350">
            <a:lnSpc>
              <a:spcPct val="90000"/>
            </a:lnSpc>
            <a:spcBef>
              <a:spcPct val="0"/>
            </a:spcBef>
            <a:spcAft>
              <a:spcPct val="35000"/>
            </a:spcAft>
            <a:buNone/>
          </a:pPr>
          <a:r>
            <a:rPr lang="en-US" sz="2300" kern="1200"/>
            <a:t>SMOF ILE adequate and comparable to SO ILE</a:t>
          </a:r>
        </a:p>
      </dsp:txBody>
      <dsp:txXfrm>
        <a:off x="69787" y="1651308"/>
        <a:ext cx="10514139" cy="1290019"/>
      </dsp:txXfrm>
    </dsp:sp>
    <dsp:sp modelId="{B3CDC53C-A2BB-434A-B333-B108FE1B6DF3}">
      <dsp:nvSpPr>
        <dsp:cNvPr id="0" name=""/>
        <dsp:cNvSpPr/>
      </dsp:nvSpPr>
      <dsp:spPr>
        <a:xfrm>
          <a:off x="0" y="3077355"/>
          <a:ext cx="10653713" cy="14295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Meta-analyses: No difference in growth between SMOF ILE and comparator ILE in pre-term</a:t>
          </a:r>
          <a:r>
            <a:rPr lang="en-US" sz="2300" kern="1200" baseline="30000"/>
            <a:t>10</a:t>
          </a:r>
          <a:r>
            <a:rPr lang="en-US" sz="2300" kern="1200"/>
            <a:t>, late-preterm and term infants</a:t>
          </a:r>
          <a:r>
            <a:rPr lang="en-US" sz="2300" kern="1200" baseline="30000"/>
            <a:t>14</a:t>
          </a:r>
          <a:r>
            <a:rPr lang="en-US" sz="2300" kern="1200" baseline="0"/>
            <a:t>, </a:t>
          </a:r>
          <a:r>
            <a:rPr lang="en-US" sz="2300" kern="1200"/>
            <a:t>pediatric hospitalized patients</a:t>
          </a:r>
          <a:r>
            <a:rPr lang="en-US" sz="2300" kern="1200" baseline="30000"/>
            <a:t>15</a:t>
          </a:r>
          <a:r>
            <a:rPr lang="en-US" sz="2300" kern="1200"/>
            <a:t>, and children with intestinal failure</a:t>
          </a:r>
          <a:r>
            <a:rPr lang="en-US" sz="2300" kern="1200" baseline="30000"/>
            <a:t>16</a:t>
          </a:r>
        </a:p>
      </dsp:txBody>
      <dsp:txXfrm>
        <a:off x="69787" y="3147142"/>
        <a:ext cx="10514139" cy="1290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97A52-133D-491B-B739-46A49EE77BD2}">
      <dsp:nvSpPr>
        <dsp:cNvPr id="0" name=""/>
        <dsp:cNvSpPr/>
      </dsp:nvSpPr>
      <dsp:spPr>
        <a:xfrm>
          <a:off x="0" y="0"/>
          <a:ext cx="11336482" cy="6012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4 Meta-analyses: FO containing ILE vs. non-FO containing ILE</a:t>
          </a:r>
          <a:r>
            <a:rPr lang="en-US" sz="2800" kern="1200" baseline="30000"/>
            <a:t>1-4  </a:t>
          </a:r>
        </a:p>
      </dsp:txBody>
      <dsp:txXfrm>
        <a:off x="29350" y="29350"/>
        <a:ext cx="11277782" cy="542545"/>
      </dsp:txXfrm>
    </dsp:sp>
    <dsp:sp modelId="{4C7949B2-8977-470F-9143-7DA3A96FF970}">
      <dsp:nvSpPr>
        <dsp:cNvPr id="0" name=""/>
        <dsp:cNvSpPr/>
      </dsp:nvSpPr>
      <dsp:spPr>
        <a:xfrm>
          <a:off x="0" y="651292"/>
          <a:ext cx="11336482" cy="1256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9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solidFill>
                <a:srgbClr val="006699"/>
              </a:solidFill>
            </a:rPr>
            <a:t>No difference in ROP between FO-containing ILEs vs. standard ILE</a:t>
          </a:r>
          <a:r>
            <a:rPr lang="en-US" sz="1800" kern="1200" baseline="30000">
              <a:solidFill>
                <a:srgbClr val="006699"/>
              </a:solidFill>
            </a:rPr>
            <a:t>1-3</a:t>
          </a:r>
          <a:endParaRPr lang="en-US" sz="1800" kern="1200">
            <a:solidFill>
              <a:srgbClr val="006699"/>
            </a:solidFill>
          </a:endParaRPr>
        </a:p>
        <a:p>
          <a:pPr marL="171450" lvl="1" indent="-171450" algn="l" defTabSz="800100">
            <a:lnSpc>
              <a:spcPct val="90000"/>
            </a:lnSpc>
            <a:spcBef>
              <a:spcPct val="0"/>
            </a:spcBef>
            <a:spcAft>
              <a:spcPct val="20000"/>
            </a:spcAft>
            <a:buChar char="•"/>
          </a:pPr>
          <a:r>
            <a:rPr lang="en-US" sz="1800" kern="1200">
              <a:solidFill>
                <a:srgbClr val="006699"/>
              </a:solidFill>
            </a:rPr>
            <a:t>FO-containing ILEs associated with decreased incidence of severe ROP and ROP requiring laser therapy in infants &lt; 32 weeks GA and BW &lt; 1500g</a:t>
          </a:r>
          <a:r>
            <a:rPr lang="en-US" sz="1800" kern="1200" baseline="30000">
              <a:solidFill>
                <a:srgbClr val="006699"/>
              </a:solidFill>
            </a:rPr>
            <a:t>4</a:t>
          </a:r>
        </a:p>
      </dsp:txBody>
      <dsp:txXfrm>
        <a:off x="0" y="651292"/>
        <a:ext cx="11336482" cy="1256893"/>
      </dsp:txXfrm>
    </dsp:sp>
    <dsp:sp modelId="{DA708F97-B385-4911-B307-699E68856232}">
      <dsp:nvSpPr>
        <dsp:cNvPr id="0" name=""/>
        <dsp:cNvSpPr/>
      </dsp:nvSpPr>
      <dsp:spPr>
        <a:xfrm>
          <a:off x="0" y="1665847"/>
          <a:ext cx="11336482" cy="5837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14 RCTs (n = 1484 infants)</a:t>
          </a:r>
          <a:r>
            <a:rPr lang="en-US" sz="2800" kern="1200" baseline="30000"/>
            <a:t>5-18</a:t>
          </a:r>
          <a:endParaRPr lang="en-US" sz="2800" kern="1200"/>
        </a:p>
      </dsp:txBody>
      <dsp:txXfrm>
        <a:off x="28497" y="1694344"/>
        <a:ext cx="11279488" cy="526764"/>
      </dsp:txXfrm>
    </dsp:sp>
    <dsp:sp modelId="{486C5564-1791-4AD6-B866-DB76E88B44B3}">
      <dsp:nvSpPr>
        <dsp:cNvPr id="0" name=""/>
        <dsp:cNvSpPr/>
      </dsp:nvSpPr>
      <dsp:spPr>
        <a:xfrm>
          <a:off x="0" y="2291288"/>
          <a:ext cx="11336482"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9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solidFill>
                <a:srgbClr val="006699"/>
              </a:solidFill>
            </a:rPr>
            <a:t>Decreased ROP in SMOF ILE group vs. SO ILE group (n = 80, 5% v. 32.5%, p = 0.004)</a:t>
          </a:r>
          <a:r>
            <a:rPr lang="en-US" sz="1800" kern="1200" baseline="30000">
              <a:solidFill>
                <a:srgbClr val="006699"/>
              </a:solidFill>
            </a:rPr>
            <a:t>5 </a:t>
          </a:r>
          <a:endParaRPr lang="en-US" sz="1800" kern="1200">
            <a:solidFill>
              <a:srgbClr val="006699"/>
            </a:solidFill>
          </a:endParaRPr>
        </a:p>
        <a:p>
          <a:pPr marL="171450" lvl="1" indent="-171450" algn="l" defTabSz="800100">
            <a:lnSpc>
              <a:spcPct val="90000"/>
            </a:lnSpc>
            <a:spcBef>
              <a:spcPct val="0"/>
            </a:spcBef>
            <a:spcAft>
              <a:spcPct val="20000"/>
            </a:spcAft>
            <a:buChar char="•"/>
          </a:pPr>
          <a:r>
            <a:rPr lang="en-US" sz="1800" kern="1200">
              <a:solidFill>
                <a:srgbClr val="006699"/>
              </a:solidFill>
            </a:rPr>
            <a:t>No difference between groups in other trials</a:t>
          </a:r>
          <a:r>
            <a:rPr lang="en-US" sz="1800" kern="1200" baseline="30000">
              <a:solidFill>
                <a:srgbClr val="006699"/>
              </a:solidFill>
            </a:rPr>
            <a:t>6-18</a:t>
          </a:r>
          <a:endParaRPr lang="en-US" sz="1800" kern="1200">
            <a:solidFill>
              <a:srgbClr val="006699"/>
            </a:solidFill>
          </a:endParaRPr>
        </a:p>
      </dsp:txBody>
      <dsp:txXfrm>
        <a:off x="0" y="2291288"/>
        <a:ext cx="11336482" cy="728640"/>
      </dsp:txXfrm>
    </dsp:sp>
    <dsp:sp modelId="{1432F688-852D-4591-AF1B-9B37E770B18F}">
      <dsp:nvSpPr>
        <dsp:cNvPr id="0" name=""/>
        <dsp:cNvSpPr/>
      </dsp:nvSpPr>
      <dsp:spPr>
        <a:xfrm>
          <a:off x="0" y="2875170"/>
          <a:ext cx="11336482" cy="53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14 Observational/Retrospective studies (n = 5040 infants)</a:t>
          </a:r>
          <a:r>
            <a:rPr lang="en-US" sz="2800" kern="1200" baseline="30000"/>
            <a:t>19- 32</a:t>
          </a:r>
          <a:endParaRPr lang="en-US" sz="2800" kern="1200"/>
        </a:p>
      </dsp:txBody>
      <dsp:txXfrm>
        <a:off x="25937" y="2901107"/>
        <a:ext cx="11284608" cy="479449"/>
      </dsp:txXfrm>
    </dsp:sp>
    <dsp:sp modelId="{CDF5E536-9DA1-4A50-BF20-1480D69A7F98}">
      <dsp:nvSpPr>
        <dsp:cNvPr id="0" name=""/>
        <dsp:cNvSpPr/>
      </dsp:nvSpPr>
      <dsp:spPr>
        <a:xfrm>
          <a:off x="0" y="3485949"/>
          <a:ext cx="11336482"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9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solidFill>
                <a:srgbClr val="006699"/>
              </a:solidFill>
            </a:rPr>
            <a:t>Significant decrease in any stage ROP in SMOF ILE group vs. non-FO ILE (SO ILE, MCT/SO ILE or OO/SO ILE)</a:t>
          </a:r>
          <a:r>
            <a:rPr lang="en-US" sz="1800" kern="1200" baseline="30000">
              <a:solidFill>
                <a:srgbClr val="006699"/>
              </a:solidFill>
            </a:rPr>
            <a:t>21,22,27-30</a:t>
          </a:r>
          <a:endParaRPr lang="en-US" sz="1800" kern="1200">
            <a:solidFill>
              <a:srgbClr val="006699"/>
            </a:solidFill>
          </a:endParaRPr>
        </a:p>
        <a:p>
          <a:pPr marL="171450" lvl="1" indent="-171450" algn="l" defTabSz="800100">
            <a:lnSpc>
              <a:spcPct val="90000"/>
            </a:lnSpc>
            <a:spcBef>
              <a:spcPct val="0"/>
            </a:spcBef>
            <a:spcAft>
              <a:spcPct val="20000"/>
            </a:spcAft>
            <a:buChar char="•"/>
          </a:pPr>
          <a:r>
            <a:rPr lang="en-US" sz="1800" kern="1200">
              <a:solidFill>
                <a:srgbClr val="006699"/>
              </a:solidFill>
            </a:rPr>
            <a:t>Significant decrease in severe ROP in SMOF ILE group vs. comparator ILE</a:t>
          </a:r>
          <a:r>
            <a:rPr lang="en-US" sz="1800" kern="1200" baseline="30000">
              <a:solidFill>
                <a:srgbClr val="006699"/>
              </a:solidFill>
            </a:rPr>
            <a:t>22-24,30</a:t>
          </a:r>
          <a:endParaRPr lang="en-US" sz="1800" kern="1200">
            <a:solidFill>
              <a:srgbClr val="006699"/>
            </a:solidFill>
          </a:endParaRPr>
        </a:p>
        <a:p>
          <a:pPr marL="171450" lvl="1" indent="-171450" algn="l" defTabSz="800100">
            <a:lnSpc>
              <a:spcPct val="90000"/>
            </a:lnSpc>
            <a:spcBef>
              <a:spcPct val="0"/>
            </a:spcBef>
            <a:spcAft>
              <a:spcPct val="20000"/>
            </a:spcAft>
            <a:buChar char="•"/>
          </a:pPr>
          <a:r>
            <a:rPr lang="en-US" sz="1800" kern="1200">
              <a:solidFill>
                <a:srgbClr val="006699"/>
              </a:solidFill>
            </a:rPr>
            <a:t>No difference in other studies</a:t>
          </a:r>
          <a:r>
            <a:rPr lang="en-US" sz="1800" kern="1200" baseline="30000">
              <a:solidFill>
                <a:srgbClr val="006699"/>
              </a:solidFill>
            </a:rPr>
            <a:t>19,20,25,26,31,32</a:t>
          </a:r>
          <a:endParaRPr lang="en-US" sz="1800" kern="1200">
            <a:solidFill>
              <a:srgbClr val="006699"/>
            </a:solidFill>
          </a:endParaRPr>
        </a:p>
      </dsp:txBody>
      <dsp:txXfrm>
        <a:off x="0" y="3485949"/>
        <a:ext cx="11336482" cy="1184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C8082-AE65-41B0-AD3B-08075B1F2605}">
      <dsp:nvSpPr>
        <dsp:cNvPr id="0" name=""/>
        <dsp:cNvSpPr/>
      </dsp:nvSpPr>
      <dsp:spPr>
        <a:xfrm>
          <a:off x="0" y="0"/>
          <a:ext cx="11336482" cy="5821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6 Meta-analyses</a:t>
          </a:r>
          <a:r>
            <a:rPr lang="en-US" sz="2400" kern="1200" baseline="30000"/>
            <a:t>1-6</a:t>
          </a:r>
          <a:r>
            <a:rPr lang="en-US" sz="2400" kern="1200"/>
            <a:t> </a:t>
          </a:r>
        </a:p>
      </dsp:txBody>
      <dsp:txXfrm>
        <a:off x="28416" y="28416"/>
        <a:ext cx="11279650" cy="525279"/>
      </dsp:txXfrm>
    </dsp:sp>
    <dsp:sp modelId="{88B89444-9CAC-4E12-AC87-2E5E21C53B97}">
      <dsp:nvSpPr>
        <dsp:cNvPr id="0" name=""/>
        <dsp:cNvSpPr/>
      </dsp:nvSpPr>
      <dsp:spPr>
        <a:xfrm>
          <a:off x="0" y="594553"/>
          <a:ext cx="11336482"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9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solidFill>
                <a:srgbClr val="006699"/>
              </a:solidFill>
            </a:rPr>
            <a:t>No difference in BPD between FO-containing ILEs vs. standard ILE</a:t>
          </a:r>
          <a:r>
            <a:rPr lang="en-US" sz="1800" kern="1200" baseline="30000">
              <a:solidFill>
                <a:srgbClr val="006699"/>
              </a:solidFill>
            </a:rPr>
            <a:t>1-4</a:t>
          </a:r>
          <a:endParaRPr lang="en-US" sz="1800" kern="1200">
            <a:solidFill>
              <a:srgbClr val="006699"/>
            </a:solidFill>
          </a:endParaRPr>
        </a:p>
        <a:p>
          <a:pPr marL="171450" lvl="1" indent="-171450" algn="l" defTabSz="800100">
            <a:lnSpc>
              <a:spcPct val="90000"/>
            </a:lnSpc>
            <a:spcBef>
              <a:spcPct val="0"/>
            </a:spcBef>
            <a:spcAft>
              <a:spcPct val="20000"/>
            </a:spcAft>
            <a:buChar char="•"/>
          </a:pPr>
          <a:r>
            <a:rPr lang="en-US" sz="1800" kern="1200">
              <a:solidFill>
                <a:srgbClr val="006699"/>
              </a:solidFill>
            </a:rPr>
            <a:t>MA specifically evaluating BPD in preterm infants receiving alternative ILE vs. SO ILE</a:t>
          </a:r>
          <a:r>
            <a:rPr lang="en-US" sz="1800" kern="1200" baseline="30000">
              <a:solidFill>
                <a:srgbClr val="006699"/>
              </a:solidFill>
            </a:rPr>
            <a:t>5</a:t>
          </a:r>
          <a:endParaRPr lang="en-US" sz="1800" kern="1200">
            <a:solidFill>
              <a:srgbClr val="006699"/>
            </a:solidFill>
          </a:endParaRPr>
        </a:p>
        <a:p>
          <a:pPr marL="342900" lvl="2" indent="-171450" algn="l" defTabSz="800100">
            <a:lnSpc>
              <a:spcPct val="90000"/>
            </a:lnSpc>
            <a:spcBef>
              <a:spcPct val="0"/>
            </a:spcBef>
            <a:spcAft>
              <a:spcPct val="20000"/>
            </a:spcAft>
            <a:buChar char="•"/>
          </a:pPr>
          <a:r>
            <a:rPr lang="en-US" sz="1800" kern="1200">
              <a:solidFill>
                <a:srgbClr val="006699"/>
              </a:solidFill>
            </a:rPr>
            <a:t>N = 22 RCT or cohort studies (n = 3,781 infants)</a:t>
          </a:r>
        </a:p>
        <a:p>
          <a:pPr marL="342900" lvl="2" indent="-171450" algn="l" defTabSz="800100">
            <a:lnSpc>
              <a:spcPct val="90000"/>
            </a:lnSpc>
            <a:spcBef>
              <a:spcPct val="0"/>
            </a:spcBef>
            <a:spcAft>
              <a:spcPct val="20000"/>
            </a:spcAft>
            <a:buChar char="•"/>
          </a:pPr>
          <a:r>
            <a:rPr lang="en-US" sz="1800" kern="1200">
              <a:solidFill>
                <a:srgbClr val="006699"/>
              </a:solidFill>
            </a:rPr>
            <a:t>No difference in BPD incidence </a:t>
          </a:r>
        </a:p>
      </dsp:txBody>
      <dsp:txXfrm>
        <a:off x="0" y="594553"/>
        <a:ext cx="11336482" cy="1225440"/>
      </dsp:txXfrm>
    </dsp:sp>
    <dsp:sp modelId="{3437F969-ADC1-47FF-BAF2-FAC2D38B519D}">
      <dsp:nvSpPr>
        <dsp:cNvPr id="0" name=""/>
        <dsp:cNvSpPr/>
      </dsp:nvSpPr>
      <dsp:spPr>
        <a:xfrm>
          <a:off x="0" y="1958472"/>
          <a:ext cx="11336482" cy="6906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15 RCTs: n = 1738 infants</a:t>
          </a:r>
          <a:r>
            <a:rPr lang="en-US" sz="2400" kern="1200" baseline="30000"/>
            <a:t>6 - 19</a:t>
          </a:r>
          <a:endParaRPr lang="en-US" sz="2400" kern="1200"/>
        </a:p>
      </dsp:txBody>
      <dsp:txXfrm>
        <a:off x="33716" y="1992188"/>
        <a:ext cx="11269050" cy="623237"/>
      </dsp:txXfrm>
    </dsp:sp>
    <dsp:sp modelId="{BAB139EA-CAA7-4D57-BEB0-FF707E43A75F}">
      <dsp:nvSpPr>
        <dsp:cNvPr id="0" name=""/>
        <dsp:cNvSpPr/>
      </dsp:nvSpPr>
      <dsp:spPr>
        <a:xfrm>
          <a:off x="0" y="2663070"/>
          <a:ext cx="1133648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9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solidFill>
                <a:srgbClr val="006699"/>
              </a:solidFill>
            </a:rPr>
            <a:t>Significant decrease in BPD in SMOF ILE vs. OO/SO ILE or SO ILE</a:t>
          </a:r>
          <a:r>
            <a:rPr lang="en-US" sz="1800" kern="1200" baseline="30000">
              <a:solidFill>
                <a:srgbClr val="006699"/>
              </a:solidFill>
            </a:rPr>
            <a:t>6,7</a:t>
          </a:r>
          <a:endParaRPr lang="en-US" sz="1800" kern="1200">
            <a:solidFill>
              <a:srgbClr val="006699"/>
            </a:solidFill>
          </a:endParaRPr>
        </a:p>
        <a:p>
          <a:pPr marL="171450" lvl="1" indent="-171450" algn="l" defTabSz="800100">
            <a:lnSpc>
              <a:spcPct val="90000"/>
            </a:lnSpc>
            <a:spcBef>
              <a:spcPct val="0"/>
            </a:spcBef>
            <a:spcAft>
              <a:spcPct val="20000"/>
            </a:spcAft>
            <a:buChar char="•"/>
          </a:pPr>
          <a:r>
            <a:rPr lang="en-US" sz="1800" kern="1200">
              <a:solidFill>
                <a:srgbClr val="006699"/>
              </a:solidFill>
            </a:rPr>
            <a:t>No difference in other trials</a:t>
          </a:r>
          <a:r>
            <a:rPr lang="en-US" sz="1800" kern="1200" baseline="30000">
              <a:solidFill>
                <a:srgbClr val="006699"/>
              </a:solidFill>
            </a:rPr>
            <a:t>8-19</a:t>
          </a:r>
          <a:endParaRPr lang="en-US" sz="1800" kern="1200">
            <a:solidFill>
              <a:srgbClr val="006699"/>
            </a:solidFill>
          </a:endParaRPr>
        </a:p>
      </dsp:txBody>
      <dsp:txXfrm>
        <a:off x="0" y="2663070"/>
        <a:ext cx="11336482" cy="1059840"/>
      </dsp:txXfrm>
    </dsp:sp>
    <dsp:sp modelId="{6E7E4BE6-33C5-4A9F-A192-DA75740B9D90}">
      <dsp:nvSpPr>
        <dsp:cNvPr id="0" name=""/>
        <dsp:cNvSpPr/>
      </dsp:nvSpPr>
      <dsp:spPr>
        <a:xfrm>
          <a:off x="0" y="3367384"/>
          <a:ext cx="11336482" cy="5519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12 Observational/Retrospective studies: n = 4587</a:t>
          </a:r>
          <a:r>
            <a:rPr lang="en-US" sz="2400" kern="1200" baseline="30000"/>
            <a:t>20 - 31</a:t>
          </a:r>
          <a:endParaRPr lang="en-US" sz="2400" kern="1200"/>
        </a:p>
      </dsp:txBody>
      <dsp:txXfrm>
        <a:off x="26942" y="3394326"/>
        <a:ext cx="11282598" cy="498023"/>
      </dsp:txXfrm>
    </dsp:sp>
    <dsp:sp modelId="{85B0CC7D-A8EC-4090-BEC7-2707F4515D14}">
      <dsp:nvSpPr>
        <dsp:cNvPr id="0" name=""/>
        <dsp:cNvSpPr/>
      </dsp:nvSpPr>
      <dsp:spPr>
        <a:xfrm>
          <a:off x="0" y="3935953"/>
          <a:ext cx="1133648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9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solidFill>
                <a:srgbClr val="006699"/>
              </a:solidFill>
            </a:rPr>
            <a:t>Significant decrease in BPD in SMOF ILE group vs. non-FO ILE </a:t>
          </a:r>
          <a:r>
            <a:rPr lang="en-US" sz="1800" kern="1200" baseline="30000">
              <a:solidFill>
                <a:srgbClr val="006699"/>
              </a:solidFill>
            </a:rPr>
            <a:t>22-25</a:t>
          </a:r>
        </a:p>
        <a:p>
          <a:pPr marL="171450" lvl="1" indent="-171450" algn="l" defTabSz="800100">
            <a:lnSpc>
              <a:spcPct val="90000"/>
            </a:lnSpc>
            <a:spcBef>
              <a:spcPct val="0"/>
            </a:spcBef>
            <a:spcAft>
              <a:spcPct val="20000"/>
            </a:spcAft>
            <a:buChar char="•"/>
          </a:pPr>
          <a:r>
            <a:rPr lang="en-US" sz="1800" kern="1200">
              <a:solidFill>
                <a:srgbClr val="006699"/>
              </a:solidFill>
            </a:rPr>
            <a:t>No difference</a:t>
          </a:r>
          <a:r>
            <a:rPr lang="en-US" sz="1800" kern="1200" baseline="30000">
              <a:solidFill>
                <a:srgbClr val="006699"/>
              </a:solidFill>
            </a:rPr>
            <a:t>20,21,26-31</a:t>
          </a:r>
          <a:endParaRPr lang="en-US" sz="1800" kern="1200">
            <a:solidFill>
              <a:srgbClr val="006699"/>
            </a:solidFill>
          </a:endParaRPr>
        </a:p>
      </dsp:txBody>
      <dsp:txXfrm>
        <a:off x="0" y="3935953"/>
        <a:ext cx="11336482" cy="1059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8FBA7-8BC3-4BE9-BE0A-8D4B0740C61B}">
      <dsp:nvSpPr>
        <dsp:cNvPr id="0" name=""/>
        <dsp:cNvSpPr/>
      </dsp:nvSpPr>
      <dsp:spPr>
        <a:xfrm>
          <a:off x="0" y="13764"/>
          <a:ext cx="11336482"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4 Meta-analyses </a:t>
          </a:r>
          <a:r>
            <a:rPr lang="en-US" sz="3000" kern="1200" baseline="30000"/>
            <a:t>1-4</a:t>
          </a:r>
          <a:endParaRPr lang="en-US" sz="3000" kern="1200"/>
        </a:p>
      </dsp:txBody>
      <dsp:txXfrm>
        <a:off x="36553" y="50317"/>
        <a:ext cx="11263376" cy="675694"/>
      </dsp:txXfrm>
    </dsp:sp>
    <dsp:sp modelId="{47184361-A187-4058-A86B-28009F753CE4}">
      <dsp:nvSpPr>
        <dsp:cNvPr id="0" name=""/>
        <dsp:cNvSpPr/>
      </dsp:nvSpPr>
      <dsp:spPr>
        <a:xfrm>
          <a:off x="0" y="851449"/>
          <a:ext cx="11336482"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93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a:solidFill>
                <a:srgbClr val="006699"/>
              </a:solidFill>
            </a:rPr>
            <a:t>No difference in any sepsis or culture-proven sepsis</a:t>
          </a:r>
        </a:p>
      </dsp:txBody>
      <dsp:txXfrm>
        <a:off x="0" y="851449"/>
        <a:ext cx="11336482" cy="662400"/>
      </dsp:txXfrm>
    </dsp:sp>
    <dsp:sp modelId="{88267DD5-273E-445A-A5DC-4103A4ADC130}">
      <dsp:nvSpPr>
        <dsp:cNvPr id="0" name=""/>
        <dsp:cNvSpPr/>
      </dsp:nvSpPr>
      <dsp:spPr>
        <a:xfrm>
          <a:off x="0" y="1387466"/>
          <a:ext cx="11336482"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14 RCT: n = 1,715 infants</a:t>
          </a:r>
          <a:r>
            <a:rPr lang="en-US" sz="3000" kern="1200" baseline="30000"/>
            <a:t>5-18</a:t>
          </a:r>
          <a:endParaRPr lang="en-US" sz="3000" kern="1200"/>
        </a:p>
      </dsp:txBody>
      <dsp:txXfrm>
        <a:off x="36553" y="1424019"/>
        <a:ext cx="11263376" cy="675694"/>
      </dsp:txXfrm>
    </dsp:sp>
    <dsp:sp modelId="{065B9F06-30AC-4107-8132-CD8E3392FA7B}">
      <dsp:nvSpPr>
        <dsp:cNvPr id="0" name=""/>
        <dsp:cNvSpPr/>
      </dsp:nvSpPr>
      <dsp:spPr>
        <a:xfrm>
          <a:off x="0" y="2212464"/>
          <a:ext cx="11336482"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93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a:solidFill>
                <a:srgbClr val="006699"/>
              </a:solidFill>
            </a:rPr>
            <a:t>No difference in sepsis incidence</a:t>
          </a:r>
        </a:p>
      </dsp:txBody>
      <dsp:txXfrm>
        <a:off x="0" y="2212464"/>
        <a:ext cx="11336482" cy="662400"/>
      </dsp:txXfrm>
    </dsp:sp>
    <dsp:sp modelId="{21CDC4D7-13CD-40F2-896B-F2AC8158DEF7}">
      <dsp:nvSpPr>
        <dsp:cNvPr id="0" name=""/>
        <dsp:cNvSpPr/>
      </dsp:nvSpPr>
      <dsp:spPr>
        <a:xfrm>
          <a:off x="0" y="2711180"/>
          <a:ext cx="11336482"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13 observational studies: n = 4893</a:t>
          </a:r>
          <a:r>
            <a:rPr lang="en-US" sz="3000" kern="1200" baseline="30000"/>
            <a:t>19-31</a:t>
          </a:r>
          <a:endParaRPr lang="en-US" sz="3000" kern="1200"/>
        </a:p>
      </dsp:txBody>
      <dsp:txXfrm>
        <a:off x="36553" y="2747733"/>
        <a:ext cx="11263376" cy="675694"/>
      </dsp:txXfrm>
    </dsp:sp>
    <dsp:sp modelId="{3A049F7A-02D7-4755-B0A9-A818D529F187}">
      <dsp:nvSpPr>
        <dsp:cNvPr id="0" name=""/>
        <dsp:cNvSpPr/>
      </dsp:nvSpPr>
      <dsp:spPr>
        <a:xfrm>
          <a:off x="0" y="3551982"/>
          <a:ext cx="11336482" cy="161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933" tIns="27940" rIns="156464" bIns="27940" numCol="1" spcCol="1270" anchor="t" anchorCtr="0">
          <a:noAutofit/>
        </a:bodyPr>
        <a:lstStyle/>
        <a:p>
          <a:pPr marL="228600" lvl="1" indent="-228600" algn="l" defTabSz="977900">
            <a:lnSpc>
              <a:spcPct val="90000"/>
            </a:lnSpc>
            <a:spcBef>
              <a:spcPct val="0"/>
            </a:spcBef>
            <a:spcAft>
              <a:spcPts val="0"/>
            </a:spcAft>
            <a:buChar char="•"/>
          </a:pPr>
          <a:r>
            <a:rPr lang="en-US" sz="2200" b="0" i="0" kern="1200">
              <a:solidFill>
                <a:srgbClr val="006699"/>
              </a:solidFill>
            </a:rPr>
            <a:t>No difference in sepsis incidence </a:t>
          </a:r>
          <a:r>
            <a:rPr lang="en-US" sz="2200" b="0" i="0" kern="1200" baseline="30000">
              <a:solidFill>
                <a:srgbClr val="006699"/>
              </a:solidFill>
            </a:rPr>
            <a:t>19,22,25,28-31</a:t>
          </a:r>
          <a:endParaRPr lang="en-US" sz="2200" kern="1200">
            <a:solidFill>
              <a:srgbClr val="006699"/>
            </a:solidFill>
          </a:endParaRPr>
        </a:p>
        <a:p>
          <a:pPr marL="228600" lvl="1" indent="-228600" algn="l" defTabSz="977900">
            <a:lnSpc>
              <a:spcPct val="90000"/>
            </a:lnSpc>
            <a:spcBef>
              <a:spcPct val="0"/>
            </a:spcBef>
            <a:spcAft>
              <a:spcPts val="0"/>
            </a:spcAft>
            <a:buChar char="•"/>
          </a:pPr>
          <a:r>
            <a:rPr lang="en-US" sz="2200" b="0" i="0" kern="1200">
              <a:solidFill>
                <a:srgbClr val="006699"/>
              </a:solidFill>
            </a:rPr>
            <a:t>Increased sepsis (mainly staph epi), p = 0.02</a:t>
          </a:r>
          <a:r>
            <a:rPr lang="en-US" sz="2200" b="0" i="0" kern="1200" baseline="30000">
              <a:solidFill>
                <a:srgbClr val="006699"/>
              </a:solidFill>
            </a:rPr>
            <a:t>20</a:t>
          </a:r>
          <a:endParaRPr lang="en-US" sz="2200" kern="1200">
            <a:solidFill>
              <a:srgbClr val="006699"/>
            </a:solidFill>
          </a:endParaRPr>
        </a:p>
        <a:p>
          <a:pPr marL="457200" lvl="2" indent="-228600" algn="l" defTabSz="977900">
            <a:lnSpc>
              <a:spcPct val="90000"/>
            </a:lnSpc>
            <a:spcBef>
              <a:spcPct val="0"/>
            </a:spcBef>
            <a:spcAft>
              <a:spcPts val="0"/>
            </a:spcAft>
            <a:buChar char="•"/>
          </a:pPr>
          <a:r>
            <a:rPr lang="en-US" sz="2200" kern="1200">
              <a:solidFill>
                <a:srgbClr val="006699"/>
              </a:solidFill>
            </a:rPr>
            <a:t>C</a:t>
          </a:r>
          <a:r>
            <a:rPr lang="en-US" sz="2200" b="0" i="0" kern="1200">
              <a:solidFill>
                <a:srgbClr val="006699"/>
              </a:solidFill>
            </a:rPr>
            <a:t>linical sepsis:  3 (SMOF ILE) vs. 1 (SO ILE) </a:t>
          </a:r>
          <a:endParaRPr lang="en-US" sz="2200" kern="1200">
            <a:solidFill>
              <a:srgbClr val="006699"/>
            </a:solidFill>
          </a:endParaRPr>
        </a:p>
        <a:p>
          <a:pPr marL="228600" lvl="1" indent="-228600" algn="l" defTabSz="977900">
            <a:lnSpc>
              <a:spcPct val="90000"/>
            </a:lnSpc>
            <a:spcBef>
              <a:spcPct val="0"/>
            </a:spcBef>
            <a:spcAft>
              <a:spcPts val="0"/>
            </a:spcAft>
            <a:buChar char="•"/>
          </a:pPr>
          <a:r>
            <a:rPr lang="en-US" sz="2200" b="0" i="0" kern="1200">
              <a:solidFill>
                <a:srgbClr val="006699"/>
              </a:solidFill>
            </a:rPr>
            <a:t>Increased sepsis, p &lt; 0.001</a:t>
          </a:r>
          <a:r>
            <a:rPr lang="en-US" sz="2200" b="0" i="0" kern="1200" baseline="30000">
              <a:solidFill>
                <a:srgbClr val="006699"/>
              </a:solidFill>
            </a:rPr>
            <a:t>24</a:t>
          </a:r>
          <a:endParaRPr lang="en-US" sz="2200" kern="1200">
            <a:solidFill>
              <a:srgbClr val="006699"/>
            </a:solidFill>
          </a:endParaRPr>
        </a:p>
        <a:p>
          <a:pPr marL="228600" lvl="1" indent="-228600" algn="l" defTabSz="977900">
            <a:lnSpc>
              <a:spcPct val="90000"/>
            </a:lnSpc>
            <a:spcBef>
              <a:spcPct val="0"/>
            </a:spcBef>
            <a:spcAft>
              <a:spcPts val="0"/>
            </a:spcAft>
            <a:buChar char="•"/>
          </a:pPr>
          <a:r>
            <a:rPr lang="en-US" sz="2200" kern="1200">
              <a:solidFill>
                <a:srgbClr val="006699"/>
              </a:solidFill>
            </a:rPr>
            <a:t>Decreased sepsis/late-onset sepsis</a:t>
          </a:r>
          <a:r>
            <a:rPr lang="en-US" sz="2200" kern="1200" baseline="30000">
              <a:solidFill>
                <a:srgbClr val="006699"/>
              </a:solidFill>
            </a:rPr>
            <a:t>21,23,26,27</a:t>
          </a:r>
        </a:p>
      </dsp:txBody>
      <dsp:txXfrm>
        <a:off x="0" y="3551982"/>
        <a:ext cx="11336482" cy="16145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C870D-CB41-4777-A11E-700CBF5D59BB}" type="datetimeFigureOut">
              <a:rPr lang="en-US" smtClean="0"/>
              <a:t>9/2/2025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FEEE8-B71E-4251-8198-C5524AF3272E}" type="slidenum">
              <a:rPr lang="en-US" smtClean="0"/>
              <a:t>‹#›</a:t>
            </a:fld>
            <a:endParaRPr lang="en-US"/>
          </a:p>
        </p:txBody>
      </p:sp>
    </p:spTree>
    <p:extLst>
      <p:ext uri="{BB962C8B-B14F-4D97-AF65-F5344CB8AC3E}">
        <p14:creationId xmlns:p14="http://schemas.microsoft.com/office/powerpoint/2010/main" val="99523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1</a:t>
            </a:fld>
            <a:endParaRPr lang="en-US"/>
          </a:p>
        </p:txBody>
      </p:sp>
    </p:spTree>
    <p:extLst>
      <p:ext uri="{BB962C8B-B14F-4D97-AF65-F5344CB8AC3E}">
        <p14:creationId xmlns:p14="http://schemas.microsoft.com/office/powerpoint/2010/main" val="282104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all of these administration recommendations coincide with the ASPEN recommendations for the administration of PN.</a:t>
            </a:r>
          </a:p>
        </p:txBody>
      </p:sp>
      <p:sp>
        <p:nvSpPr>
          <p:cNvPr id="4" name="Slide Number Placeholder 3"/>
          <p:cNvSpPr>
            <a:spLocks noGrp="1"/>
          </p:cNvSpPr>
          <p:nvPr>
            <p:ph type="sldNum" sz="quarter" idx="5"/>
          </p:nvPr>
        </p:nvSpPr>
        <p:spPr/>
        <p:txBody>
          <a:bodyPr/>
          <a:lstStyle/>
          <a:p>
            <a:fld id="{98CB3461-D659-4CF9-8680-3EAC710CEFFB}" type="slidenum">
              <a:rPr lang="en-US" smtClean="0"/>
              <a:t>11</a:t>
            </a:fld>
            <a:endParaRPr lang="en-US"/>
          </a:p>
        </p:txBody>
      </p:sp>
    </p:spTree>
    <p:extLst>
      <p:ext uri="{BB962C8B-B14F-4D97-AF65-F5344CB8AC3E}">
        <p14:creationId xmlns:p14="http://schemas.microsoft.com/office/powerpoint/2010/main" val="4041277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50">
              <a:defRPr/>
            </a:pPr>
            <a:r>
              <a:rPr lang="en-US" dirty="0"/>
              <a:t>Slides 20 and 21 have same dosing information from PI, but differ with calculation examples – pediatric for 10 kg patient, neonatal for 2 kg patient. </a:t>
            </a:r>
          </a:p>
          <a:p>
            <a:r>
              <a:rPr lang="en-US" dirty="0"/>
              <a:t>Gradually increase to required rate after 30 minutes</a:t>
            </a:r>
          </a:p>
          <a:p>
            <a:r>
              <a:rPr lang="en-US" dirty="0"/>
              <a:t>The initial infusion rate is a new labeling change per FDA for all ILE</a:t>
            </a:r>
          </a:p>
        </p:txBody>
      </p:sp>
      <p:sp>
        <p:nvSpPr>
          <p:cNvPr id="4" name="Slide Number Placeholder 3"/>
          <p:cNvSpPr>
            <a:spLocks noGrp="1"/>
          </p:cNvSpPr>
          <p:nvPr>
            <p:ph type="sldNum" sz="quarter" idx="5"/>
          </p:nvPr>
        </p:nvSpPr>
        <p:spPr/>
        <p:txBody>
          <a:bodyPr/>
          <a:lstStyle/>
          <a:p>
            <a:fld id="{98CB3461-D659-4CF9-8680-3EAC710CEFFB}" type="slidenum">
              <a:rPr lang="en-US" smtClean="0"/>
              <a:t>12</a:t>
            </a:fld>
            <a:endParaRPr lang="en-US"/>
          </a:p>
        </p:txBody>
      </p:sp>
    </p:spTree>
    <p:extLst>
      <p:ext uri="{BB962C8B-B14F-4D97-AF65-F5344CB8AC3E}">
        <p14:creationId xmlns:p14="http://schemas.microsoft.com/office/powerpoint/2010/main" val="3649919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Limitation of Use for not being indicated for PNAC prevention based on RCT that found no difference between groups – Nehra et al 2014: Abstract:</a:t>
            </a:r>
          </a:p>
          <a:p>
            <a:r>
              <a:rPr lang="en-US" dirty="0"/>
              <a:t>Objective. To assess the safety and efficacy of a fish oil–based intravenous fat emulsion (FIFE) in reducing the incidence of cholestasis in neonates compared with the traditional soybean oil–based intravenous fat emulsion (SIFE). Methods. A double-blind randomized controlled trial was conducted. Nineteen neonates were enrolled (10 SIFE; 9 FIFE). Nutrition assessments and laboratory studies were serially obtained for the duration of PN support or until 6 months’ corrected gestational age. Neurodevelopmental outcomes were assessed at 6 and 24 months’ corrected age. Results. There were no differences between groups in demographic characteristics, with an overall median age of 2 days, gestational age of 36 weeks, and birth weight of 2410 g. There were no differences between groups in baseline laboratory values other than alkaline phosphatase (lower in the FIFE group) or in the duration of parenteral nutrition (PN), amount of enteral intake, or the number of operative procedures. </a:t>
            </a:r>
            <a:r>
              <a:rPr lang="en-US" b="1" dirty="0"/>
              <a:t>The incidence of cholestasis among enrolled patients was significantly lower than expected, resulting in early study termination and an inability to assess for differences in the incidence of cholestasis</a:t>
            </a:r>
            <a:r>
              <a:rPr lang="en-US" dirty="0"/>
              <a:t>. The FIFE was associated with no increased risk of growth impairment, coagulopathy, infectious complications, hypertriglyceridemia, or adverse neurodevelopmental outcomes. No patient developed essential fatty acid deficiency. Conclusion. The FIFE at 1 g/kg/d was well tolerated in the neonates recruited for this study. Given the necessary early termination of this study, a follow-up trial with revised eligibility criteria is necessary to determine whether the provision of FIFE decreases the incidence of PN-cholestasis compared with the traditional SIFE.</a:t>
            </a:r>
          </a:p>
        </p:txBody>
      </p:sp>
      <p:sp>
        <p:nvSpPr>
          <p:cNvPr id="4" name="Slide Number Placeholder 3"/>
          <p:cNvSpPr>
            <a:spLocks noGrp="1"/>
          </p:cNvSpPr>
          <p:nvPr>
            <p:ph type="sldNum" sz="quarter" idx="5"/>
          </p:nvPr>
        </p:nvSpPr>
        <p:spPr/>
        <p:txBody>
          <a:bodyPr/>
          <a:lstStyle/>
          <a:p>
            <a:fld id="{3690CDA4-A728-4A57-8D83-B435BF81D106}" type="slidenum">
              <a:rPr lang="en-US" smtClean="0"/>
              <a:t>13</a:t>
            </a:fld>
            <a:endParaRPr lang="en-US"/>
          </a:p>
        </p:txBody>
      </p:sp>
    </p:spTree>
    <p:extLst>
      <p:ext uri="{BB962C8B-B14F-4D97-AF65-F5344CB8AC3E}">
        <p14:creationId xmlns:p14="http://schemas.microsoft.com/office/powerpoint/2010/main" val="157494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Gradually increase to required rate after 30 minutes</a:t>
            </a:r>
          </a:p>
          <a:p>
            <a:r>
              <a:rPr lang="en-US" dirty="0"/>
              <a:t>The initial infusion rate is a new </a:t>
            </a:r>
            <a:r>
              <a:rPr lang="en-US"/>
              <a:t>labeling change per FDA for all ILE</a:t>
            </a:r>
            <a:endParaRPr lang="en-US" dirty="0"/>
          </a:p>
        </p:txBody>
      </p:sp>
      <p:sp>
        <p:nvSpPr>
          <p:cNvPr id="4" name="Slide Number Placeholder 3"/>
          <p:cNvSpPr>
            <a:spLocks noGrp="1"/>
          </p:cNvSpPr>
          <p:nvPr>
            <p:ph type="sldNum" sz="quarter" idx="5"/>
          </p:nvPr>
        </p:nvSpPr>
        <p:spPr/>
        <p:txBody>
          <a:bodyPr/>
          <a:lstStyle/>
          <a:p>
            <a:fld id="{98CB3461-D659-4CF9-8680-3EAC710CEFFB}" type="slidenum">
              <a:rPr lang="en-US" smtClean="0"/>
              <a:t>15</a:t>
            </a:fld>
            <a:endParaRPr lang="en-US"/>
          </a:p>
        </p:txBody>
      </p:sp>
    </p:spTree>
    <p:extLst>
      <p:ext uri="{BB962C8B-B14F-4D97-AF65-F5344CB8AC3E}">
        <p14:creationId xmlns:p14="http://schemas.microsoft.com/office/powerpoint/2010/main" val="488408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3263"/>
            <a:ext cx="6234112" cy="3508375"/>
          </a:xfrm>
        </p:spPr>
      </p:sp>
      <p:sp>
        <p:nvSpPr>
          <p:cNvPr id="3" name="Notes Placeholder 2"/>
          <p:cNvSpPr>
            <a:spLocks noGrp="1"/>
          </p:cNvSpPr>
          <p:nvPr>
            <p:ph type="body" idx="1"/>
          </p:nvPr>
        </p:nvSpPr>
        <p:spPr/>
        <p:txBody>
          <a:bodyPr/>
          <a:lstStyle/>
          <a:p>
            <a:r>
              <a:rPr lang="en-US" dirty="0"/>
              <a:t>Fish oil and egg emulsifier.  </a:t>
            </a:r>
          </a:p>
          <a:p>
            <a:r>
              <a:rPr lang="en-US" dirty="0"/>
              <a:t>Hemorrhagic disorders: refer to section 4: Due to a </a:t>
            </a:r>
            <a:r>
              <a:rPr lang="en-US" i="1" dirty="0"/>
              <a:t>potential</a:t>
            </a:r>
            <a:r>
              <a:rPr lang="en-US" i="0" dirty="0"/>
              <a:t> effect on platelet aggregation</a:t>
            </a:r>
            <a:endParaRPr lang="en-US" dirty="0"/>
          </a:p>
        </p:txBody>
      </p:sp>
      <p:sp>
        <p:nvSpPr>
          <p:cNvPr id="4" name="Date Placeholder 3"/>
          <p:cNvSpPr>
            <a:spLocks noGrp="1"/>
          </p:cNvSpPr>
          <p:nvPr>
            <p:ph type="dt" idx="10"/>
          </p:nvPr>
        </p:nvSpPr>
        <p:spPr/>
        <p:txBody>
          <a:bodyPr/>
          <a:lstStyle/>
          <a:p>
            <a:pPr>
              <a:defRPr/>
            </a:pPr>
            <a:fld id="{844BC296-61F3-459F-988D-FE05125C7C69}" type="datetime1">
              <a:rPr lang="en-US" smtClean="0"/>
              <a:t>9/2/2025</a:t>
            </a:fld>
            <a:endParaRPr lang="en-US"/>
          </a:p>
        </p:txBody>
      </p:sp>
      <p:sp>
        <p:nvSpPr>
          <p:cNvPr id="5" name="Slide Number Placeholder 4"/>
          <p:cNvSpPr>
            <a:spLocks noGrp="1"/>
          </p:cNvSpPr>
          <p:nvPr>
            <p:ph type="sldNum" sz="quarter" idx="11"/>
          </p:nvPr>
        </p:nvSpPr>
        <p:spPr/>
        <p:txBody>
          <a:bodyPr/>
          <a:lstStyle/>
          <a:p>
            <a:pPr>
              <a:defRPr/>
            </a:pPr>
            <a:fld id="{1B1CC6B6-E4E6-496B-B5F3-50A39F0463C1}" type="slidenum">
              <a:rPr lang="en-US" smtClean="0"/>
              <a:pPr>
                <a:defRPr/>
              </a:pPr>
              <a:t>16</a:t>
            </a:fld>
            <a:endParaRPr lang="en-US"/>
          </a:p>
        </p:txBody>
      </p:sp>
    </p:spTree>
    <p:extLst>
      <p:ext uri="{BB962C8B-B14F-4D97-AF65-F5344CB8AC3E}">
        <p14:creationId xmlns:p14="http://schemas.microsoft.com/office/powerpoint/2010/main" val="58455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3263"/>
            <a:ext cx="6234112" cy="3508375"/>
          </a:xfrm>
        </p:spPr>
      </p:sp>
      <p:sp>
        <p:nvSpPr>
          <p:cNvPr id="3" name="Notes Placeholder 2"/>
          <p:cNvSpPr>
            <a:spLocks noGrp="1"/>
          </p:cNvSpPr>
          <p:nvPr>
            <p:ph type="body" idx="1"/>
          </p:nvPr>
        </p:nvSpPr>
        <p:spPr/>
        <p:txBody>
          <a:bodyPr/>
          <a:lstStyle/>
          <a:p>
            <a:r>
              <a:rPr lang="en-US" dirty="0"/>
              <a:t>Hypersensitivity reactions: For all PN products, the potential for allergy or hypersensitivity for any PN product. </a:t>
            </a:r>
          </a:p>
          <a:p>
            <a:r>
              <a:rPr lang="en-US" dirty="0"/>
              <a:t>Infection, Fat Overload, Refeeding, and Hypertriglyceridemia: All risks for any PN ILE. </a:t>
            </a:r>
          </a:p>
          <a:p>
            <a:r>
              <a:rPr lang="en-US" dirty="0"/>
              <a:t>Aluminum toxicity: This is a risk for any patient receiving PN products, but especially for those receiving PN made from products provided in glass bottles (</a:t>
            </a:r>
            <a:r>
              <a:rPr lang="en-US" dirty="0" err="1"/>
              <a:t>Omegaven</a:t>
            </a:r>
            <a:r>
              <a:rPr lang="en-US" dirty="0"/>
              <a:t> is in a glass bottle).  Per PI section 5.7: “</a:t>
            </a:r>
            <a:r>
              <a:rPr lang="en-US" sz="1200" kern="1200" dirty="0" err="1">
                <a:solidFill>
                  <a:schemeClr val="tx1"/>
                </a:solidFill>
                <a:effectLst/>
                <a:latin typeface="+mn-lt"/>
                <a:ea typeface="+mn-ea"/>
                <a:cs typeface="+mn-cs"/>
              </a:rPr>
              <a:t>Omegaven</a:t>
            </a:r>
            <a:r>
              <a:rPr lang="en-US" sz="1200" kern="1200" dirty="0">
                <a:solidFill>
                  <a:schemeClr val="tx1"/>
                </a:solidFill>
                <a:effectLst/>
                <a:latin typeface="+mn-lt"/>
                <a:ea typeface="+mn-ea"/>
                <a:cs typeface="+mn-cs"/>
              </a:rPr>
              <a:t> contains no more than 25 mcg/L of aluminum.”  “Patients with impaired kidney function, including preterm infants, who receive parenteral levels of aluminum at greater than 4 to 5 mcg/kg/day accumulate aluminum at levels associated with central nervous system and bone toxicity” </a:t>
            </a:r>
            <a:r>
              <a:rPr lang="en-US" sz="1200" b="1" i="1" u="sng" kern="1200" dirty="0">
                <a:solidFill>
                  <a:schemeClr val="tx1"/>
                </a:solidFill>
                <a:effectLst/>
                <a:latin typeface="+mn-lt"/>
                <a:ea typeface="+mn-ea"/>
                <a:cs typeface="+mn-cs"/>
              </a:rPr>
              <a:t>Since </a:t>
            </a:r>
            <a:r>
              <a:rPr lang="en-US" sz="1200" b="1" i="1" u="sng" kern="1200" dirty="0" err="1">
                <a:solidFill>
                  <a:schemeClr val="tx1"/>
                </a:solidFill>
                <a:effectLst/>
                <a:latin typeface="+mn-lt"/>
                <a:ea typeface="+mn-ea"/>
                <a:cs typeface="+mn-cs"/>
              </a:rPr>
              <a:t>Omegaven</a:t>
            </a:r>
            <a:r>
              <a:rPr lang="en-US" sz="1200" b="1" i="1" u="sng" kern="1200" dirty="0">
                <a:solidFill>
                  <a:schemeClr val="tx1"/>
                </a:solidFill>
                <a:effectLst/>
                <a:latin typeface="+mn-lt"/>
                <a:ea typeface="+mn-ea"/>
                <a:cs typeface="+mn-cs"/>
              </a:rPr>
              <a:t> is dosed at 1g/kg/d and is a 10% solution, if it in fact contains the maximum allowed of 25 mcg/L a 10kg patient will receive 2.5 mcg/day of Aluminum from </a:t>
            </a:r>
            <a:r>
              <a:rPr lang="en-US" sz="1200" b="1" i="1" u="sng" kern="1200" dirty="0" err="1">
                <a:solidFill>
                  <a:schemeClr val="tx1"/>
                </a:solidFill>
                <a:effectLst/>
                <a:latin typeface="+mn-lt"/>
                <a:ea typeface="+mn-ea"/>
                <a:cs typeface="+mn-cs"/>
              </a:rPr>
              <a:t>Omegaven</a:t>
            </a:r>
            <a:r>
              <a:rPr lang="en-US" sz="1200" b="1" i="1" u="sng" kern="1200" dirty="0">
                <a:solidFill>
                  <a:schemeClr val="tx1"/>
                </a:solidFill>
                <a:effectLst/>
                <a:latin typeface="+mn-lt"/>
                <a:ea typeface="+mn-ea"/>
                <a:cs typeface="+mn-cs"/>
              </a:rPr>
              <a:t> if these assumptions are true.  </a:t>
            </a:r>
            <a:endParaRPr lang="en-US" dirty="0"/>
          </a:p>
        </p:txBody>
      </p:sp>
      <p:sp>
        <p:nvSpPr>
          <p:cNvPr id="4" name="Date Placeholder 3"/>
          <p:cNvSpPr>
            <a:spLocks noGrp="1"/>
          </p:cNvSpPr>
          <p:nvPr>
            <p:ph type="dt" idx="10"/>
          </p:nvPr>
        </p:nvSpPr>
        <p:spPr/>
        <p:txBody>
          <a:bodyPr/>
          <a:lstStyle/>
          <a:p>
            <a:pPr>
              <a:defRPr/>
            </a:pPr>
            <a:fld id="{844BC296-61F3-459F-988D-FE05125C7C69}" type="datetime1">
              <a:rPr lang="en-US" smtClean="0"/>
              <a:t>9/2/2025</a:t>
            </a:fld>
            <a:endParaRPr lang="en-US"/>
          </a:p>
        </p:txBody>
      </p:sp>
      <p:sp>
        <p:nvSpPr>
          <p:cNvPr id="5" name="Slide Number Placeholder 4"/>
          <p:cNvSpPr>
            <a:spLocks noGrp="1"/>
          </p:cNvSpPr>
          <p:nvPr>
            <p:ph type="sldNum" sz="quarter" idx="11"/>
          </p:nvPr>
        </p:nvSpPr>
        <p:spPr/>
        <p:txBody>
          <a:bodyPr/>
          <a:lstStyle/>
          <a:p>
            <a:pPr>
              <a:defRPr/>
            </a:pPr>
            <a:fld id="{1B1CC6B6-E4E6-496B-B5F3-50A39F0463C1}" type="slidenum">
              <a:rPr lang="en-US" smtClean="0"/>
              <a:pPr>
                <a:defRPr/>
              </a:pPr>
              <a:t>17</a:t>
            </a:fld>
            <a:endParaRPr lang="en-US"/>
          </a:p>
        </p:txBody>
      </p:sp>
    </p:spTree>
    <p:extLst>
      <p:ext uri="{BB962C8B-B14F-4D97-AF65-F5344CB8AC3E}">
        <p14:creationId xmlns:p14="http://schemas.microsoft.com/office/powerpoint/2010/main" val="2204636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18</a:t>
            </a:fld>
            <a:endParaRPr lang="en-US"/>
          </a:p>
        </p:txBody>
      </p:sp>
    </p:spTree>
    <p:extLst>
      <p:ext uri="{BB962C8B-B14F-4D97-AF65-F5344CB8AC3E}">
        <p14:creationId xmlns:p14="http://schemas.microsoft.com/office/powerpoint/2010/main" val="3411865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19</a:t>
            </a:fld>
            <a:endParaRPr lang="en-US"/>
          </a:p>
        </p:txBody>
      </p:sp>
    </p:spTree>
    <p:extLst>
      <p:ext uri="{BB962C8B-B14F-4D97-AF65-F5344CB8AC3E}">
        <p14:creationId xmlns:p14="http://schemas.microsoft.com/office/powerpoint/2010/main" val="553338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20</a:t>
            </a:fld>
            <a:endParaRPr lang="en-US"/>
          </a:p>
        </p:txBody>
      </p:sp>
    </p:spTree>
    <p:extLst>
      <p:ext uri="{BB962C8B-B14F-4D97-AF65-F5344CB8AC3E}">
        <p14:creationId xmlns:p14="http://schemas.microsoft.com/office/powerpoint/2010/main" val="2813891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This shows the parent essential and non-essential fatty acids and their downstream products which are produced by desaturation and elongation.</a:t>
            </a:r>
          </a:p>
          <a:p>
            <a:r>
              <a:rPr lang="en-US" altLang="en-US" b="1"/>
              <a:t>The enzymes prefer to act on Omega 3, then 6, then 9.  When there is a decrease in the essential fatty acids, you will see an increase then in Triene an omega 9 and decrease in tetraene the omega 6 or the T/T ratio which is commonly used to assess essential fatty acid deficiency. </a:t>
            </a:r>
          </a:p>
          <a:p>
            <a:endParaRPr lang="en-US" altLang="en-US"/>
          </a:p>
          <a:p>
            <a:r>
              <a:rPr lang="en-US" altLang="en-US"/>
              <a:t>The inflammatory response is affected by fatty acids. Once incorporated into the cell membrane, fatty acids serve as precursors for mediators of inflammation. The ω-6, ω-3, and ω-9 parent fatty acids all compete for the same pool of enzymes for metabolism.  Our body preferentially metabolizes ω-3, then ω-6, and then ω-9.  In this way, the relative amounts of each parent fatty acid affect production of their downstream products.  Mediators derived from downstream ω-6 fatty acids are generally more pro-inflammatory than those derived from downstream ω-3 fatty acids. While this response can be beneficial in some cases, excessive inflammation can be harmful. Notably, ω-3 fatty acids, EPA and DHA, are precursors to pro-resolving mediators and to less pro-inflammatory eicosanoids. The ω-9 fatty acids have relatively few effects on the production of inflammatory mediators, with studies demonstrating an immune-neutral effect. </a:t>
            </a:r>
          </a:p>
          <a:p>
            <a:r>
              <a:rPr lang="en-US" altLang="en-US"/>
              <a:t>With </a:t>
            </a:r>
            <a:r>
              <a:rPr lang="en-US" altLang="en-US" err="1"/>
              <a:t>Smoflipid’s</a:t>
            </a:r>
            <a:r>
              <a:rPr lang="en-US" altLang="en-US"/>
              <a:t> ω-6 to ω-3 fatty acid ratio of 2.5 to 1, it is less likely to provide precursors to pro-inflammatory mediators in comparison with oils or blends containing higher ω-6 content, such as 100% soybean oil. </a:t>
            </a:r>
            <a:r>
              <a:rPr lang="en-US" altLang="en-US">
                <a:highlight>
                  <a:srgbClr val="FFFF00"/>
                </a:highlight>
              </a:rPr>
              <a:t>However, no studies have yet shown directly that the ω-6 to ω-3 fatty acid ratio and the MCT content of </a:t>
            </a:r>
            <a:r>
              <a:rPr lang="en-US" altLang="en-US" err="1">
                <a:highlight>
                  <a:srgbClr val="FFFF00"/>
                </a:highlight>
              </a:rPr>
              <a:t>Smoflipid</a:t>
            </a:r>
            <a:r>
              <a:rPr lang="en-US" altLang="en-US">
                <a:highlight>
                  <a:srgbClr val="FFFF00"/>
                </a:highlight>
              </a:rPr>
              <a:t> can contribute to better clinical outcomes compared to other ILEs. </a:t>
            </a:r>
          </a:p>
          <a:p>
            <a:endParaRPr lang="en-US" altLang="en-US"/>
          </a:p>
        </p:txBody>
      </p:sp>
      <p:sp>
        <p:nvSpPr>
          <p:cNvPr id="4" name="Slide Number Placeholder 3"/>
          <p:cNvSpPr>
            <a:spLocks noGrp="1"/>
          </p:cNvSpPr>
          <p:nvPr>
            <p:ph type="sldNum" sz="quarter" idx="5"/>
          </p:nvPr>
        </p:nvSpPr>
        <p:spPr/>
        <p:txBody>
          <a:bodyPr/>
          <a:lstStyle/>
          <a:p>
            <a:fld id="{E84FEEE8-B71E-4251-8198-C5524AF3272E}" type="slidenum">
              <a:rPr lang="en-US" smtClean="0"/>
              <a:t>21</a:t>
            </a:fld>
            <a:endParaRPr lang="en-US"/>
          </a:p>
        </p:txBody>
      </p:sp>
    </p:spTree>
    <p:extLst>
      <p:ext uri="{BB962C8B-B14F-4D97-AF65-F5344CB8AC3E}">
        <p14:creationId xmlns:p14="http://schemas.microsoft.com/office/powerpoint/2010/main" val="393909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3</a:t>
            </a:fld>
            <a:endParaRPr lang="en-US"/>
          </a:p>
        </p:txBody>
      </p:sp>
    </p:spTree>
    <p:extLst>
      <p:ext uri="{BB962C8B-B14F-4D97-AF65-F5344CB8AC3E}">
        <p14:creationId xmlns:p14="http://schemas.microsoft.com/office/powerpoint/2010/main" val="4267954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50">
              <a:defRPr/>
            </a:pPr>
            <a:r>
              <a:rPr lang="en-US"/>
              <a:t>Deshpande: SMOF vs. OO/SO</a:t>
            </a:r>
          </a:p>
          <a:p>
            <a:pPr defTabSz="942150">
              <a:defRPr/>
            </a:pPr>
            <a:r>
              <a:rPr lang="en-US" err="1"/>
              <a:t>Skourouliakou</a:t>
            </a:r>
            <a:r>
              <a:rPr lang="en-US"/>
              <a:t>: SMOF vs. SO ILE</a:t>
            </a:r>
          </a:p>
          <a:p>
            <a:pPr defTabSz="942150">
              <a:defRPr/>
            </a:pPr>
            <a:r>
              <a:rPr lang="en-US"/>
              <a:t>Diamond: SMOF vs. SO ILE</a:t>
            </a:r>
          </a:p>
          <a:p>
            <a:pPr defTabSz="942150">
              <a:defRPr/>
            </a:pPr>
            <a:r>
              <a:rPr lang="en-US"/>
              <a:t>Rayyan: SMOF vs. SO ILE</a:t>
            </a:r>
          </a:p>
          <a:p>
            <a:pPr defTabSz="942150">
              <a:defRPr/>
            </a:pPr>
            <a:r>
              <a:rPr lang="en-US" err="1"/>
              <a:t>Tomsits</a:t>
            </a:r>
            <a:r>
              <a:rPr lang="en-US"/>
              <a:t>: SMOF vs. SO ILE</a:t>
            </a:r>
          </a:p>
          <a:p>
            <a:pPr defTabSz="942150">
              <a:defRPr/>
            </a:pPr>
            <a:r>
              <a:rPr lang="en-US" err="1"/>
              <a:t>Vlaardingbroek</a:t>
            </a:r>
            <a:r>
              <a:rPr lang="en-US"/>
              <a:t>: SMOF vs. SO ILE</a:t>
            </a:r>
          </a:p>
          <a:p>
            <a:pPr defTabSz="942150">
              <a:defRPr/>
            </a:pPr>
            <a:r>
              <a:rPr lang="en-US"/>
              <a:t>Papandreou: SMOF vs. SO ILE</a:t>
            </a:r>
          </a:p>
          <a:p>
            <a:pPr defTabSz="942150">
              <a:defRPr/>
            </a:pPr>
            <a:r>
              <a:rPr lang="en-US"/>
              <a:t>Diamond: SMOF vs. SO ILE </a:t>
            </a:r>
          </a:p>
          <a:p>
            <a:pPr defTabSz="942150">
              <a:defRPr/>
            </a:pPr>
            <a:r>
              <a:rPr lang="en-US"/>
              <a:t>Naam: SMOF vs. OO/SO ILE</a:t>
            </a:r>
          </a:p>
          <a:p>
            <a:pPr defTabSz="942150">
              <a:defRPr/>
            </a:pPr>
            <a:r>
              <a:rPr lang="en-US" err="1"/>
              <a:t>D’Ascenzo</a:t>
            </a:r>
            <a:r>
              <a:rPr lang="en-US"/>
              <a:t>: SMOF vs. SO ILE</a:t>
            </a:r>
          </a:p>
        </p:txBody>
      </p:sp>
      <p:sp>
        <p:nvSpPr>
          <p:cNvPr id="4" name="Slide Number Placeholder 3"/>
          <p:cNvSpPr>
            <a:spLocks noGrp="1"/>
          </p:cNvSpPr>
          <p:nvPr>
            <p:ph type="sldNum" sz="quarter" idx="5"/>
          </p:nvPr>
        </p:nvSpPr>
        <p:spPr/>
        <p:txBody>
          <a:bodyPr/>
          <a:lstStyle/>
          <a:p>
            <a:fld id="{E84FEEE8-B71E-4251-8198-C5524AF3272E}" type="slidenum">
              <a:rPr lang="en-US" smtClean="0"/>
              <a:t>22</a:t>
            </a:fld>
            <a:endParaRPr lang="en-US"/>
          </a:p>
        </p:txBody>
      </p:sp>
    </p:spTree>
    <p:extLst>
      <p:ext uri="{BB962C8B-B14F-4D97-AF65-F5344CB8AC3E}">
        <p14:creationId xmlns:p14="http://schemas.microsoft.com/office/powerpoint/2010/main" val="2945305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study highlights that despite increased EPA levels in the SMOF group, ARA levels were comparable between SMOF and OO/SO groups.</a:t>
            </a:r>
          </a:p>
          <a:p>
            <a:r>
              <a:rPr lang="en-US"/>
              <a:t>Cumulative dose of ILE not different between groups, but daily ILE dose not reported in study </a:t>
            </a:r>
          </a:p>
          <a:p>
            <a:r>
              <a:rPr lang="en-US"/>
              <a:t>After 7 days, infants all switched to OO/SO ILE which was the standard ILE at this NICU at the time</a:t>
            </a:r>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23</a:t>
            </a:fld>
            <a:endParaRPr lang="en-US"/>
          </a:p>
        </p:txBody>
      </p:sp>
    </p:spTree>
    <p:extLst>
      <p:ext uri="{BB962C8B-B14F-4D97-AF65-F5344CB8AC3E}">
        <p14:creationId xmlns:p14="http://schemas.microsoft.com/office/powerpoint/2010/main" val="636196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UCLA Children’s </a:t>
            </a:r>
          </a:p>
          <a:p>
            <a:r>
              <a:rPr lang="en-US"/>
              <a:t>ELBW = &lt; 1000 gm</a:t>
            </a:r>
          </a:p>
          <a:p>
            <a:pPr marL="294422" indent="-235537">
              <a:lnSpc>
                <a:spcPct val="90000"/>
              </a:lnSpc>
              <a:spcAft>
                <a:spcPts val="618"/>
              </a:spcAft>
              <a:buFont typeface="Arial" panose="020B0604020202020204" pitchFamily="34" charset="0"/>
              <a:buChar char="•"/>
            </a:pPr>
            <a:r>
              <a:rPr lang="en-US"/>
              <a:t>N = 86 ELBW (43 in each group)</a:t>
            </a:r>
          </a:p>
          <a:p>
            <a:pPr marL="294422" indent="-235537">
              <a:lnSpc>
                <a:spcPct val="90000"/>
              </a:lnSpc>
              <a:spcAft>
                <a:spcPts val="618"/>
              </a:spcAft>
              <a:buFont typeface="Arial" panose="020B0604020202020204" pitchFamily="34" charset="0"/>
              <a:buChar char="•"/>
            </a:pPr>
            <a:r>
              <a:rPr lang="en-US"/>
              <a:t>No </a:t>
            </a:r>
            <a:r>
              <a:rPr lang="en-US">
                <a:cs typeface="Calibri" panose="020F0502020204030204" pitchFamily="34" charset="0"/>
              </a:rPr>
              <a:t>∆</a:t>
            </a:r>
            <a:r>
              <a:rPr lang="en-US"/>
              <a:t> in most baseline characteristics</a:t>
            </a:r>
          </a:p>
          <a:p>
            <a:pPr marL="765497" lvl="1" indent="-235537">
              <a:lnSpc>
                <a:spcPct val="90000"/>
              </a:lnSpc>
              <a:spcAft>
                <a:spcPts val="618"/>
              </a:spcAft>
              <a:buFont typeface="Arial" panose="020B0604020202020204" pitchFamily="34" charset="0"/>
              <a:buChar char="•"/>
            </a:pPr>
            <a:r>
              <a:rPr lang="en-US"/>
              <a:t>Avg GA ~ 26 </a:t>
            </a:r>
            <a:r>
              <a:rPr lang="en-US" err="1"/>
              <a:t>wks</a:t>
            </a:r>
            <a:endParaRPr lang="en-US"/>
          </a:p>
          <a:p>
            <a:pPr marL="294422" indent="-235537">
              <a:lnSpc>
                <a:spcPct val="90000"/>
              </a:lnSpc>
              <a:spcAft>
                <a:spcPts val="618"/>
              </a:spcAft>
              <a:buFont typeface="Arial" panose="020B0604020202020204" pitchFamily="34" charset="0"/>
              <a:buChar char="•"/>
            </a:pPr>
            <a:r>
              <a:rPr lang="en-US"/>
              <a:t>BW (kg) significantly ↓ in SMOF vs. SO ILE </a:t>
            </a:r>
          </a:p>
          <a:p>
            <a:pPr marL="765497" lvl="1" indent="-235537">
              <a:lnSpc>
                <a:spcPct val="90000"/>
              </a:lnSpc>
              <a:spcAft>
                <a:spcPts val="618"/>
              </a:spcAft>
              <a:buFont typeface="Arial" panose="020B0604020202020204" pitchFamily="34" charset="0"/>
              <a:buChar char="•"/>
            </a:pPr>
            <a:r>
              <a:rPr lang="en-US"/>
              <a:t>0.7 (0.6 – 0.9) vs. 0.8 (0.7 – 0.9)</a:t>
            </a:r>
          </a:p>
          <a:p>
            <a:pPr marL="765497" lvl="1" indent="-235537">
              <a:lnSpc>
                <a:spcPct val="90000"/>
              </a:lnSpc>
              <a:spcAft>
                <a:spcPts val="618"/>
              </a:spcAft>
              <a:buFont typeface="Arial" panose="020B0604020202020204" pitchFamily="34" charset="0"/>
              <a:buChar char="•"/>
            </a:pPr>
            <a:r>
              <a:rPr lang="en-US"/>
              <a:t> p = 0.04</a:t>
            </a:r>
          </a:p>
          <a:p>
            <a:pPr marL="294422" indent="-235537">
              <a:lnSpc>
                <a:spcPct val="90000"/>
              </a:lnSpc>
              <a:spcAft>
                <a:spcPts val="618"/>
              </a:spcAft>
              <a:buFont typeface="Arial" panose="020B0604020202020204" pitchFamily="34" charset="0"/>
              <a:buChar char="•"/>
            </a:pPr>
            <a:r>
              <a:rPr lang="en-US"/>
              <a:t>PN days: trend to ↓ PN days in SMOF vs. SO ILE</a:t>
            </a:r>
          </a:p>
          <a:p>
            <a:pPr marL="765497" lvl="1" indent="-235537">
              <a:lnSpc>
                <a:spcPct val="90000"/>
              </a:lnSpc>
              <a:spcAft>
                <a:spcPts val="618"/>
              </a:spcAft>
              <a:buFont typeface="Arial" panose="020B0604020202020204" pitchFamily="34" charset="0"/>
              <a:buChar char="•"/>
            </a:pPr>
            <a:r>
              <a:rPr lang="en-US"/>
              <a:t>23 (11- 31) vs. 29 (19 – 42), p = 0.08</a:t>
            </a:r>
          </a:p>
          <a:p>
            <a:pPr marL="294422" indent="-235537">
              <a:lnSpc>
                <a:spcPct val="90000"/>
              </a:lnSpc>
              <a:spcAft>
                <a:spcPts val="618"/>
              </a:spcAft>
              <a:buFont typeface="Arial" panose="020B0604020202020204" pitchFamily="34" charset="0"/>
              <a:buChar char="•"/>
            </a:pPr>
            <a:r>
              <a:rPr lang="en-US"/>
              <a:t>ILE days: Trend to ↓ ILE days in SMOF vs. SO ILE</a:t>
            </a:r>
          </a:p>
          <a:p>
            <a:pPr marL="765497" lvl="1" indent="-235537">
              <a:lnSpc>
                <a:spcPct val="90000"/>
              </a:lnSpc>
              <a:spcAft>
                <a:spcPts val="618"/>
              </a:spcAft>
              <a:buFont typeface="Arial" panose="020B0604020202020204" pitchFamily="34" charset="0"/>
              <a:buChar char="•"/>
            </a:pPr>
            <a:r>
              <a:rPr lang="en-US"/>
              <a:t>22 (11 – 31) vs. 28 (15 – 40), p = 0.08</a:t>
            </a:r>
          </a:p>
          <a:p>
            <a:pPr marL="294422" indent="-235537">
              <a:lnSpc>
                <a:spcPct val="90000"/>
              </a:lnSpc>
              <a:spcAft>
                <a:spcPts val="618"/>
              </a:spcAft>
              <a:buFont typeface="Arial" panose="020B0604020202020204" pitchFamily="34" charset="0"/>
              <a:buChar char="•"/>
            </a:pPr>
            <a:r>
              <a:rPr lang="en-US"/>
              <a:t>Day of life full EN: Significantly ↓ in SMOF vs. SO ILE</a:t>
            </a:r>
          </a:p>
          <a:p>
            <a:pPr marL="765497" lvl="1" indent="-235537">
              <a:lnSpc>
                <a:spcPct val="90000"/>
              </a:lnSpc>
              <a:spcAft>
                <a:spcPts val="618"/>
              </a:spcAft>
              <a:buFont typeface="Arial" panose="020B0604020202020204" pitchFamily="34" charset="0"/>
              <a:buChar char="•"/>
            </a:pPr>
            <a:r>
              <a:rPr lang="en-US"/>
              <a:t>25 (17 – 34) vs. 33 (24 – 42)</a:t>
            </a:r>
          </a:p>
          <a:p>
            <a:pPr marL="765497" lvl="1" indent="-235537">
              <a:lnSpc>
                <a:spcPct val="90000"/>
              </a:lnSpc>
              <a:spcAft>
                <a:spcPts val="618"/>
              </a:spcAft>
              <a:buFont typeface="Arial" panose="020B0604020202020204" pitchFamily="34" charset="0"/>
              <a:buChar char="•"/>
            </a:pPr>
            <a:r>
              <a:rPr lang="en-US"/>
              <a:t>p = 0.02</a:t>
            </a:r>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24</a:t>
            </a:fld>
            <a:endParaRPr lang="en-US"/>
          </a:p>
        </p:txBody>
      </p:sp>
    </p:spTree>
    <p:extLst>
      <p:ext uri="{BB962C8B-B14F-4D97-AF65-F5344CB8AC3E}">
        <p14:creationId xmlns:p14="http://schemas.microsoft.com/office/powerpoint/2010/main" val="2580495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SMOF – circles</a:t>
            </a:r>
          </a:p>
          <a:p>
            <a:r>
              <a:rPr lang="en-US"/>
              <a:t>SO – squares</a:t>
            </a:r>
          </a:p>
          <a:p>
            <a:r>
              <a:rPr lang="en-US"/>
              <a:t>Bottom line – ARA and DHA decrease after birth, increased EPA did not cause a larger decrease in ARA vs. SO ILE</a:t>
            </a:r>
          </a:p>
          <a:p>
            <a:r>
              <a:rPr lang="en-US"/>
              <a:t>ARA no different between groups despite increased LA in SO ILE group. </a:t>
            </a:r>
          </a:p>
          <a:p>
            <a:r>
              <a:rPr lang="en-US"/>
              <a:t>SO ILE did not lead to an increase in ARA despite higher LA levels</a:t>
            </a:r>
          </a:p>
          <a:p>
            <a:r>
              <a:rPr lang="en-US"/>
              <a:t>ARA may not be as sensitive to LA and EPA levels as hypothesized? </a:t>
            </a:r>
          </a:p>
          <a:p>
            <a:r>
              <a:rPr lang="en-US"/>
              <a:t>Despite increased EPA at all time points, no decrease in ARA and no increase in adverse clinical outcomes</a:t>
            </a:r>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25</a:t>
            </a:fld>
            <a:endParaRPr lang="en-US"/>
          </a:p>
        </p:txBody>
      </p:sp>
    </p:spTree>
    <p:extLst>
      <p:ext uri="{BB962C8B-B14F-4D97-AF65-F5344CB8AC3E}">
        <p14:creationId xmlns:p14="http://schemas.microsoft.com/office/powerpoint/2010/main" val="821283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30"/>
              </a:spcBef>
            </a:pPr>
            <a:r>
              <a:rPr lang="en-US" b="1"/>
              <a:t>Multicenter RCT in US (pre-publication, NCT02579265)</a:t>
            </a:r>
            <a:endParaRPr lang="en-US"/>
          </a:p>
          <a:p>
            <a:pPr>
              <a:lnSpc>
                <a:spcPct val="90000"/>
              </a:lnSpc>
              <a:spcBef>
                <a:spcPts val="1030"/>
              </a:spcBef>
            </a:pPr>
            <a:r>
              <a:rPr lang="en-US"/>
              <a:t>N = 204 infants/children with no evidence of EFAD – chart demonstrates T/T ratios all &lt; 0.2 (biochemical EFAD cutoff) while on SMOF and SO ILE</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3690CDA4-A728-4A57-8D83-B435BF81D106}" type="slidenum">
              <a:rPr lang="en-US" smtClean="0"/>
              <a:t>26</a:t>
            </a:fld>
            <a:endParaRPr lang="en-US"/>
          </a:p>
        </p:txBody>
      </p:sp>
    </p:spTree>
    <p:extLst>
      <p:ext uri="{BB962C8B-B14F-4D97-AF65-F5344CB8AC3E}">
        <p14:creationId xmlns:p14="http://schemas.microsoft.com/office/powerpoint/2010/main" val="569771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 from BCH – discussed in PI section 6.1</a:t>
            </a:r>
          </a:p>
          <a:p>
            <a:r>
              <a:rPr lang="en-US"/>
              <a:t>Only 7 patients at 216 weeks</a:t>
            </a:r>
          </a:p>
          <a:p>
            <a:endParaRPr lang="en-US"/>
          </a:p>
          <a:p>
            <a:r>
              <a:rPr lang="en-US"/>
              <a:t>Other studies show no EFAD next slide</a:t>
            </a:r>
          </a:p>
        </p:txBody>
      </p:sp>
      <p:sp>
        <p:nvSpPr>
          <p:cNvPr id="4" name="Slide Number Placeholder 3"/>
          <p:cNvSpPr>
            <a:spLocks noGrp="1"/>
          </p:cNvSpPr>
          <p:nvPr>
            <p:ph type="sldNum" sz="quarter" idx="5"/>
          </p:nvPr>
        </p:nvSpPr>
        <p:spPr/>
        <p:txBody>
          <a:bodyPr/>
          <a:lstStyle/>
          <a:p>
            <a:fld id="{3690CDA4-A728-4A57-8D83-B435BF81D106}" type="slidenum">
              <a:rPr lang="en-US" smtClean="0"/>
              <a:t>27</a:t>
            </a:fld>
            <a:endParaRPr lang="en-US"/>
          </a:p>
        </p:txBody>
      </p:sp>
    </p:spTree>
    <p:extLst>
      <p:ext uri="{BB962C8B-B14F-4D97-AF65-F5344CB8AC3E}">
        <p14:creationId xmlns:p14="http://schemas.microsoft.com/office/powerpoint/2010/main" val="2478704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Case reports = the exception not the rule </a:t>
            </a:r>
          </a:p>
          <a:p>
            <a:endParaRPr lang="en-US" b="1"/>
          </a:p>
          <a:p>
            <a:r>
              <a:rPr lang="en-US" b="1"/>
              <a:t>DHA and EPA (ω-3 fatty acids) are considered to be important </a:t>
            </a:r>
            <a:br>
              <a:rPr lang="en-US" b="1"/>
            </a:br>
            <a:r>
              <a:rPr lang="en-US" b="1"/>
              <a:t>for a healthy development of the infant due to their special physiological roles1,2</a:t>
            </a:r>
          </a:p>
          <a:p>
            <a:r>
              <a:rPr lang="en-US"/>
              <a:t>May be considered conditionally essential for growth </a:t>
            </a:r>
            <a:br>
              <a:rPr lang="en-US"/>
            </a:br>
            <a:r>
              <a:rPr lang="en-US"/>
              <a:t>and development3,4</a:t>
            </a:r>
          </a:p>
          <a:p>
            <a:r>
              <a:rPr lang="en-US"/>
              <a:t>Important structural elements of cell membranes2</a:t>
            </a:r>
          </a:p>
          <a:p>
            <a:r>
              <a:rPr lang="en-US"/>
              <a:t>DHA is necessary for the normal development </a:t>
            </a:r>
            <a:br>
              <a:rPr lang="en-US"/>
            </a:br>
            <a:r>
              <a:rPr lang="en-US"/>
              <a:t>of the central nervous system and retina2,3</a:t>
            </a:r>
          </a:p>
          <a:p>
            <a:r>
              <a:rPr lang="en-US"/>
              <a:t>Primary precursors of the very long chain </a:t>
            </a:r>
            <a:br>
              <a:rPr lang="en-US"/>
            </a:br>
            <a:r>
              <a:rPr lang="en-US"/>
              <a:t>fatty acids synthesized in the retina2</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3690CDA4-A728-4A57-8D83-B435BF81D106}" type="slidenum">
              <a:rPr lang="en-US" smtClean="0"/>
              <a:t>28</a:t>
            </a:fld>
            <a:endParaRPr lang="en-US"/>
          </a:p>
        </p:txBody>
      </p:sp>
    </p:spTree>
    <p:extLst>
      <p:ext uri="{BB962C8B-B14F-4D97-AF65-F5344CB8AC3E}">
        <p14:creationId xmlns:p14="http://schemas.microsoft.com/office/powerpoint/2010/main" val="2305802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None/>
            </a:pPr>
            <a:r>
              <a:rPr lang="en-US" sz="1200" b="0" i="0" u="none" strike="noStrike" baseline="0"/>
              <a:t>ASPEN released some guidelines with a limited scope in 2023. The purpose of this guideline is to systematically evaluate the quality of relevant literature and provide recommendations on key clinical questions pertaining to the clinical practice of providing PN in preterm infants. The focus of this guideline is on </a:t>
            </a:r>
            <a:r>
              <a:rPr lang="en-US" sz="1200" b="0" i="0" u="sng" strike="noStrike" baseline="0">
                <a:solidFill>
                  <a:srgbClr val="FF0000"/>
                </a:solidFill>
              </a:rPr>
              <a:t>preterm infants born without congenital diseases requiring surgery and does not address preterm infants who have been diagnosed with PN-associated liver disease (PNALD). </a:t>
            </a:r>
          </a:p>
          <a:p>
            <a:pPr marL="0" indent="0" algn="l">
              <a:lnSpc>
                <a:spcPct val="100000"/>
              </a:lnSpc>
              <a:spcBef>
                <a:spcPts val="0"/>
              </a:spcBef>
              <a:buNone/>
            </a:pPr>
            <a:r>
              <a:rPr lang="en-US" sz="1200" b="0" i="0" u="none" strike="noStrike" baseline="0"/>
              <a:t>This guideline's </a:t>
            </a:r>
            <a:r>
              <a:rPr lang="en-US" sz="1200" b="0" i="0" u="sng" strike="noStrike" baseline="0">
                <a:solidFill>
                  <a:srgbClr val="FF0000"/>
                </a:solidFill>
              </a:rPr>
              <a:t>target population of preterm infants is expected to advance to full enteral nutrition without difficulty </a:t>
            </a:r>
            <a:r>
              <a:rPr lang="en-US" sz="1200" b="0" i="0" u="none" strike="noStrike" baseline="0"/>
              <a:t>except in the event of necrotizing enterocolitis (NEC)</a:t>
            </a:r>
            <a:endParaRPr lang="en-US" sz="1200"/>
          </a:p>
          <a:p>
            <a:pPr algn="l"/>
            <a:endParaRPr lang="en-US"/>
          </a:p>
          <a:p>
            <a:pPr algn="l"/>
            <a:r>
              <a:rPr lang="en-US"/>
              <a:t>Few studies met strict criteria, and sometimes secondary outcomes were used to make guidelines hence low evidence for all of them. </a:t>
            </a:r>
          </a:p>
          <a:p>
            <a:endParaRPr lang="en-US"/>
          </a:p>
          <a:p>
            <a:r>
              <a:rPr lang="en-US"/>
              <a:t>GRADE</a:t>
            </a:r>
          </a:p>
          <a:p>
            <a:pPr lvl="1"/>
            <a:r>
              <a:rPr lang="en-US"/>
              <a:t>Quality – ability of the available evidence to answer the population, intervention, control, and outcomes (PICO) questions</a:t>
            </a:r>
          </a:p>
          <a:p>
            <a:pPr lvl="1"/>
            <a:r>
              <a:rPr lang="en-US"/>
              <a:t>Recommendation Strength – describes the panel’s assessment of the potential harm vs. benefit of the recommendation </a:t>
            </a:r>
            <a:r>
              <a:rPr lang="en-US" u="sng"/>
              <a:t>independent </a:t>
            </a:r>
            <a:r>
              <a:rPr lang="en-US"/>
              <a:t>of the evidence quality. </a:t>
            </a:r>
          </a:p>
          <a:p>
            <a:pPr lvl="1"/>
            <a:endParaRPr lang="en-US"/>
          </a:p>
          <a:p>
            <a:r>
              <a:rPr lang="en-US" sz="1600"/>
              <a:t>Often the guideline is based on secondary or not even secondary outcomes!</a:t>
            </a:r>
          </a:p>
          <a:p>
            <a:pPr lvl="1"/>
            <a:r>
              <a:rPr lang="en-US" sz="1400"/>
              <a:t>Power?</a:t>
            </a:r>
          </a:p>
          <a:p>
            <a:r>
              <a:rPr lang="en-US" sz="1600"/>
              <a:t>Multiple variables adjusted</a:t>
            </a:r>
          </a:p>
          <a:p>
            <a:r>
              <a:rPr lang="en-US" sz="1600"/>
              <a:t>Study heterogeneity </a:t>
            </a:r>
          </a:p>
          <a:p>
            <a:r>
              <a:rPr lang="en-US" sz="1600"/>
              <a:t>All receiving enteral in increasing amounts</a:t>
            </a:r>
          </a:p>
          <a:p>
            <a:r>
              <a:rPr lang="en-US" sz="1600"/>
              <a:t>Duration of studies may not be long enough to see effects </a:t>
            </a:r>
          </a:p>
          <a:p>
            <a:pPr lvl="1"/>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29</a:t>
            </a:fld>
            <a:endParaRPr lang="en-US"/>
          </a:p>
        </p:txBody>
      </p:sp>
    </p:spTree>
    <p:extLst>
      <p:ext uri="{BB962C8B-B14F-4D97-AF65-F5344CB8AC3E}">
        <p14:creationId xmlns:p14="http://schemas.microsoft.com/office/powerpoint/2010/main" val="752342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we’ll talk about some specific clinical concerns in neonates and review available literature on the effect of ILE, especially those with FO, on these outcomes. </a:t>
            </a:r>
          </a:p>
        </p:txBody>
      </p:sp>
      <p:sp>
        <p:nvSpPr>
          <p:cNvPr id="4" name="Slide Number Placeholder 3"/>
          <p:cNvSpPr>
            <a:spLocks noGrp="1"/>
          </p:cNvSpPr>
          <p:nvPr>
            <p:ph type="sldNum" sz="quarter" idx="5"/>
          </p:nvPr>
        </p:nvSpPr>
        <p:spPr/>
        <p:txBody>
          <a:bodyPr/>
          <a:lstStyle/>
          <a:p>
            <a:fld id="{E84FEEE8-B71E-4251-8198-C5524AF3272E}" type="slidenum">
              <a:rPr lang="en-US" smtClean="0"/>
              <a:t>30</a:t>
            </a:fld>
            <a:endParaRPr lang="en-US"/>
          </a:p>
        </p:txBody>
      </p:sp>
    </p:spTree>
    <p:extLst>
      <p:ext uri="{BB962C8B-B14F-4D97-AF65-F5344CB8AC3E}">
        <p14:creationId xmlns:p14="http://schemas.microsoft.com/office/powerpoint/2010/main" val="1389186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we’ll talk about some specific clinical concerns in neonates and review available literature on the effect of ILE, especially those with FO, on these outcomes. </a:t>
            </a:r>
          </a:p>
        </p:txBody>
      </p:sp>
      <p:sp>
        <p:nvSpPr>
          <p:cNvPr id="4" name="Slide Number Placeholder 3"/>
          <p:cNvSpPr>
            <a:spLocks noGrp="1"/>
          </p:cNvSpPr>
          <p:nvPr>
            <p:ph type="sldNum" sz="quarter" idx="5"/>
          </p:nvPr>
        </p:nvSpPr>
        <p:spPr/>
        <p:txBody>
          <a:bodyPr/>
          <a:lstStyle/>
          <a:p>
            <a:fld id="{E84FEEE8-B71E-4251-8198-C5524AF3272E}" type="slidenum">
              <a:rPr lang="en-US" smtClean="0"/>
              <a:t>31</a:t>
            </a:fld>
            <a:endParaRPr lang="en-US"/>
          </a:p>
        </p:txBody>
      </p:sp>
    </p:spTree>
    <p:extLst>
      <p:ext uri="{BB962C8B-B14F-4D97-AF65-F5344CB8AC3E}">
        <p14:creationId xmlns:p14="http://schemas.microsoft.com/office/powerpoint/2010/main" val="419582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4</a:t>
            </a:fld>
            <a:endParaRPr lang="en-US"/>
          </a:p>
        </p:txBody>
      </p:sp>
    </p:spTree>
    <p:extLst>
      <p:ext uri="{BB962C8B-B14F-4D97-AF65-F5344CB8AC3E}">
        <p14:creationId xmlns:p14="http://schemas.microsoft.com/office/powerpoint/2010/main" val="2899444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32</a:t>
            </a:fld>
            <a:endParaRPr lang="en-US"/>
          </a:p>
        </p:txBody>
      </p:sp>
    </p:spTree>
    <p:extLst>
      <p:ext uri="{BB962C8B-B14F-4D97-AF65-F5344CB8AC3E}">
        <p14:creationId xmlns:p14="http://schemas.microsoft.com/office/powerpoint/2010/main" val="3283240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solidFill>
                  <a:srgbClr val="006699"/>
                </a:solidFill>
              </a:rPr>
              <a:t>Repa</a:t>
            </a:r>
            <a:r>
              <a:rPr lang="en-US" sz="1200">
                <a:solidFill>
                  <a:srgbClr val="006699"/>
                </a:solidFill>
              </a:rPr>
              <a:t> et al. J </a:t>
            </a:r>
            <a:r>
              <a:rPr lang="en-US" sz="1200" err="1">
                <a:solidFill>
                  <a:srgbClr val="006699"/>
                </a:solidFill>
              </a:rPr>
              <a:t>Pediatr</a:t>
            </a:r>
            <a:r>
              <a:rPr lang="en-US" sz="1200">
                <a:solidFill>
                  <a:srgbClr val="006699"/>
                </a:solidFill>
              </a:rPr>
              <a:t> 2018; 194: 87-93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Many studies look at SMOF and growth, fewer with 100% FO as fewer patients need 100% FO per the indication. Here are a few studies looking at appropriate growth, and the studies used for FDA approval will be discussed later.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Nutrition research difficulties, </a:t>
            </a:r>
            <a:r>
              <a:rPr lang="en-US" err="1"/>
              <a:t>esp</a:t>
            </a:r>
            <a:r>
              <a:rPr lang="en-US"/>
              <a:t> in neonatal population: small study size, ethics of RCTs, confounding variables, changing practice and using historical controls</a:t>
            </a:r>
          </a:p>
          <a:p>
            <a:endParaRPr lang="en-US"/>
          </a:p>
          <a:p>
            <a:r>
              <a:rPr lang="en-US"/>
              <a:t>Also getting EN- Nehra 60kcal/day per group</a:t>
            </a:r>
          </a:p>
          <a:p>
            <a:endParaRPr lang="en-US"/>
          </a:p>
          <a:p>
            <a:r>
              <a:rPr lang="en-US" err="1"/>
              <a:t>Rapheal</a:t>
            </a:r>
            <a:r>
              <a:rPr lang="en-US"/>
              <a:t>- </a:t>
            </a:r>
            <a:r>
              <a:rPr lang="en-US" sz="1200" b="0" i="0" u="none" strike="noStrike" baseline="0">
                <a:solidFill>
                  <a:srgbClr val="006699"/>
                </a:solidFill>
              </a:rPr>
              <a:t>were not on FO this whole time, inclusion required at least 4 weeks of PN </a:t>
            </a:r>
            <a:r>
              <a:rPr lang="en-US" sz="1200" b="0" i="0" u="none" strike="noStrike" baseline="0" err="1">
                <a:solidFill>
                  <a:srgbClr val="006699"/>
                </a:solidFill>
              </a:rPr>
              <a:t>tx</a:t>
            </a:r>
            <a:endParaRPr lang="en-US"/>
          </a:p>
          <a:p>
            <a:endParaRPr lang="en-US"/>
          </a:p>
          <a:p>
            <a:r>
              <a:rPr lang="en-US" b="0" i="0">
                <a:solidFill>
                  <a:srgbClr val="212121"/>
                </a:solidFill>
                <a:effectLst/>
                <a:latin typeface="BlinkMacSystemFont"/>
              </a:rPr>
              <a:t>Lam HS, Tam YH, Poon TC, Cheung HM, Yu X, Chan BP, Lee KH, Lee BS, Ng PC. A double-blind </a:t>
            </a:r>
            <a:r>
              <a:rPr lang="en-US" b="0" i="0" err="1">
                <a:solidFill>
                  <a:srgbClr val="212121"/>
                </a:solidFill>
                <a:effectLst/>
                <a:latin typeface="BlinkMacSystemFont"/>
              </a:rPr>
              <a:t>randomised</a:t>
            </a:r>
            <a:r>
              <a:rPr lang="en-US" b="0" i="0">
                <a:solidFill>
                  <a:srgbClr val="212121"/>
                </a:solidFill>
                <a:effectLst/>
                <a:latin typeface="BlinkMacSystemFont"/>
              </a:rPr>
              <a:t> controlled trial of fish oil-based versus soy-based lipid preparations in the treatment of infants with parenteral nutrition-associated cholestasis. Neonatology. 2014;105(4):290-6. </a:t>
            </a:r>
            <a:r>
              <a:rPr lang="en-US" b="0" i="0" err="1">
                <a:solidFill>
                  <a:srgbClr val="212121"/>
                </a:solidFill>
                <a:effectLst/>
                <a:latin typeface="BlinkMacSystemFont"/>
              </a:rPr>
              <a:t>doi</a:t>
            </a:r>
            <a:r>
              <a:rPr lang="en-US" b="0" i="0">
                <a:solidFill>
                  <a:srgbClr val="212121"/>
                </a:solidFill>
                <a:effectLst/>
                <a:latin typeface="BlinkMacSystemFont"/>
              </a:rPr>
              <a:t>: 10.1159/000358267. </a:t>
            </a:r>
            <a:r>
              <a:rPr lang="en-US" b="0" i="0" err="1">
                <a:solidFill>
                  <a:srgbClr val="212121"/>
                </a:solidFill>
                <a:effectLst/>
                <a:latin typeface="BlinkMacSystemFont"/>
              </a:rPr>
              <a:t>Epub</a:t>
            </a:r>
            <a:r>
              <a:rPr lang="en-US" b="0" i="0">
                <a:solidFill>
                  <a:srgbClr val="212121"/>
                </a:solidFill>
                <a:effectLst/>
                <a:latin typeface="BlinkMacSystemFont"/>
              </a:rPr>
              <a:t> 2014 Feb 26. PMID: 24576844.</a:t>
            </a:r>
          </a:p>
          <a:p>
            <a:endParaRPr lang="en-US"/>
          </a:p>
          <a:p>
            <a:r>
              <a:rPr lang="en-US" b="0" i="0">
                <a:solidFill>
                  <a:srgbClr val="212121"/>
                </a:solidFill>
                <a:effectLst/>
                <a:latin typeface="BlinkMacSystemFont"/>
              </a:rPr>
              <a:t>Lee S, Sung SI, Park HJ, Chang YS, Park WS, Seo JM. Fish Oil Monotherapy for Intestinal Failure-Associated Liver Disease on </a:t>
            </a:r>
            <a:r>
              <a:rPr lang="en-US" b="0" i="0" err="1">
                <a:solidFill>
                  <a:srgbClr val="212121"/>
                </a:solidFill>
                <a:effectLst/>
                <a:latin typeface="BlinkMacSystemFont"/>
              </a:rPr>
              <a:t>SMOFlipid</a:t>
            </a:r>
            <a:r>
              <a:rPr lang="en-US" b="0" i="0">
                <a:solidFill>
                  <a:srgbClr val="212121"/>
                </a:solidFill>
                <a:effectLst/>
                <a:latin typeface="BlinkMacSystemFont"/>
              </a:rPr>
              <a:t> in the Neonatal Intensive Care Unit. J Clin Med. 2020 Oct 23;9(11):3393. </a:t>
            </a:r>
            <a:r>
              <a:rPr lang="en-US" b="0" i="0" err="1">
                <a:solidFill>
                  <a:srgbClr val="212121"/>
                </a:solidFill>
                <a:effectLst/>
                <a:latin typeface="BlinkMacSystemFont"/>
              </a:rPr>
              <a:t>doi</a:t>
            </a:r>
            <a:r>
              <a:rPr lang="en-US" b="0" i="0">
                <a:solidFill>
                  <a:srgbClr val="212121"/>
                </a:solidFill>
                <a:effectLst/>
                <a:latin typeface="BlinkMacSystemFont"/>
              </a:rPr>
              <a:t>: 10.3390/jcm9113393. PMID: 33113902; PMCID: PMC7690741.</a:t>
            </a:r>
          </a:p>
          <a:p>
            <a:endParaRPr lang="en-US"/>
          </a:p>
          <a:p>
            <a:r>
              <a:rPr lang="en-US" b="0" i="0">
                <a:solidFill>
                  <a:srgbClr val="212121"/>
                </a:solidFill>
                <a:effectLst/>
                <a:latin typeface="BlinkMacSystemFont"/>
              </a:rPr>
              <a:t>Nehra D, Fallon EM, Potemkin AK, Voss SD, Mitchell PD, </a:t>
            </a:r>
            <a:r>
              <a:rPr lang="en-US" b="0" i="0" err="1">
                <a:solidFill>
                  <a:srgbClr val="212121"/>
                </a:solidFill>
                <a:effectLst/>
                <a:latin typeface="BlinkMacSystemFont"/>
              </a:rPr>
              <a:t>Valim</a:t>
            </a:r>
            <a:r>
              <a:rPr lang="en-US" b="0" i="0">
                <a:solidFill>
                  <a:srgbClr val="212121"/>
                </a:solidFill>
                <a:effectLst/>
                <a:latin typeface="BlinkMacSystemFont"/>
              </a:rPr>
              <a:t> C, Belfort MB, Bellinger DC, Duggan C, </a:t>
            </a:r>
            <a:r>
              <a:rPr lang="en-US" b="0" i="0" err="1">
                <a:solidFill>
                  <a:srgbClr val="212121"/>
                </a:solidFill>
                <a:effectLst/>
                <a:latin typeface="BlinkMacSystemFont"/>
              </a:rPr>
              <a:t>Gura</a:t>
            </a:r>
            <a:r>
              <a:rPr lang="en-US" b="0" i="0">
                <a:solidFill>
                  <a:srgbClr val="212121"/>
                </a:solidFill>
                <a:effectLst/>
                <a:latin typeface="BlinkMacSystemFont"/>
              </a:rPr>
              <a:t> KM, </a:t>
            </a:r>
            <a:r>
              <a:rPr lang="en-US" b="0" i="0" err="1">
                <a:solidFill>
                  <a:srgbClr val="212121"/>
                </a:solidFill>
                <a:effectLst/>
                <a:latin typeface="BlinkMacSystemFont"/>
              </a:rPr>
              <a:t>Puder</a:t>
            </a:r>
            <a:r>
              <a:rPr lang="en-US" b="0" i="0">
                <a:solidFill>
                  <a:srgbClr val="212121"/>
                </a:solidFill>
                <a:effectLst/>
                <a:latin typeface="BlinkMacSystemFont"/>
              </a:rPr>
              <a:t> M. A comparison of 2 intravenous lipid emulsions: interim analysis of a randomized controlled trial. JPEN J </a:t>
            </a:r>
            <a:r>
              <a:rPr lang="en-US" b="0" i="0" err="1">
                <a:solidFill>
                  <a:srgbClr val="212121"/>
                </a:solidFill>
                <a:effectLst/>
                <a:latin typeface="BlinkMacSystemFont"/>
              </a:rPr>
              <a:t>Parenter</a:t>
            </a:r>
            <a:r>
              <a:rPr lang="en-US" b="0" i="0">
                <a:solidFill>
                  <a:srgbClr val="212121"/>
                </a:solidFill>
                <a:effectLst/>
                <a:latin typeface="BlinkMacSystemFont"/>
              </a:rPr>
              <a:t> Enteral </a:t>
            </a:r>
            <a:r>
              <a:rPr lang="en-US" b="0" i="0" err="1">
                <a:solidFill>
                  <a:srgbClr val="212121"/>
                </a:solidFill>
                <a:effectLst/>
                <a:latin typeface="BlinkMacSystemFont"/>
              </a:rPr>
              <a:t>Nutr</a:t>
            </a:r>
            <a:r>
              <a:rPr lang="en-US" b="0" i="0">
                <a:solidFill>
                  <a:srgbClr val="212121"/>
                </a:solidFill>
                <a:effectLst/>
                <a:latin typeface="BlinkMacSystemFont"/>
              </a:rPr>
              <a:t>. 2014 Aug;38(6):693-701. </a:t>
            </a:r>
            <a:r>
              <a:rPr lang="en-US" b="0" i="0" err="1">
                <a:solidFill>
                  <a:srgbClr val="212121"/>
                </a:solidFill>
                <a:effectLst/>
                <a:latin typeface="BlinkMacSystemFont"/>
              </a:rPr>
              <a:t>doi</a:t>
            </a:r>
            <a:r>
              <a:rPr lang="en-US" b="0" i="0">
                <a:solidFill>
                  <a:srgbClr val="212121"/>
                </a:solidFill>
                <a:effectLst/>
                <a:latin typeface="BlinkMacSystemFont"/>
              </a:rPr>
              <a:t>: 10.1177/0148607113492549. </a:t>
            </a:r>
            <a:r>
              <a:rPr lang="en-US" b="0" i="0" err="1">
                <a:solidFill>
                  <a:srgbClr val="212121"/>
                </a:solidFill>
                <a:effectLst/>
                <a:latin typeface="BlinkMacSystemFont"/>
              </a:rPr>
              <a:t>Epub</a:t>
            </a:r>
            <a:r>
              <a:rPr lang="en-US" b="0" i="0">
                <a:solidFill>
                  <a:srgbClr val="212121"/>
                </a:solidFill>
                <a:effectLst/>
                <a:latin typeface="BlinkMacSystemFont"/>
              </a:rPr>
              <a:t> 2013 Jun 14. PMID: 23770843; PMCID: PMC4635445.</a:t>
            </a:r>
          </a:p>
          <a:p>
            <a:endParaRPr lang="en-US"/>
          </a:p>
          <a:p>
            <a:r>
              <a:rPr lang="en-US" b="0" i="0">
                <a:solidFill>
                  <a:srgbClr val="212121"/>
                </a:solidFill>
                <a:effectLst/>
                <a:latin typeface="BlinkMacSystemFont"/>
              </a:rPr>
              <a:t>Raphael BP, Mitchell PD, </a:t>
            </a:r>
            <a:r>
              <a:rPr lang="en-US" b="0" i="0" err="1">
                <a:solidFill>
                  <a:srgbClr val="212121"/>
                </a:solidFill>
                <a:effectLst/>
                <a:latin typeface="BlinkMacSystemFont"/>
              </a:rPr>
              <a:t>Gura</a:t>
            </a:r>
            <a:r>
              <a:rPr lang="en-US" b="0" i="0">
                <a:solidFill>
                  <a:srgbClr val="212121"/>
                </a:solidFill>
                <a:effectLst/>
                <a:latin typeface="BlinkMacSystemFont"/>
              </a:rPr>
              <a:t> KM, Potemkin AK, Squires RH, </a:t>
            </a:r>
            <a:r>
              <a:rPr lang="en-US" b="0" i="0" err="1">
                <a:solidFill>
                  <a:srgbClr val="212121"/>
                </a:solidFill>
                <a:effectLst/>
                <a:latin typeface="BlinkMacSystemFont"/>
              </a:rPr>
              <a:t>Puder</a:t>
            </a:r>
            <a:r>
              <a:rPr lang="en-US" b="0" i="0">
                <a:solidFill>
                  <a:srgbClr val="212121"/>
                </a:solidFill>
                <a:effectLst/>
                <a:latin typeface="BlinkMacSystemFont"/>
              </a:rPr>
              <a:t> M, Duggan CP. Growth in Infants and Children With Intestinal Failure-associated Liver Disease Treated With Intravenous Fish Oil. J </a:t>
            </a:r>
            <a:r>
              <a:rPr lang="en-US" b="0" i="0" err="1">
                <a:solidFill>
                  <a:srgbClr val="212121"/>
                </a:solidFill>
                <a:effectLst/>
                <a:latin typeface="BlinkMacSystemFont"/>
              </a:rPr>
              <a:t>Pediatr</a:t>
            </a:r>
            <a:r>
              <a:rPr lang="en-US" b="0" i="0">
                <a:solidFill>
                  <a:srgbClr val="212121"/>
                </a:solidFill>
                <a:effectLst/>
                <a:latin typeface="BlinkMacSystemFont"/>
              </a:rPr>
              <a:t> Gastroenterol </a:t>
            </a:r>
            <a:r>
              <a:rPr lang="en-US" b="0" i="0" err="1">
                <a:solidFill>
                  <a:srgbClr val="212121"/>
                </a:solidFill>
                <a:effectLst/>
                <a:latin typeface="BlinkMacSystemFont"/>
              </a:rPr>
              <a:t>Nutr</a:t>
            </a:r>
            <a:r>
              <a:rPr lang="en-US" b="0" i="0">
                <a:solidFill>
                  <a:srgbClr val="212121"/>
                </a:solidFill>
                <a:effectLst/>
                <a:latin typeface="BlinkMacSystemFont"/>
              </a:rPr>
              <a:t>. 2020 Feb;70(2):261-268. </a:t>
            </a:r>
            <a:r>
              <a:rPr lang="en-US" b="0" i="0" err="1">
                <a:solidFill>
                  <a:srgbClr val="212121"/>
                </a:solidFill>
                <a:effectLst/>
                <a:latin typeface="BlinkMacSystemFont"/>
              </a:rPr>
              <a:t>doi</a:t>
            </a:r>
            <a:r>
              <a:rPr lang="en-US" b="0" i="0">
                <a:solidFill>
                  <a:srgbClr val="212121"/>
                </a:solidFill>
                <a:effectLst/>
                <a:latin typeface="BlinkMacSystemFont"/>
              </a:rPr>
              <a:t>: 10.1097/MPG.0000000000002551. PMID: 31978030.</a:t>
            </a:r>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33</a:t>
            </a:fld>
            <a:endParaRPr lang="en-US"/>
          </a:p>
        </p:txBody>
      </p:sp>
    </p:spTree>
    <p:extLst>
      <p:ext uri="{BB962C8B-B14F-4D97-AF65-F5344CB8AC3E}">
        <p14:creationId xmlns:p14="http://schemas.microsoft.com/office/powerpoint/2010/main" val="3834900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34</a:t>
            </a:fld>
            <a:endParaRPr lang="en-US"/>
          </a:p>
        </p:txBody>
      </p:sp>
    </p:spTree>
    <p:extLst>
      <p:ext uri="{BB962C8B-B14F-4D97-AF65-F5344CB8AC3E}">
        <p14:creationId xmlns:p14="http://schemas.microsoft.com/office/powerpoint/2010/main" val="3863591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35</a:t>
            </a:fld>
            <a:endParaRPr lang="en-US"/>
          </a:p>
        </p:txBody>
      </p:sp>
    </p:spTree>
    <p:extLst>
      <p:ext uri="{BB962C8B-B14F-4D97-AF65-F5344CB8AC3E}">
        <p14:creationId xmlns:p14="http://schemas.microsoft.com/office/powerpoint/2010/main" val="444773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ILE has an FDA indication for PNAC prevention, but there is data looking at incidence of PNAC with varying ILEs. These studies are difficult as most patients are also on some amount of EN, as that is the goal- to wean PN to EN/oral! Other comorbidities and contributing factors are also difficult to tease out, especially in the small sample sizes associated with nutrition studies in neonates especially. </a:t>
            </a:r>
          </a:p>
        </p:txBody>
      </p:sp>
      <p:sp>
        <p:nvSpPr>
          <p:cNvPr id="4" name="Slide Number Placeholder 3"/>
          <p:cNvSpPr>
            <a:spLocks noGrp="1"/>
          </p:cNvSpPr>
          <p:nvPr>
            <p:ph type="sldNum" sz="quarter" idx="5"/>
          </p:nvPr>
        </p:nvSpPr>
        <p:spPr/>
        <p:txBody>
          <a:bodyPr/>
          <a:lstStyle/>
          <a:p>
            <a:fld id="{E84FEEE8-B71E-4251-8198-C5524AF3272E}" type="slidenum">
              <a:rPr lang="en-US" smtClean="0"/>
              <a:t>36</a:t>
            </a:fld>
            <a:endParaRPr lang="en-US"/>
          </a:p>
        </p:txBody>
      </p:sp>
    </p:spTree>
    <p:extLst>
      <p:ext uri="{BB962C8B-B14F-4D97-AF65-F5344CB8AC3E}">
        <p14:creationId xmlns:p14="http://schemas.microsoft.com/office/powerpoint/2010/main" val="3074344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Of the RCT with NS difference in PNAC, PNAC was not the primary outcome in any of those studies (not powered to detect a difference in PNAC).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37</a:t>
            </a:fld>
            <a:endParaRPr lang="en-US"/>
          </a:p>
        </p:txBody>
      </p:sp>
    </p:spTree>
    <p:extLst>
      <p:ext uri="{BB962C8B-B14F-4D97-AF65-F5344CB8AC3E}">
        <p14:creationId xmlns:p14="http://schemas.microsoft.com/office/powerpoint/2010/main" val="499547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38</a:t>
            </a:fld>
            <a:endParaRPr lang="en-US"/>
          </a:p>
        </p:txBody>
      </p:sp>
    </p:spTree>
    <p:extLst>
      <p:ext uri="{BB962C8B-B14F-4D97-AF65-F5344CB8AC3E}">
        <p14:creationId xmlns:p14="http://schemas.microsoft.com/office/powerpoint/2010/main" val="4220589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Segoe UI" panose="020B0502040204020203" pitchFamily="34" charset="0"/>
            </a:endParaRPr>
          </a:p>
          <a:p>
            <a:r>
              <a:rPr lang="en-US" sz="1200">
                <a:latin typeface="Segoe UI" panose="020B0502040204020203" pitchFamily="34" charset="0"/>
              </a:rPr>
              <a:t>This cumulative incidence graph is in the </a:t>
            </a:r>
            <a:r>
              <a:rPr lang="en-US" sz="1200" err="1">
                <a:latin typeface="Segoe UI" panose="020B0502040204020203" pitchFamily="34" charset="0"/>
              </a:rPr>
              <a:t>SMOFlipid</a:t>
            </a:r>
            <a:r>
              <a:rPr lang="en-US" sz="1200">
                <a:latin typeface="Segoe UI" panose="020B0502040204020203" pitchFamily="34" charset="0"/>
              </a:rPr>
              <a:t> Prescribing Information Adverse Event section. It is showing results from an RCT comparing </a:t>
            </a:r>
            <a:r>
              <a:rPr lang="en-US" sz="1200" err="1">
                <a:latin typeface="Segoe UI" panose="020B0502040204020203" pitchFamily="34" charset="0"/>
              </a:rPr>
              <a:t>SMOFlipid</a:t>
            </a:r>
            <a:r>
              <a:rPr lang="en-US" sz="1200">
                <a:latin typeface="Segoe UI" panose="020B0502040204020203" pitchFamily="34" charset="0"/>
              </a:rPr>
              <a:t> to SO ILE in neonates and infants over an 84 day period.</a:t>
            </a:r>
          </a:p>
          <a:p>
            <a:endParaRPr lang="en-US"/>
          </a:p>
          <a:p>
            <a:r>
              <a:rPr lang="en-US"/>
              <a:t>This graph shows that for the first two weeks, no difference in PNAC incidence, but after four weeks, curves diverge and we see a higher incidence of PNAC with SO vs. SMOF. </a:t>
            </a:r>
          </a:p>
          <a:p>
            <a:r>
              <a:rPr lang="en-US" b="1"/>
              <a:t>NS because incidence of PNAC so low </a:t>
            </a:r>
            <a:r>
              <a:rPr lang="en-US"/>
              <a:t>but this graphic demonstrates lower incidence of PNAC in </a:t>
            </a:r>
            <a:r>
              <a:rPr lang="en-US" err="1"/>
              <a:t>SMOFlipid</a:t>
            </a:r>
            <a:r>
              <a:rPr lang="en-US"/>
              <a:t> when provided long-term (</a:t>
            </a:r>
            <a:r>
              <a:rPr lang="en-US" err="1"/>
              <a:t>ie</a:t>
            </a:r>
            <a:r>
              <a:rPr lang="en-US"/>
              <a:t> &gt;=4 weeks).</a:t>
            </a:r>
          </a:p>
          <a:p>
            <a:endParaRPr lang="en-US"/>
          </a:p>
          <a:p>
            <a:pPr algn="l"/>
            <a:r>
              <a:rPr lang="en-US" sz="1200">
                <a:solidFill>
                  <a:srgbClr val="000000"/>
                </a:solidFill>
                <a:latin typeface="TimesNewRomanPSMT"/>
              </a:rPr>
              <a:t>Overall, few patients had confirmed conjugated bilirubin values &gt; 2 mg/dL during the first 28 days of study treatment </a:t>
            </a:r>
            <a:r>
              <a:rPr lang="en-US" sz="1200">
                <a:solidFill>
                  <a:srgbClr val="0000FF"/>
                </a:solidFill>
                <a:latin typeface="TimesNewRomanPSMT"/>
              </a:rPr>
              <a:t>(Table 12-1</a:t>
            </a:r>
            <a:r>
              <a:rPr lang="en-US" sz="1200">
                <a:solidFill>
                  <a:srgbClr val="2C4FA3"/>
                </a:solidFill>
                <a:latin typeface="TimesNewRomanPSMT"/>
              </a:rPr>
              <a:t>)</a:t>
            </a:r>
            <a:r>
              <a:rPr lang="en-US" sz="1200">
                <a:solidFill>
                  <a:srgbClr val="000000"/>
                </a:solidFill>
                <a:latin typeface="TimesNewRomanPSMT"/>
              </a:rPr>
              <a:t>. The risk ratio of 0.59 (95% CI: 0.09, 3.76) indicates that patients receiving </a:t>
            </a:r>
            <a:r>
              <a:rPr lang="en-US" sz="1200" err="1">
                <a:solidFill>
                  <a:srgbClr val="000000"/>
                </a:solidFill>
                <a:latin typeface="TimesNewRomanPSMT"/>
              </a:rPr>
              <a:t>Smoflipid</a:t>
            </a:r>
            <a:r>
              <a:rPr lang="en-US" sz="1200">
                <a:solidFill>
                  <a:srgbClr val="000000"/>
                </a:solidFill>
                <a:latin typeface="TimesNewRomanPSMT"/>
              </a:rPr>
              <a:t> had a 41% reduction in the risk of having conjugated bilirubin values &gt; 2 mg/dL compared to patients receiving Intralipid during the first 28 days of study treatment. However, based on the 95% CI, this risk reduction is not considered statistically significant. Furthermore, the risk of having conjugated bilirubin values &gt; 2mg/dL for No NEC patients receiving </a:t>
            </a:r>
            <a:r>
              <a:rPr lang="en-US" sz="1200" err="1">
                <a:solidFill>
                  <a:srgbClr val="000000"/>
                </a:solidFill>
                <a:latin typeface="TimesNewRomanPSMT"/>
              </a:rPr>
              <a:t>Smoflipid</a:t>
            </a:r>
            <a:r>
              <a:rPr lang="en-US" sz="1200">
                <a:solidFill>
                  <a:srgbClr val="000000"/>
                </a:solidFill>
                <a:latin typeface="TimesNewRomanPSMT"/>
              </a:rPr>
              <a:t> is reduced up to 68%, whereas for the NEC patients the trend is in the opposite direction with the risk having a tendency to be higher in the </a:t>
            </a:r>
            <a:r>
              <a:rPr lang="en-US" sz="1200" err="1">
                <a:solidFill>
                  <a:srgbClr val="000000"/>
                </a:solidFill>
                <a:latin typeface="TimesNewRomanPSMT"/>
              </a:rPr>
              <a:t>Smoflipid</a:t>
            </a:r>
            <a:r>
              <a:rPr lang="en-US" sz="1200">
                <a:solidFill>
                  <a:srgbClr val="000000"/>
                </a:solidFill>
                <a:latin typeface="TimesNewRomanPSMT"/>
              </a:rPr>
              <a:t> treatment group (1 patient) than in the Intralipid group (0 patient).</a:t>
            </a:r>
          </a:p>
          <a:p>
            <a:pPr algn="l"/>
            <a:r>
              <a:rPr lang="en-US" sz="1200">
                <a:solidFill>
                  <a:srgbClr val="000000"/>
                </a:solidFill>
                <a:latin typeface="TimesNewRomanPSMT"/>
              </a:rPr>
              <a:t>Nevertheless, the sample size and the number of patients with values &gt; 2 mg/dL was too small to draw meaningful conclusions for patients with the underlying disease NEC. All occurrences of confirmed conjugated bilirubin values &gt; 2 mg/dL during the first 28 days were seen during Stage 1 of the study, i.e. patients completing the study prior to the interim analysis, and none were seen during Stage 2 of the study, i.e. patients completing the study after the interim analysis.</a:t>
            </a:r>
            <a:endParaRPr lang="en-US"/>
          </a:p>
          <a:p>
            <a:endParaRPr lang="en-US"/>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39</a:t>
            </a:fld>
            <a:endParaRPr lang="en-US"/>
          </a:p>
        </p:txBody>
      </p:sp>
    </p:spTree>
    <p:extLst>
      <p:ext uri="{BB962C8B-B14F-4D97-AF65-F5344CB8AC3E}">
        <p14:creationId xmlns:p14="http://schemas.microsoft.com/office/powerpoint/2010/main" val="1603077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Cholestasis was consistently better in FO containing ILE overall and in multiple subgroups</a:t>
            </a:r>
          </a:p>
          <a:p>
            <a:r>
              <a:rPr lang="en-US"/>
              <a:t>You can see no other differences were seen, although in individual studies this may differ. </a:t>
            </a:r>
          </a:p>
          <a:p>
            <a:r>
              <a:rPr lang="en-US"/>
              <a:t>The heterogeneity was minimal, perhaps nonexistent as you can see with the I2 value</a:t>
            </a:r>
          </a:p>
          <a:p>
            <a:r>
              <a:rPr lang="en-US"/>
              <a:t>Again, many variables may be at play especially enteral intake. </a:t>
            </a:r>
          </a:p>
          <a:p>
            <a:endParaRPr lang="en-US"/>
          </a:p>
          <a:p>
            <a:r>
              <a:rPr lang="en-US"/>
              <a:t>For PNAC Forest plot, n = 12 studies included (n = 724)</a:t>
            </a:r>
          </a:p>
          <a:p>
            <a:r>
              <a:rPr lang="en-US"/>
              <a:t>N = 945 </a:t>
            </a:r>
            <a:r>
              <a:rPr lang="en-US" err="1"/>
              <a:t>SMOFlipid</a:t>
            </a:r>
            <a:r>
              <a:rPr lang="en-US"/>
              <a:t> N = 959 – other ILE (included Intralipid or 100% SO ILE (13), </a:t>
            </a:r>
            <a:r>
              <a:rPr lang="en-US" err="1"/>
              <a:t>Clinoleic</a:t>
            </a:r>
            <a:r>
              <a:rPr lang="en-US"/>
              <a:t> (5), MCT/LCT (4)  - overlap as one study (</a:t>
            </a:r>
            <a:r>
              <a:rPr lang="en-US" err="1"/>
              <a:t>Savini</a:t>
            </a:r>
            <a:r>
              <a:rPr lang="en-US"/>
              <a:t>) evaluated 5 different ILE)</a:t>
            </a:r>
          </a:p>
          <a:p>
            <a:r>
              <a:rPr lang="en-US"/>
              <a:t>Inclusion criteria: RCT, infants receiving PN with </a:t>
            </a:r>
            <a:r>
              <a:rPr lang="en-US" err="1"/>
              <a:t>SMOFLipid</a:t>
            </a:r>
            <a:r>
              <a:rPr lang="en-US"/>
              <a:t> as intervention arm, at least one clinical outcome such as PNAC, ROP, BDP, sepsis, IVH, LOS, NEC</a:t>
            </a:r>
          </a:p>
          <a:p>
            <a:r>
              <a:rPr lang="en-US"/>
              <a:t>Exclusion criteria: Non-RCT, animal or in-vitro studies, studies without at least one clinical outcome, duplicates, not full text, not in English</a:t>
            </a:r>
          </a:p>
          <a:p>
            <a:r>
              <a:rPr lang="en-US"/>
              <a:t># PN days: 7 – 59.5</a:t>
            </a:r>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40</a:t>
            </a:fld>
            <a:endParaRPr lang="en-US"/>
          </a:p>
        </p:txBody>
      </p:sp>
    </p:spTree>
    <p:extLst>
      <p:ext uri="{BB962C8B-B14F-4D97-AF65-F5344CB8AC3E}">
        <p14:creationId xmlns:p14="http://schemas.microsoft.com/office/powerpoint/2010/main" val="3744835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IFALD in this study defined as </a:t>
            </a:r>
            <a:r>
              <a:rPr lang="en-US" sz="1200" b="0" err="1">
                <a:solidFill>
                  <a:srgbClr val="006699"/>
                </a:solidFill>
              </a:rPr>
              <a:t>Dbil</a:t>
            </a:r>
            <a:r>
              <a:rPr lang="en-US" sz="1200" b="0">
                <a:solidFill>
                  <a:srgbClr val="006699"/>
                </a:solidFill>
              </a:rPr>
              <a:t> &gt; 2 mg/dL x 2</a:t>
            </a:r>
          </a:p>
          <a:p>
            <a:endParaRPr lang="en-US" sz="1200" b="0">
              <a:solidFill>
                <a:srgbClr val="00669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This study was conducted in US, and it is the only study we are aware of that compared </a:t>
            </a:r>
            <a:r>
              <a:rPr lang="en-US" sz="1200" b="0" err="1"/>
              <a:t>SMOFlipid</a:t>
            </a:r>
            <a:r>
              <a:rPr lang="en-US" sz="1200" b="0"/>
              <a:t> at 3 gm/kg/d to SO ILE at 1 gm/kg/d</a:t>
            </a:r>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41</a:t>
            </a:fld>
            <a:endParaRPr lang="en-US"/>
          </a:p>
        </p:txBody>
      </p:sp>
    </p:spTree>
    <p:extLst>
      <p:ext uri="{BB962C8B-B14F-4D97-AF65-F5344CB8AC3E}">
        <p14:creationId xmlns:p14="http://schemas.microsoft.com/office/powerpoint/2010/main" val="141775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 micron filter</a:t>
            </a:r>
          </a:p>
          <a:p>
            <a:endParaRPr lang="en-US"/>
          </a:p>
          <a:p>
            <a:r>
              <a:rPr lang="en-US"/>
              <a:t>Multidisciplinary</a:t>
            </a:r>
          </a:p>
          <a:p>
            <a:r>
              <a:rPr lang="en-US"/>
              <a:t>Takes training and knowledge</a:t>
            </a:r>
          </a:p>
          <a:p>
            <a:r>
              <a:rPr lang="en-US"/>
              <a:t>Dextrose, AA- infant/</a:t>
            </a:r>
            <a:r>
              <a:rPr lang="en-US" err="1"/>
              <a:t>premie</a:t>
            </a:r>
            <a:r>
              <a:rPr lang="en-US"/>
              <a:t> specific formulas</a:t>
            </a:r>
          </a:p>
          <a:p>
            <a:r>
              <a:rPr lang="en-US"/>
              <a:t>ILE- we have options now</a:t>
            </a:r>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5</a:t>
            </a:fld>
            <a:endParaRPr lang="en-US"/>
          </a:p>
        </p:txBody>
      </p:sp>
    </p:spTree>
    <p:extLst>
      <p:ext uri="{BB962C8B-B14F-4D97-AF65-F5344CB8AC3E}">
        <p14:creationId xmlns:p14="http://schemas.microsoft.com/office/powerpoint/2010/main" val="3929545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other? Ask audience if they have heard or tried anything else</a:t>
            </a:r>
          </a:p>
          <a:p>
            <a:endParaRPr lang="en-US"/>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42</a:t>
            </a:fld>
            <a:endParaRPr lang="en-US"/>
          </a:p>
        </p:txBody>
      </p:sp>
    </p:spTree>
    <p:extLst>
      <p:ext uri="{BB962C8B-B14F-4D97-AF65-F5344CB8AC3E}">
        <p14:creationId xmlns:p14="http://schemas.microsoft.com/office/powerpoint/2010/main" val="3782801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other? Ask audience</a:t>
            </a:r>
          </a:p>
          <a:p>
            <a:endParaRPr lang="en-US"/>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43</a:t>
            </a:fld>
            <a:endParaRPr lang="en-US"/>
          </a:p>
        </p:txBody>
      </p:sp>
    </p:spTree>
    <p:extLst>
      <p:ext uri="{BB962C8B-B14F-4D97-AF65-F5344CB8AC3E}">
        <p14:creationId xmlns:p14="http://schemas.microsoft.com/office/powerpoint/2010/main" val="1808927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a randomized study design would have been preferred, ethical considerations and recruitment challenges made such a study impossible. As a result, a pair-matched study design with historical controls was used. This approach has been employed for other rare and potentially life-threating diseases.</a:t>
            </a:r>
          </a:p>
          <a:p>
            <a:endParaRPr lang="en-US"/>
          </a:p>
          <a:p>
            <a:r>
              <a:rPr lang="en-US"/>
              <a:t>All FOLE recipients received SOLE before being switched to FOLE; no recipient received FOLE as their initial source of intravenous lipid emulsion</a:t>
            </a:r>
          </a:p>
          <a:p>
            <a:endParaRPr lang="en-US"/>
          </a:p>
          <a:p>
            <a:r>
              <a:rPr lang="en-US"/>
              <a:t>Selection Criteria:</a:t>
            </a:r>
          </a:p>
          <a:p>
            <a:pPr marL="171450" indent="-171450">
              <a:buFont typeface="Arial" panose="020B0604020202020204" pitchFamily="34" charset="0"/>
              <a:buChar char="•"/>
            </a:pPr>
            <a:r>
              <a:rPr lang="en-US"/>
              <a:t>Signed informed consent form for Omegaven patients</a:t>
            </a:r>
          </a:p>
          <a:p>
            <a:pPr marL="171450" indent="-171450">
              <a:buFont typeface="Arial" panose="020B0604020202020204" pitchFamily="34" charset="0"/>
              <a:buChar char="•"/>
            </a:pPr>
            <a:r>
              <a:rPr lang="en-US"/>
              <a:t>PN-dependent and expected to require PN for ≥ 30 days (or ≥ 14 days for HC patients from TCH or UCLA). </a:t>
            </a:r>
          </a:p>
          <a:p>
            <a:pPr marL="171450" indent="-171450">
              <a:buFont typeface="Arial" panose="020B0604020202020204" pitchFamily="34" charset="0"/>
              <a:buChar char="•"/>
            </a:pPr>
            <a:r>
              <a:rPr lang="en-US"/>
              <a:t>Confirmed PNAC (direct/ conjugated bilirubin [</a:t>
            </a:r>
            <a:r>
              <a:rPr lang="en-US" err="1"/>
              <a:t>DBil</a:t>
            </a:r>
            <a:r>
              <a:rPr lang="en-US"/>
              <a:t>] ≥ 2 mg/</a:t>
            </a:r>
            <a:r>
              <a:rPr lang="en-US" err="1"/>
              <a:t>dL</a:t>
            </a:r>
            <a:r>
              <a:rPr lang="en-US"/>
              <a:t>) </a:t>
            </a:r>
          </a:p>
          <a:p>
            <a:pPr marL="171450" indent="-171450">
              <a:buFont typeface="Arial" panose="020B0604020202020204" pitchFamily="34" charset="0"/>
              <a:buChar char="•"/>
            </a:pPr>
            <a:r>
              <a:rPr lang="en-US"/>
              <a:t>Prior use of standard therapies to prevent progression of liver disease (Omegaven patients only)</a:t>
            </a:r>
          </a:p>
          <a:p>
            <a:pPr marL="171450" indent="-171450">
              <a:buFont typeface="Arial" panose="020B0604020202020204" pitchFamily="34" charset="0"/>
              <a:buChar char="•"/>
            </a:pPr>
            <a:r>
              <a:rPr lang="en-US"/>
              <a:t>No other known cause of chronic liver disease in the absence of intestinal failure. </a:t>
            </a:r>
          </a:p>
          <a:p>
            <a:pPr marL="171450" indent="-171450">
              <a:buFont typeface="Arial" panose="020B0604020202020204" pitchFamily="34" charset="0"/>
              <a:buChar char="•"/>
            </a:pPr>
            <a:r>
              <a:rPr lang="en-US"/>
              <a:t>No multi-organ or renal failure</a:t>
            </a:r>
          </a:p>
          <a:p>
            <a:pPr marL="171450" indent="-171450">
              <a:buFont typeface="Arial" panose="020B0604020202020204" pitchFamily="34" charset="0"/>
              <a:buChar char="•"/>
            </a:pPr>
            <a:r>
              <a:rPr lang="en-US"/>
              <a:t>No inborn error of metabolism at the time of enrollment</a:t>
            </a:r>
          </a:p>
          <a:p>
            <a:pPr marL="171450" indent="-171450">
              <a:buFont typeface="Arial" panose="020B0604020202020204" pitchFamily="34" charset="0"/>
              <a:buChar char="•"/>
            </a:pPr>
            <a:r>
              <a:rPr lang="en-US"/>
              <a:t>No major cardiac anomaly with hemodynamic instability</a:t>
            </a:r>
          </a:p>
          <a:p>
            <a:pPr marL="171450" indent="-171450">
              <a:buFont typeface="Arial" panose="020B0604020202020204" pitchFamily="34" charset="0"/>
              <a:buChar char="•"/>
            </a:pPr>
            <a:r>
              <a:rPr lang="en-US"/>
              <a:t>BCH, UCLA: ≤ 2 years  / TCH: ≤ 5 years of age</a:t>
            </a:r>
          </a:p>
          <a:p>
            <a:pPr marL="171450" indent="-171450">
              <a:buFont typeface="Arial" panose="020B0604020202020204" pitchFamily="34" charset="0"/>
              <a:buChar char="•"/>
            </a:pPr>
            <a:r>
              <a:rPr lang="en-US"/>
              <a:t>No known cirrhosis confirmed by pathology</a:t>
            </a:r>
          </a:p>
          <a:p>
            <a:pPr marL="171450" indent="-171450">
              <a:buFont typeface="Arial" panose="020B0604020202020204" pitchFamily="34" charset="0"/>
              <a:buChar char="•"/>
            </a:pPr>
            <a:r>
              <a:rPr lang="en-US"/>
              <a:t>No international normalized ratio &gt; 2.0. </a:t>
            </a:r>
          </a:p>
          <a:p>
            <a:pPr marL="171450" indent="-171450">
              <a:buFont typeface="Arial" panose="020B0604020202020204" pitchFamily="34" charset="0"/>
              <a:buChar char="•"/>
            </a:pPr>
            <a:r>
              <a:rPr lang="en-US"/>
              <a:t>No congenitally lethal condition (e.g., trisomy 13). </a:t>
            </a:r>
          </a:p>
          <a:p>
            <a:pPr marL="171450" indent="-171450">
              <a:buFont typeface="Arial" panose="020B0604020202020204" pitchFamily="34" charset="0"/>
              <a:buChar char="•"/>
            </a:pPr>
            <a:r>
              <a:rPr lang="en-US"/>
              <a:t>No severe bleeding that could not be managed with routine measures. </a:t>
            </a:r>
          </a:p>
          <a:p>
            <a:pPr marL="171450" indent="-171450">
              <a:buFont typeface="Arial" panose="020B0604020202020204" pitchFamily="34" charset="0"/>
              <a:buChar char="•"/>
            </a:pPr>
            <a:r>
              <a:rPr lang="en-US"/>
              <a:t>No allergy to eggs and/or shellfish. </a:t>
            </a:r>
          </a:p>
          <a:p>
            <a:pPr marL="171450" indent="-171450">
              <a:buFont typeface="Arial" panose="020B0604020202020204" pitchFamily="34" charset="0"/>
              <a:buChar char="•"/>
            </a:pPr>
            <a:r>
              <a:rPr lang="en-US"/>
              <a:t>	(Fish families: </a:t>
            </a:r>
            <a:r>
              <a:rPr lang="en-US" err="1"/>
              <a:t>Engraulidae</a:t>
            </a:r>
            <a:r>
              <a:rPr lang="en-US"/>
              <a:t>, </a:t>
            </a:r>
            <a:r>
              <a:rPr lang="en-US" err="1"/>
              <a:t>Carangidae</a:t>
            </a:r>
            <a:r>
              <a:rPr lang="en-US"/>
              <a:t>, </a:t>
            </a:r>
            <a:r>
              <a:rPr lang="en-US" err="1"/>
              <a:t>Clupeidae</a:t>
            </a:r>
            <a:r>
              <a:rPr lang="en-US"/>
              <a:t>, </a:t>
            </a:r>
            <a:r>
              <a:rPr lang="en-US" err="1"/>
              <a:t>Osmeridae</a:t>
            </a:r>
            <a:r>
              <a:rPr lang="en-US"/>
              <a:t>, </a:t>
            </a:r>
            <a:r>
              <a:rPr lang="en-US" err="1"/>
              <a:t>Scombridae</a:t>
            </a:r>
            <a:r>
              <a:rPr lang="en-US"/>
              <a:t>, </a:t>
            </a:r>
            <a:r>
              <a:rPr lang="en-US" err="1"/>
              <a:t>Ammodytidae</a:t>
            </a:r>
            <a:r>
              <a:rPr lang="en-US"/>
              <a:t>)</a:t>
            </a:r>
          </a:p>
          <a:p>
            <a:pPr marL="171450" indent="-171450">
              <a:buFont typeface="Arial" panose="020B0604020202020204" pitchFamily="34" charset="0"/>
              <a:buChar char="•"/>
            </a:pPr>
            <a:r>
              <a:rPr lang="en-US"/>
              <a:t>No portal vein thrombosis or reversal of portal flow by abdominal ultrasound at the time of consent</a:t>
            </a:r>
          </a:p>
          <a:p>
            <a:pPr marL="171450" indent="-171450">
              <a:buFont typeface="Arial" panose="020B0604020202020204" pitchFamily="34" charset="0"/>
              <a:buChar char="•"/>
            </a:pPr>
            <a:r>
              <a:rPr lang="en-US"/>
              <a:t>No pregnant patients</a:t>
            </a:r>
          </a:p>
          <a:p>
            <a:pPr marL="171450" indent="-171450">
              <a:buFont typeface="Arial" panose="020B0604020202020204" pitchFamily="34" charset="0"/>
              <a:buChar char="•"/>
            </a:pPr>
            <a:r>
              <a:rPr lang="en-US"/>
              <a:t>Not enrolled in another interventional trial</a:t>
            </a:r>
          </a:p>
          <a:p>
            <a:pPr marL="171450" indent="-171450">
              <a:buFont typeface="Arial" panose="020B0604020202020204" pitchFamily="34" charset="0"/>
              <a:buChar char="•"/>
            </a:pPr>
            <a:r>
              <a:rPr lang="en-US"/>
              <a:t>Patient’s survival extremely unlikely even if cholestasis improved</a:t>
            </a:r>
          </a:p>
          <a:p>
            <a:endParaRPr lang="en-US"/>
          </a:p>
        </p:txBody>
      </p:sp>
      <p:sp>
        <p:nvSpPr>
          <p:cNvPr id="4" name="Slide Number Placeholder 3"/>
          <p:cNvSpPr>
            <a:spLocks noGrp="1"/>
          </p:cNvSpPr>
          <p:nvPr>
            <p:ph type="sldNum" sz="quarter" idx="10"/>
          </p:nvPr>
        </p:nvSpPr>
        <p:spPr/>
        <p:txBody>
          <a:bodyPr/>
          <a:lstStyle/>
          <a:p>
            <a:fld id="{3690CDA4-A728-4A57-8D83-B435BF81D106}" type="slidenum">
              <a:rPr lang="en-US" smtClean="0"/>
              <a:t>44</a:t>
            </a:fld>
            <a:endParaRPr lang="en-US"/>
          </a:p>
        </p:txBody>
      </p:sp>
    </p:spTree>
    <p:extLst>
      <p:ext uri="{BB962C8B-B14F-4D97-AF65-F5344CB8AC3E}">
        <p14:creationId xmlns:p14="http://schemas.microsoft.com/office/powerpoint/2010/main" val="1924446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median duration of treatment was 82.5 days in FOLE recipients and 111.0 days in SOLE recipients</a:t>
            </a:r>
          </a:p>
          <a:p>
            <a:pPr marL="171450" indent="-171450">
              <a:buFont typeface="Arial" panose="020B0604020202020204" pitchFamily="34" charset="0"/>
              <a:buChar char="•"/>
            </a:pPr>
            <a:r>
              <a:rPr lang="en-US"/>
              <a:t>FOLE recipients received a lower lipid dose compared with SOLE recipients. </a:t>
            </a:r>
          </a:p>
          <a:p>
            <a:pPr marL="171450" indent="-171450">
              <a:buFont typeface="Arial" panose="020B0604020202020204" pitchFamily="34" charset="0"/>
              <a:buChar char="•"/>
            </a:pPr>
            <a:r>
              <a:rPr lang="en-US"/>
              <a:t>However, FOLE recipients received higher dextrose doses compared with SOLE. </a:t>
            </a:r>
          </a:p>
          <a:p>
            <a:pPr marL="171450" indent="-171450">
              <a:buFont typeface="Arial" panose="020B0604020202020204" pitchFamily="34" charset="0"/>
              <a:buChar char="•"/>
            </a:pPr>
            <a:r>
              <a:rPr lang="en-US"/>
              <a:t>Thus, total PN calories were similar for both groups. </a:t>
            </a:r>
          </a:p>
          <a:p>
            <a:pPr marL="171450" indent="-171450">
              <a:buFont typeface="Arial" panose="020B0604020202020204" pitchFamily="34" charset="0"/>
              <a:buChar char="•"/>
            </a:pPr>
            <a:r>
              <a:rPr lang="en-US"/>
              <a:t>There was also no statistically significant difference between groups in enteral calories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FOLE recipients received more PN support longer, and those in the SOLE group transitioned more quickly to enteral nutrition. </a:t>
            </a:r>
          </a:p>
        </p:txBody>
      </p:sp>
      <p:sp>
        <p:nvSpPr>
          <p:cNvPr id="4" name="Slide Number Placeholder 3"/>
          <p:cNvSpPr>
            <a:spLocks noGrp="1"/>
          </p:cNvSpPr>
          <p:nvPr>
            <p:ph type="sldNum" sz="quarter" idx="5"/>
          </p:nvPr>
        </p:nvSpPr>
        <p:spPr/>
        <p:txBody>
          <a:bodyPr/>
          <a:lstStyle/>
          <a:p>
            <a:fld id="{3690CDA4-A728-4A57-8D83-B435BF81D106}" type="slidenum">
              <a:rPr lang="en-US" smtClean="0"/>
              <a:t>45</a:t>
            </a:fld>
            <a:endParaRPr lang="en-US"/>
          </a:p>
        </p:txBody>
      </p:sp>
    </p:spTree>
    <p:extLst>
      <p:ext uri="{BB962C8B-B14F-4D97-AF65-F5344CB8AC3E}">
        <p14:creationId xmlns:p14="http://schemas.microsoft.com/office/powerpoint/2010/main" val="36917257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data is in addition to what we looked at earlier. This is from the studies used to gain FDA approval for OMG. </a:t>
            </a:r>
          </a:p>
          <a:p>
            <a:r>
              <a:rPr lang="en-US"/>
              <a:t>Based on the ANCOVA analysis, there were no significant differences between the FOLE and SOLE group for changes from baseline in age-adjusted body weight, height/length, or head circumference at the time of resolution of cholestasis or at the end of study</a:t>
            </a:r>
          </a:p>
          <a:p>
            <a:endParaRPr lang="en-US"/>
          </a:p>
          <a:p>
            <a:r>
              <a:rPr lang="en-US"/>
              <a:t>The repeated measures analyses for body weight, height/length and head circumference provided similar results. Similar trends in growth measures were observed when the time course of growth measures were plotted based on chronological age</a:t>
            </a:r>
          </a:p>
        </p:txBody>
      </p:sp>
      <p:sp>
        <p:nvSpPr>
          <p:cNvPr id="4" name="Slide Number Placeholder 3"/>
          <p:cNvSpPr>
            <a:spLocks noGrp="1"/>
          </p:cNvSpPr>
          <p:nvPr>
            <p:ph type="sldNum" sz="quarter" idx="10"/>
          </p:nvPr>
        </p:nvSpPr>
        <p:spPr/>
        <p:txBody>
          <a:bodyPr/>
          <a:lstStyle/>
          <a:p>
            <a:fld id="{3690CDA4-A728-4A57-8D83-B435BF81D106}" type="slidenum">
              <a:rPr lang="en-US" smtClean="0"/>
              <a:t>46</a:t>
            </a:fld>
            <a:endParaRPr lang="en-US"/>
          </a:p>
        </p:txBody>
      </p:sp>
    </p:spTree>
    <p:extLst>
      <p:ext uri="{BB962C8B-B14F-4D97-AF65-F5344CB8AC3E}">
        <p14:creationId xmlns:p14="http://schemas.microsoft.com/office/powerpoint/2010/main" val="1816850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look at </a:t>
            </a:r>
            <a:r>
              <a:rPr lang="en-US" err="1"/>
              <a:t>SMOFlipid</a:t>
            </a:r>
            <a:r>
              <a:rPr lang="en-US"/>
              <a:t> as that is an “everyday” lipid, and OMG is really for PNAC only. </a:t>
            </a:r>
          </a:p>
        </p:txBody>
      </p:sp>
      <p:sp>
        <p:nvSpPr>
          <p:cNvPr id="4" name="Slide Number Placeholder 3"/>
          <p:cNvSpPr>
            <a:spLocks noGrp="1"/>
          </p:cNvSpPr>
          <p:nvPr>
            <p:ph type="sldNum" sz="quarter" idx="5"/>
          </p:nvPr>
        </p:nvSpPr>
        <p:spPr/>
        <p:txBody>
          <a:bodyPr/>
          <a:lstStyle/>
          <a:p>
            <a:fld id="{E84FEEE8-B71E-4251-8198-C5524AF3272E}" type="slidenum">
              <a:rPr lang="en-US" smtClean="0"/>
              <a:t>47</a:t>
            </a:fld>
            <a:endParaRPr lang="en-US"/>
          </a:p>
        </p:txBody>
      </p:sp>
    </p:spTree>
    <p:extLst>
      <p:ext uri="{BB962C8B-B14F-4D97-AF65-F5344CB8AC3E}">
        <p14:creationId xmlns:p14="http://schemas.microsoft.com/office/powerpoint/2010/main" val="1371342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Highlighting two related trials in the next two slides</a:t>
            </a:r>
          </a:p>
          <a:p>
            <a:endParaRPr lang="en-US"/>
          </a:p>
          <a:p>
            <a:r>
              <a:rPr lang="en-US"/>
              <a:t>All infants received concomitant EN (hence low doses of SMOF and OO/SO during study)</a:t>
            </a:r>
          </a:p>
          <a:p>
            <a:r>
              <a:rPr lang="en-US"/>
              <a:t>EN intake: Week 1: &gt; 80 kcal/kg post-natal week 1 in both groups (OO/SO: 82.42, SMOF 88.58), post-natal week 2: &gt; 120 kcal/kg (OO/SO: 122.4, SMOF 120.94)</a:t>
            </a:r>
          </a:p>
          <a:p>
            <a:r>
              <a:rPr lang="en-US"/>
              <a:t>41 infants in SMOF group, 37 infants in OO/SO ILE group</a:t>
            </a:r>
          </a:p>
          <a:p>
            <a:r>
              <a:rPr lang="en-US"/>
              <a:t>67% of infants received PN up to 14 days (median 8, range 2 – 14), 25% of infants received PN up to 28 days (median 21 days, range 15 – 28). </a:t>
            </a:r>
          </a:p>
          <a:p>
            <a:r>
              <a:rPr lang="en-US"/>
              <a:t>Doses of ILE for weeks 3,4 not reported.</a:t>
            </a:r>
          </a:p>
          <a:p>
            <a:r>
              <a:rPr lang="en-US"/>
              <a:t>Mean BW: 799 gm Mean GA: 25.5 weeks</a:t>
            </a:r>
          </a:p>
          <a:p>
            <a:r>
              <a:rPr lang="en-US"/>
              <a:t>PDA – 61% SMOF vs. 79% OO/SO (NS, p = 0.08)</a:t>
            </a:r>
          </a:p>
          <a:p>
            <a:r>
              <a:rPr lang="en-US"/>
              <a:t>Sepsis – 46% SMOF vs.  30% OO/SO (NS p = 0.1)</a:t>
            </a:r>
          </a:p>
          <a:p>
            <a:r>
              <a:rPr lang="en-US"/>
              <a:t>BPD: 42% (OO) vs. 58% (SMOF)  (NS, p = 0.29)</a:t>
            </a:r>
          </a:p>
          <a:p>
            <a:r>
              <a:rPr lang="en-US"/>
              <a:t>NEC: p = 0.12</a:t>
            </a:r>
          </a:p>
          <a:p>
            <a:r>
              <a:rPr lang="en-US"/>
              <a:t>Weight: p = 0.91</a:t>
            </a:r>
          </a:p>
          <a:p>
            <a:r>
              <a:rPr lang="en-US"/>
              <a:t>Height: p = 0.25</a:t>
            </a:r>
          </a:p>
          <a:p>
            <a:r>
              <a:rPr lang="en-US"/>
              <a:t>HC: p -.79</a:t>
            </a:r>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48</a:t>
            </a:fld>
            <a:endParaRPr lang="en-US"/>
          </a:p>
        </p:txBody>
      </p:sp>
    </p:spTree>
    <p:extLst>
      <p:ext uri="{BB962C8B-B14F-4D97-AF65-F5344CB8AC3E}">
        <p14:creationId xmlns:p14="http://schemas.microsoft.com/office/powerpoint/2010/main" val="3730901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Limitations of the study: Incidence of ROP in this study was very high and higher than population studies in Sweden (ROP incidence 12.8%) and may have been impacted by implementation of higher O2 targets </a:t>
            </a:r>
          </a:p>
          <a:p>
            <a:r>
              <a:rPr lang="en-US"/>
              <a:t>Limitations: This was a small clinical study, in which we do not know to what extent the FA provided by the parenteral supplementation is absorbed. Therefore, we can only speculate that low levels of AA may be involved in the pathogenesis of ROP.</a:t>
            </a:r>
          </a:p>
          <a:p>
            <a:r>
              <a:rPr lang="en-US"/>
              <a:t>Cord blood samples, followed by venous blood samples, were obtained at birth and at 1, 7, 14, and 28 days after birth and then at postmenstrual age (PMA) 32, 36, and 40 weeks at the neonatal intensive care unit at </a:t>
            </a:r>
            <a:r>
              <a:rPr lang="en-US" err="1"/>
              <a:t>Sahlgrenska</a:t>
            </a:r>
            <a:r>
              <a:rPr lang="en-US"/>
              <a:t> University Hospital in </a:t>
            </a:r>
            <a:r>
              <a:rPr lang="en-US" err="1"/>
              <a:t>Göteborg</a:t>
            </a:r>
            <a:r>
              <a:rPr lang="en-US"/>
              <a:t>, Sweden.</a:t>
            </a:r>
          </a:p>
          <a:p>
            <a:endParaRPr lang="en-US"/>
          </a:p>
          <a:p>
            <a:r>
              <a:rPr lang="en-US"/>
              <a:t>A large proportion (28% [22 of 78]) of the infants in this</a:t>
            </a:r>
          </a:p>
          <a:p>
            <a:r>
              <a:rPr lang="en-US"/>
              <a:t>study were treated for ROP compared with infants born between 2008 and 2009 who participated in a Swedish national population-based study,30 where 12.8%ofinfants born </a:t>
            </a:r>
            <a:r>
              <a:rPr lang="en-US" err="1"/>
              <a:t>withGAless</a:t>
            </a:r>
            <a:r>
              <a:rPr lang="en-US"/>
              <a:t> than28weekswere </a:t>
            </a:r>
            <a:r>
              <a:rPr lang="en-US" err="1"/>
              <a:t>treated.Thereareseveral</a:t>
            </a:r>
            <a:r>
              <a:rPr lang="en-US"/>
              <a:t> possible explanations for this discrepancy. </a:t>
            </a:r>
            <a:r>
              <a:rPr lang="en-US" err="1"/>
              <a:t>Thepresent</a:t>
            </a:r>
            <a:r>
              <a:rPr lang="en-US"/>
              <a:t> </a:t>
            </a:r>
            <a:r>
              <a:rPr lang="en-US" err="1"/>
              <a:t>studywas</a:t>
            </a:r>
            <a:r>
              <a:rPr lang="en-US"/>
              <a:t> not population based, and only 90 of138 eligible </a:t>
            </a:r>
            <a:r>
              <a:rPr lang="en-US" err="1"/>
              <a:t>infantswere</a:t>
            </a:r>
            <a:r>
              <a:rPr lang="en-US"/>
              <a:t> enrolled, ofwhich78 survived. In addition, an increase </a:t>
            </a:r>
            <a:r>
              <a:rPr lang="en-US" err="1"/>
              <a:t>inROP</a:t>
            </a:r>
            <a:r>
              <a:rPr lang="en-US"/>
              <a:t> treatment has been seen in </a:t>
            </a:r>
            <a:r>
              <a:rPr lang="en-US" err="1"/>
              <a:t>Sweden,with</a:t>
            </a:r>
            <a:r>
              <a:rPr lang="en-US"/>
              <a:t> large regional variations after implementation in 2014 of higher oxygen saturation targets.31</a:t>
            </a:r>
          </a:p>
        </p:txBody>
      </p:sp>
      <p:sp>
        <p:nvSpPr>
          <p:cNvPr id="4" name="Slide Number Placeholder 3"/>
          <p:cNvSpPr>
            <a:spLocks noGrp="1"/>
          </p:cNvSpPr>
          <p:nvPr>
            <p:ph type="sldNum" sz="quarter" idx="5"/>
          </p:nvPr>
        </p:nvSpPr>
        <p:spPr/>
        <p:txBody>
          <a:bodyPr/>
          <a:lstStyle/>
          <a:p>
            <a:fld id="{E84FEEE8-B71E-4251-8198-C5524AF3272E}" type="slidenum">
              <a:rPr lang="en-US" smtClean="0"/>
              <a:t>49</a:t>
            </a:fld>
            <a:endParaRPr lang="en-US"/>
          </a:p>
        </p:txBody>
      </p:sp>
    </p:spTree>
    <p:extLst>
      <p:ext uri="{BB962C8B-B14F-4D97-AF65-F5344CB8AC3E}">
        <p14:creationId xmlns:p14="http://schemas.microsoft.com/office/powerpoint/2010/main" val="2281165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Limitations of the study: Incidence of ROP in this study was very high and higher than population studies in Sweden (ROP incidence 12.8%) and may have been impacted by implementation of higher O2 targets </a:t>
            </a:r>
          </a:p>
          <a:p>
            <a:r>
              <a:rPr lang="en-US"/>
              <a:t>Limitations: This was a small clinical study, in which we do not know to what extent the FA provided by the parenteral supplementation is absorbed. Therefore, we can only speculate that low levels of AA may be involved in the pathogenesis of ROP.</a:t>
            </a:r>
          </a:p>
          <a:p>
            <a:r>
              <a:rPr lang="en-US"/>
              <a:t>Cord blood samples, followed by venous blood samples, were obtained at birth and at 1, 7, 14, and 28 days after birth and then at postmenstrual age (PMA) 32, 36, and 40 weeks at the neonatal intensive care unit at </a:t>
            </a:r>
            <a:r>
              <a:rPr lang="en-US" err="1"/>
              <a:t>Sahlgrenska</a:t>
            </a:r>
            <a:r>
              <a:rPr lang="en-US"/>
              <a:t> University Hospital in </a:t>
            </a:r>
            <a:r>
              <a:rPr lang="en-US" err="1"/>
              <a:t>Göteborg</a:t>
            </a:r>
            <a:r>
              <a:rPr lang="en-US"/>
              <a:t>, Sweden.</a:t>
            </a:r>
          </a:p>
          <a:p>
            <a:endParaRPr lang="en-US"/>
          </a:p>
          <a:p>
            <a:r>
              <a:rPr lang="en-US"/>
              <a:t>A large proportion (28% [22 of 78]) of the infants in this</a:t>
            </a:r>
          </a:p>
          <a:p>
            <a:r>
              <a:rPr lang="en-US"/>
              <a:t>study were treated for ROP compared with infants born between 2008 and 2009 who participated in a Swedish national population-based study,30 where 12.8%ofinfants born </a:t>
            </a:r>
            <a:r>
              <a:rPr lang="en-US" err="1"/>
              <a:t>withGAless</a:t>
            </a:r>
            <a:r>
              <a:rPr lang="en-US"/>
              <a:t> than28weekswere </a:t>
            </a:r>
            <a:r>
              <a:rPr lang="en-US" err="1"/>
              <a:t>treated.Thereareseveral</a:t>
            </a:r>
            <a:r>
              <a:rPr lang="en-US"/>
              <a:t> possible explanations for this discrepancy. </a:t>
            </a:r>
            <a:r>
              <a:rPr lang="en-US" err="1"/>
              <a:t>Thepresent</a:t>
            </a:r>
            <a:r>
              <a:rPr lang="en-US"/>
              <a:t> </a:t>
            </a:r>
            <a:r>
              <a:rPr lang="en-US" err="1"/>
              <a:t>studywas</a:t>
            </a:r>
            <a:r>
              <a:rPr lang="en-US"/>
              <a:t> not population based, and only 90 of138 eligible </a:t>
            </a:r>
            <a:r>
              <a:rPr lang="en-US" err="1"/>
              <a:t>infantswere</a:t>
            </a:r>
            <a:r>
              <a:rPr lang="en-US"/>
              <a:t> enrolled, ofwhich78 survived. In addition, an increase </a:t>
            </a:r>
            <a:r>
              <a:rPr lang="en-US" err="1"/>
              <a:t>inROP</a:t>
            </a:r>
            <a:r>
              <a:rPr lang="en-US"/>
              <a:t> treatment has been seen in </a:t>
            </a:r>
            <a:r>
              <a:rPr lang="en-US" err="1"/>
              <a:t>Sweden,with</a:t>
            </a:r>
            <a:r>
              <a:rPr lang="en-US"/>
              <a:t> large regional variations after implementation in 2014 of higher oxygen saturation targets.31</a:t>
            </a:r>
          </a:p>
        </p:txBody>
      </p:sp>
      <p:sp>
        <p:nvSpPr>
          <p:cNvPr id="4" name="Slide Number Placeholder 3"/>
          <p:cNvSpPr>
            <a:spLocks noGrp="1"/>
          </p:cNvSpPr>
          <p:nvPr>
            <p:ph type="sldNum" sz="quarter" idx="5"/>
          </p:nvPr>
        </p:nvSpPr>
        <p:spPr/>
        <p:txBody>
          <a:bodyPr/>
          <a:lstStyle/>
          <a:p>
            <a:fld id="{E84FEEE8-B71E-4251-8198-C5524AF3272E}" type="slidenum">
              <a:rPr lang="en-US" smtClean="0"/>
              <a:t>50</a:t>
            </a:fld>
            <a:endParaRPr lang="en-US"/>
          </a:p>
        </p:txBody>
      </p:sp>
    </p:spTree>
    <p:extLst>
      <p:ext uri="{BB962C8B-B14F-4D97-AF65-F5344CB8AC3E}">
        <p14:creationId xmlns:p14="http://schemas.microsoft.com/office/powerpoint/2010/main" val="28546703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Limitations of the study: Incidence of ROP in this study was very high and higher than population studies in Sweden (ROP incidence 12.8%) and may have been impacted by implementation of higher O2 targets </a:t>
            </a:r>
          </a:p>
          <a:p>
            <a:r>
              <a:rPr lang="en-US"/>
              <a:t>Limitations: This was a small clinical study, in which we do not know to what extent the FA provided by the parenteral supplementation is absorbed. Therefore, we can only speculate that low levels of AA may be involved in the pathogenesis of ROP.</a:t>
            </a:r>
          </a:p>
          <a:p>
            <a:r>
              <a:rPr lang="en-US"/>
              <a:t>Cord blood samples, followed by venous blood samples, were obtained at birth and at 1, 7, 14, and 28 days after birth and then at postmenstrual age (PMA) 32, 36, and 40 weeks at the neonatal intensive care unit at </a:t>
            </a:r>
            <a:r>
              <a:rPr lang="en-US" err="1"/>
              <a:t>Sahlgrenska</a:t>
            </a:r>
            <a:r>
              <a:rPr lang="en-US"/>
              <a:t> University Hospital in </a:t>
            </a:r>
            <a:r>
              <a:rPr lang="en-US" err="1"/>
              <a:t>Göteborg</a:t>
            </a:r>
            <a:r>
              <a:rPr lang="en-US"/>
              <a:t>, Sweden.</a:t>
            </a:r>
          </a:p>
          <a:p>
            <a:endParaRPr lang="en-US"/>
          </a:p>
          <a:p>
            <a:r>
              <a:rPr lang="en-US"/>
              <a:t>A large proportion (28% [22 of 78]) of the infants in this</a:t>
            </a:r>
          </a:p>
          <a:p>
            <a:r>
              <a:rPr lang="en-US"/>
              <a:t>study were treated for ROP compared with infants born between 2008 and 2009 who participated in a Swedish national population-based study,30 where 12.8%ofinfants born </a:t>
            </a:r>
            <a:r>
              <a:rPr lang="en-US" err="1"/>
              <a:t>withGAless</a:t>
            </a:r>
            <a:r>
              <a:rPr lang="en-US"/>
              <a:t> than28weekswere </a:t>
            </a:r>
            <a:r>
              <a:rPr lang="en-US" err="1"/>
              <a:t>treated.Thereareseveral</a:t>
            </a:r>
            <a:r>
              <a:rPr lang="en-US"/>
              <a:t> possible explanations for this discrepancy. </a:t>
            </a:r>
            <a:r>
              <a:rPr lang="en-US" err="1"/>
              <a:t>Thepresent</a:t>
            </a:r>
            <a:r>
              <a:rPr lang="en-US"/>
              <a:t> </a:t>
            </a:r>
            <a:r>
              <a:rPr lang="en-US" err="1"/>
              <a:t>studywas</a:t>
            </a:r>
            <a:r>
              <a:rPr lang="en-US"/>
              <a:t> not population based, and only 90 of138 eligible </a:t>
            </a:r>
            <a:r>
              <a:rPr lang="en-US" err="1"/>
              <a:t>infantswere</a:t>
            </a:r>
            <a:r>
              <a:rPr lang="en-US"/>
              <a:t> enrolled, ofwhich78 survived. In addition, an increase </a:t>
            </a:r>
            <a:r>
              <a:rPr lang="en-US" err="1"/>
              <a:t>inROP</a:t>
            </a:r>
            <a:r>
              <a:rPr lang="en-US"/>
              <a:t> treatment has been seen in </a:t>
            </a:r>
            <a:r>
              <a:rPr lang="en-US" err="1"/>
              <a:t>Sweden,with</a:t>
            </a:r>
            <a:r>
              <a:rPr lang="en-US"/>
              <a:t> large regional variations after implementation in 2014 of higher oxygen saturation targets.31</a:t>
            </a:r>
          </a:p>
        </p:txBody>
      </p:sp>
      <p:sp>
        <p:nvSpPr>
          <p:cNvPr id="4" name="Slide Number Placeholder 3"/>
          <p:cNvSpPr>
            <a:spLocks noGrp="1"/>
          </p:cNvSpPr>
          <p:nvPr>
            <p:ph type="sldNum" sz="quarter" idx="5"/>
          </p:nvPr>
        </p:nvSpPr>
        <p:spPr/>
        <p:txBody>
          <a:bodyPr/>
          <a:lstStyle/>
          <a:p>
            <a:fld id="{E84FEEE8-B71E-4251-8198-C5524AF3272E}" type="slidenum">
              <a:rPr lang="en-US" smtClean="0"/>
              <a:t>51</a:t>
            </a:fld>
            <a:endParaRPr lang="en-US"/>
          </a:p>
        </p:txBody>
      </p:sp>
    </p:spTree>
    <p:extLst>
      <p:ext uri="{BB962C8B-B14F-4D97-AF65-F5344CB8AC3E}">
        <p14:creationId xmlns:p14="http://schemas.microsoft.com/office/powerpoint/2010/main" val="417927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6</a:t>
            </a:fld>
            <a:endParaRPr lang="en-US"/>
          </a:p>
        </p:txBody>
      </p:sp>
    </p:spTree>
    <p:extLst>
      <p:ext uri="{BB962C8B-B14F-4D97-AF65-F5344CB8AC3E}">
        <p14:creationId xmlns:p14="http://schemas.microsoft.com/office/powerpoint/2010/main" val="25449677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50">
              <a:defRPr/>
            </a:pPr>
            <a:r>
              <a:rPr lang="en-US">
                <a:latin typeface="Segoe UI" panose="020B0502040204020203" pitchFamily="34" charset="0"/>
              </a:rPr>
              <a:t>Bottom line: no difference or decrease in BDP with SMOF</a:t>
            </a:r>
          </a:p>
          <a:p>
            <a:pPr defTabSz="942150">
              <a:defRPr/>
            </a:pPr>
            <a:r>
              <a:rPr lang="en-US">
                <a:latin typeface="Segoe UI" panose="020B0502040204020203" pitchFamily="34" charset="0"/>
              </a:rPr>
              <a:t>MA specifically evaluating BPD in preterm infants: </a:t>
            </a:r>
            <a:r>
              <a:rPr lang="en-US"/>
              <a:t>NS trend to </a:t>
            </a:r>
            <a:r>
              <a:rPr lang="en-US">
                <a:cs typeface="Calibri" panose="020F0502020204030204" pitchFamily="34" charset="0"/>
              </a:rPr>
              <a:t>↓ BPD in</a:t>
            </a:r>
            <a:r>
              <a:rPr lang="en-US"/>
              <a:t> FO-containing ILE vs. non-FO ILE</a:t>
            </a:r>
            <a:endParaRPr lang="en-US" altLang="en-US">
              <a:latin typeface="Calibri" panose="020F0502020204030204" pitchFamily="34" charset="0"/>
              <a:ea typeface="Calibri" panose="020F0502020204030204" pitchFamily="34" charset="0"/>
              <a:cs typeface="Arial" panose="020B0604020202020204" pitchFamily="34" charset="0"/>
            </a:endParaRPr>
          </a:p>
          <a:p>
            <a:pPr defTabSz="942150">
              <a:defRPr/>
            </a:pPr>
            <a:r>
              <a:rPr lang="en-US" altLang="en-US">
                <a:latin typeface="Calibri" panose="020F0502020204030204" pitchFamily="34" charset="0"/>
                <a:ea typeface="Calibri" panose="020F0502020204030204" pitchFamily="34" charset="0"/>
                <a:cs typeface="Arial" panose="020B0604020202020204" pitchFamily="34" charset="0"/>
              </a:rPr>
              <a:t>Fan et al</a:t>
            </a:r>
            <a:r>
              <a:rPr lang="en-US" altLang="en-US" baseline="30000">
                <a:latin typeface="Calibri" panose="020F0502020204030204" pitchFamily="34" charset="0"/>
                <a:ea typeface="Calibri" panose="020F0502020204030204" pitchFamily="34" charset="0"/>
                <a:cs typeface="Arial" panose="020B0604020202020204" pitchFamily="34" charset="0"/>
              </a:rPr>
              <a:t>38</a:t>
            </a:r>
            <a:r>
              <a:rPr lang="en-US" altLang="en-US">
                <a:latin typeface="Calibri" panose="020F0502020204030204" pitchFamily="34" charset="0"/>
                <a:ea typeface="Calibri" panose="020F0502020204030204" pitchFamily="34" charset="0"/>
                <a:cs typeface="Arial" panose="020B0604020202020204" pitchFamily="34" charset="0"/>
              </a:rPr>
              <a:t>: SR and MA regarding BPD in preterm and alternative ILE: N = 22 RCT or Cohort Studies (n = 3781 preterm infants, min GA 23 weeks, min BW 530 gm). 16 RCT, 10 papers evaluated BPD as primary outcome</a:t>
            </a:r>
            <a:endParaRPr lang="en-US" altLang="en-US" sz="1400">
              <a:latin typeface="Arial" panose="020B0604020202020204" pitchFamily="34" charset="0"/>
            </a:endParaRPr>
          </a:p>
          <a:p>
            <a:pPr>
              <a:lnSpc>
                <a:spcPct val="107000"/>
              </a:lnSpc>
              <a:spcAft>
                <a:spcPts val="824"/>
              </a:spcAft>
            </a:pPr>
            <a:r>
              <a:rPr lang="en-US" sz="1200">
                <a:latin typeface="Calibri" panose="020F0502020204030204" pitchFamily="34" charset="0"/>
                <a:ea typeface="Calibri" panose="020F0502020204030204" pitchFamily="34" charset="0"/>
                <a:cs typeface="Arial" panose="020B0604020202020204" pitchFamily="34" charset="0"/>
              </a:rPr>
              <a:t>Incidence of BPD in accordance with the definition that any form of respiratory support or supplementary oxygen was needed at 36 weeks PMA, or that oxygen was needed for at least 28 days.</a:t>
            </a:r>
          </a:p>
          <a:p>
            <a:pPr>
              <a:lnSpc>
                <a:spcPct val="107000"/>
              </a:lnSpc>
              <a:spcAft>
                <a:spcPts val="824"/>
              </a:spcAft>
            </a:pPr>
            <a:r>
              <a:rPr lang="en-US" sz="1200">
                <a:latin typeface="Calibri" panose="020F0502020204030204" pitchFamily="34" charset="0"/>
                <a:ea typeface="Calibri" panose="020F0502020204030204" pitchFamily="34" charset="0"/>
                <a:cs typeface="Arial" panose="020B0604020202020204" pitchFamily="34" charset="0"/>
              </a:rPr>
              <a:t>Alternative ILE vs. SO ILE: Pooled effect generated by the meta-analysis, which did not show statistical significance (OR 0.96, 95% CI 0.80–1.14), NS.</a:t>
            </a:r>
          </a:p>
          <a:p>
            <a:pPr>
              <a:lnSpc>
                <a:spcPct val="107000"/>
              </a:lnSpc>
              <a:spcAft>
                <a:spcPts val="824"/>
              </a:spcAft>
            </a:pPr>
            <a:r>
              <a:rPr lang="en-US" sz="1200">
                <a:latin typeface="Calibri" panose="020F0502020204030204" pitchFamily="34" charset="0"/>
                <a:ea typeface="Calibri" panose="020F0502020204030204" pitchFamily="34" charset="0"/>
                <a:cs typeface="Arial" panose="020B0604020202020204" pitchFamily="34" charset="0"/>
              </a:rPr>
              <a:t>FO ILE vs. non-FO ILE: 18 studies (13 RCT studies and 5 cohort studies) with 2282 patients reported comparison of the use of fish oil-containing ILE and non-fish oil-containing ILE for preterm infants. Fish oil-containing ILE included </a:t>
            </a:r>
            <a:r>
              <a:rPr lang="en-US" sz="1200" err="1">
                <a:latin typeface="Calibri" panose="020F0502020204030204" pitchFamily="34" charset="0"/>
                <a:ea typeface="Calibri" panose="020F0502020204030204" pitchFamily="34" charset="0"/>
                <a:cs typeface="Arial" panose="020B0604020202020204" pitchFamily="34" charset="0"/>
              </a:rPr>
              <a:t>SMOFlipid</a:t>
            </a:r>
            <a:r>
              <a:rPr lang="en-US" sz="1200">
                <a:latin typeface="Calibri" panose="020F0502020204030204" pitchFamily="34" charset="0"/>
                <a:ea typeface="Calibri" panose="020F0502020204030204" pitchFamily="34" charset="0"/>
                <a:cs typeface="Arial" panose="020B0604020202020204" pitchFamily="34" charset="0"/>
              </a:rPr>
              <a:t>, </a:t>
            </a:r>
            <a:r>
              <a:rPr lang="en-US" sz="1200" err="1">
                <a:latin typeface="Calibri" panose="020F0502020204030204" pitchFamily="34" charset="0"/>
                <a:ea typeface="Calibri" panose="020F0502020204030204" pitchFamily="34" charset="0"/>
                <a:cs typeface="Arial" panose="020B0604020202020204" pitchFamily="34" charset="0"/>
              </a:rPr>
              <a:t>Lipidem</a:t>
            </a:r>
            <a:r>
              <a:rPr lang="en-US" sz="1200">
                <a:latin typeface="Calibri" panose="020F0502020204030204" pitchFamily="34" charset="0"/>
                <a:ea typeface="Calibri" panose="020F0502020204030204" pitchFamily="34" charset="0"/>
                <a:cs typeface="Arial" panose="020B0604020202020204" pitchFamily="34" charset="0"/>
              </a:rPr>
              <a:t>, and </a:t>
            </a:r>
            <a:r>
              <a:rPr lang="en-US" sz="1200" err="1">
                <a:latin typeface="Calibri" panose="020F0502020204030204" pitchFamily="34" charset="0"/>
                <a:ea typeface="Calibri" panose="020F0502020204030204" pitchFamily="34" charset="0"/>
                <a:cs typeface="Arial" panose="020B0604020202020204" pitchFamily="34" charset="0"/>
              </a:rPr>
              <a:t>Omegaven</a:t>
            </a:r>
            <a:r>
              <a:rPr lang="en-US" sz="1200">
                <a:latin typeface="Calibri" panose="020F0502020204030204" pitchFamily="34" charset="0"/>
                <a:ea typeface="Calibri" panose="020F0502020204030204" pitchFamily="34" charset="0"/>
                <a:cs typeface="Arial" panose="020B0604020202020204" pitchFamily="34" charset="0"/>
              </a:rPr>
              <a:t> in this review. 15 studies compared SMOF lipids to others and 3 studies compared </a:t>
            </a:r>
            <a:r>
              <a:rPr lang="en-US" sz="1200" err="1">
                <a:latin typeface="Calibri" panose="020F0502020204030204" pitchFamily="34" charset="0"/>
                <a:ea typeface="Calibri" panose="020F0502020204030204" pitchFamily="34" charset="0"/>
                <a:cs typeface="Arial" panose="020B0604020202020204" pitchFamily="34" charset="0"/>
              </a:rPr>
              <a:t>Omegaven</a:t>
            </a:r>
            <a:r>
              <a:rPr lang="en-US" sz="1200">
                <a:latin typeface="Calibri" panose="020F0502020204030204" pitchFamily="34" charset="0"/>
                <a:ea typeface="Calibri" panose="020F0502020204030204" pitchFamily="34" charset="0"/>
                <a:cs typeface="Arial" panose="020B0604020202020204" pitchFamily="34" charset="0"/>
              </a:rPr>
              <a:t> to others. Study of </a:t>
            </a:r>
            <a:r>
              <a:rPr lang="en-US" sz="1200" err="1">
                <a:latin typeface="Calibri" panose="020F0502020204030204" pitchFamily="34" charset="0"/>
                <a:ea typeface="Calibri" panose="020F0502020204030204" pitchFamily="34" charset="0"/>
                <a:cs typeface="Arial" panose="020B0604020202020204" pitchFamily="34" charset="0"/>
              </a:rPr>
              <a:t>Savini</a:t>
            </a:r>
            <a:r>
              <a:rPr lang="en-US" sz="1200">
                <a:latin typeface="Calibri" panose="020F0502020204030204" pitchFamily="34" charset="0"/>
                <a:ea typeface="Calibri" panose="020F0502020204030204" pitchFamily="34" charset="0"/>
                <a:cs typeface="Arial" panose="020B0604020202020204" pitchFamily="34" charset="0"/>
              </a:rPr>
              <a:t> et al. include </a:t>
            </a:r>
            <a:r>
              <a:rPr lang="en-US" sz="1200" err="1">
                <a:latin typeface="Calibri" panose="020F0502020204030204" pitchFamily="34" charset="0"/>
                <a:ea typeface="Calibri" panose="020F0502020204030204" pitchFamily="34" charset="0"/>
                <a:cs typeface="Arial" panose="020B0604020202020204" pitchFamily="34" charset="0"/>
              </a:rPr>
              <a:t>SMOFlipid</a:t>
            </a:r>
            <a:r>
              <a:rPr lang="en-US" sz="1200">
                <a:latin typeface="Calibri" panose="020F0502020204030204" pitchFamily="34" charset="0"/>
                <a:ea typeface="Calibri" panose="020F0502020204030204" pitchFamily="34" charset="0"/>
                <a:cs typeface="Arial" panose="020B0604020202020204" pitchFamily="34" charset="0"/>
              </a:rPr>
              <a:t> group and </a:t>
            </a:r>
            <a:r>
              <a:rPr lang="en-US" sz="1200" err="1">
                <a:latin typeface="Calibri" panose="020F0502020204030204" pitchFamily="34" charset="0"/>
                <a:ea typeface="Calibri" panose="020F0502020204030204" pitchFamily="34" charset="0"/>
                <a:cs typeface="Arial" panose="020B0604020202020204" pitchFamily="34" charset="0"/>
              </a:rPr>
              <a:t>Lipidem</a:t>
            </a:r>
            <a:r>
              <a:rPr lang="en-US" sz="1200">
                <a:latin typeface="Calibri" panose="020F0502020204030204" pitchFamily="34" charset="0"/>
                <a:ea typeface="Calibri" panose="020F0502020204030204" pitchFamily="34" charset="0"/>
                <a:cs typeface="Arial" panose="020B0604020202020204" pitchFamily="34" charset="0"/>
              </a:rPr>
              <a:t> group. The pooled estimate OR was 0.88 (95% CI 0.71 to 1.08), indicating that fish oil-containing ILEs had no protective effect against the occurrence of BPD in preterm infants, compared with non-fish oil-containing ILEs.</a:t>
            </a:r>
          </a:p>
          <a:p>
            <a:pPr>
              <a:lnSpc>
                <a:spcPct val="107000"/>
              </a:lnSpc>
              <a:spcAft>
                <a:spcPts val="824"/>
              </a:spcAft>
            </a:pPr>
            <a:r>
              <a:rPr lang="en-US" sz="1200">
                <a:latin typeface="Calibri" panose="020F0502020204030204" pitchFamily="34" charset="0"/>
                <a:ea typeface="Calibri" panose="020F0502020204030204" pitchFamily="34" charset="0"/>
                <a:cs typeface="Arial" panose="020B0604020202020204" pitchFamily="34" charset="0"/>
              </a:rPr>
              <a:t>(But trend to decreased BPD with FO vs. non-FO, and NO increased risk with FO ILE and BPD)</a:t>
            </a:r>
          </a:p>
          <a:p>
            <a:pPr>
              <a:lnSpc>
                <a:spcPct val="107000"/>
              </a:lnSpc>
              <a:spcAft>
                <a:spcPts val="824"/>
              </a:spcAft>
            </a:pPr>
            <a:endParaRPr lang="en-US" sz="1200">
              <a:latin typeface="Calibri" panose="020F0502020204030204" pitchFamily="34" charset="0"/>
              <a:cs typeface="Arial" panose="020B0604020202020204" pitchFamily="34" charset="0"/>
            </a:endParaRPr>
          </a:p>
          <a:p>
            <a:pPr>
              <a:lnSpc>
                <a:spcPct val="107000"/>
              </a:lnSpc>
              <a:spcAft>
                <a:spcPts val="824"/>
              </a:spcAft>
            </a:pPr>
            <a:r>
              <a:rPr lang="en-US" sz="1200">
                <a:latin typeface="Calibri" panose="020F0502020204030204" pitchFamily="34" charset="0"/>
                <a:cs typeface="Arial" panose="020B0604020202020204" pitchFamily="34" charset="0"/>
              </a:rPr>
              <a:t>RCT: </a:t>
            </a:r>
          </a:p>
          <a:p>
            <a:pPr>
              <a:lnSpc>
                <a:spcPct val="107000"/>
              </a:lnSpc>
              <a:spcAft>
                <a:spcPts val="800"/>
              </a:spcAft>
            </a:pPr>
            <a:r>
              <a:rPr lang="en-US" b="1" err="1">
                <a:latin typeface="Calibri" panose="020F0502020204030204" pitchFamily="34" charset="0"/>
                <a:ea typeface="Calibri" panose="020F0502020204030204" pitchFamily="34" charset="0"/>
                <a:cs typeface="Times New Roman" panose="02020603050405020304" pitchFamily="18" charset="0"/>
              </a:rPr>
              <a:t>Ozkan</a:t>
            </a:r>
            <a:r>
              <a:rPr lang="en-US" b="1">
                <a:latin typeface="Calibri" panose="020F0502020204030204" pitchFamily="34" charset="0"/>
                <a:ea typeface="Calibri" panose="020F0502020204030204" pitchFamily="34" charset="0"/>
                <a:cs typeface="Times New Roman" panose="02020603050405020304" pitchFamily="18" charset="0"/>
              </a:rPr>
              <a:t> et al (2018):</a:t>
            </a:r>
            <a:r>
              <a:rPr lang="en-US">
                <a:latin typeface="Calibri" panose="020F0502020204030204" pitchFamily="34" charset="0"/>
                <a:ea typeface="Calibri" panose="020F0502020204030204" pitchFamily="34" charset="0"/>
                <a:cs typeface="Times New Roman" panose="02020603050405020304" pitchFamily="18" charset="0"/>
              </a:rPr>
              <a:t> RCT, N = 89 infants, n = 47 OO/SO ILE vs. n = 42, SMOF ILE in preterm infants (&lt; 32 </a:t>
            </a:r>
            <a:r>
              <a:rPr lang="en-US" err="1">
                <a:latin typeface="Calibri" panose="020F0502020204030204" pitchFamily="34" charset="0"/>
                <a:ea typeface="Calibri" panose="020F0502020204030204" pitchFamily="34" charset="0"/>
                <a:cs typeface="Times New Roman" panose="02020603050405020304" pitchFamily="18" charset="0"/>
              </a:rPr>
              <a:t>wks</a:t>
            </a:r>
            <a:r>
              <a:rPr lang="en-US">
                <a:latin typeface="Calibri" panose="020F0502020204030204" pitchFamily="34" charset="0"/>
                <a:ea typeface="Calibri" panose="020F0502020204030204" pitchFamily="34" charset="0"/>
                <a:cs typeface="Times New Roman" panose="02020603050405020304" pitchFamily="18" charset="0"/>
              </a:rPr>
              <a:t> GA – mean GA 28.1 weeks). Duration of PN: 13.1 days in both groups. Primary outcomes: lipid peroxidation products, total antioxidant capacity (TAC), pro + anti inflammatory cytokines at 0,7,14 days, cholestasis and other comorbidities (BPD, sepsis </a:t>
            </a:r>
            <a:r>
              <a:rPr lang="en-US" err="1">
                <a:latin typeface="Calibri" panose="020F0502020204030204" pitchFamily="34" charset="0"/>
                <a:ea typeface="Calibri" panose="020F0502020204030204" pitchFamily="34" charset="0"/>
                <a:cs typeface="Times New Roman" panose="02020603050405020304" pitchFamily="18" charset="0"/>
              </a:rPr>
              <a:t>etc</a:t>
            </a:r>
            <a:r>
              <a:rPr lang="en-US">
                <a:latin typeface="Calibri" panose="020F0502020204030204" pitchFamily="34" charset="0"/>
                <a:ea typeface="Calibri" panose="020F0502020204030204" pitchFamily="34" charset="0"/>
                <a:cs typeface="Times New Roman" panose="02020603050405020304" pitchFamily="18" charset="0"/>
              </a:rPr>
              <a:t>). ILE dose: 1 gm/kg/d day 1 – increased to 3 gm/kg/d. Results: TAC sig higher in SMOF vs. OO/SO at day 7 only. No differences in cytokines. Non-invasive ventilation higher in OO/SO ILE (18.5 days vs. 10.3 days (SMOF), p = 0.01), low rate of PNAC (1 SMOF, 2 OO/SO). </a:t>
            </a:r>
            <a:r>
              <a:rPr lang="en-US" b="1">
                <a:latin typeface="Calibri" panose="020F0502020204030204" pitchFamily="34" charset="0"/>
                <a:ea typeface="Calibri" panose="020F0502020204030204" pitchFamily="34" charset="0"/>
                <a:cs typeface="Times New Roman" panose="02020603050405020304" pitchFamily="18" charset="0"/>
              </a:rPr>
              <a:t>BPD NS lower in SMOF vs. OO/SO ILE (14.2% vs. 31.2%, p = 0.2), but severe BPD sig lower in SMOF vs. OO/SO: 7.1% vs. 19.1%, p = 0.02, moderate BPD lower in SMOF, but NS (p = 0.06</a:t>
            </a:r>
            <a:r>
              <a:rPr lang="en-US">
                <a:latin typeface="Calibri" panose="020F0502020204030204" pitchFamily="34" charset="0"/>
                <a:ea typeface="Calibri" panose="020F0502020204030204" pitchFamily="34" charset="0"/>
                <a:cs typeface="Times New Roman" panose="02020603050405020304" pitchFamily="18" charset="0"/>
              </a:rPr>
              <a:t>), no differences in ROP, PDA, IVH, sepsis, EN initiation. </a:t>
            </a:r>
          </a:p>
          <a:p>
            <a:pPr>
              <a:lnSpc>
                <a:spcPct val="107000"/>
              </a:lnSpc>
              <a:spcAft>
                <a:spcPts val="800"/>
              </a:spcAft>
            </a:pPr>
            <a:r>
              <a:rPr lang="en-US" b="1">
                <a:latin typeface="Calibri" panose="020F0502020204030204" pitchFamily="34" charset="0"/>
                <a:ea typeface="Calibri" panose="020F0502020204030204" pitchFamily="34" charset="0"/>
                <a:cs typeface="Times New Roman" panose="02020603050405020304" pitchFamily="18" charset="0"/>
              </a:rPr>
              <a:t>Hsiao et al (2018):</a:t>
            </a:r>
            <a:r>
              <a:rPr lang="en-US">
                <a:latin typeface="Calibri" panose="020F0502020204030204" pitchFamily="34" charset="0"/>
                <a:ea typeface="Calibri" panose="020F0502020204030204" pitchFamily="34" charset="0"/>
                <a:cs typeface="Times New Roman" panose="02020603050405020304" pitchFamily="18" charset="0"/>
              </a:rPr>
              <a:t> DBRCT, SMOF ILE vs. SO/MCT ILE (n = 60 VLBW requiring ventilator support) x 7 days. Primary outcome: IL-1beta and IL-6 levels in serum and BALF. Secondary outcomes: mortality, clinical outcomes (LOS, MV days, O2 days, weight gain, LFT, PNAC, BPD, ROP, NEC, IVH, late-onset sepsis). ILE dose: 1 gm/kg/d on day 1, increased to 3 gm/kg/d days 3 – 7. Results: Sig lower IL-1beta in serum and BALF in SMOF ILE group, IL-6 sig lower in SMOF group. </a:t>
            </a:r>
            <a:r>
              <a:rPr lang="en-US" b="1">
                <a:latin typeface="Calibri" panose="020F0502020204030204" pitchFamily="34" charset="0"/>
                <a:ea typeface="Calibri" panose="020F0502020204030204" pitchFamily="34" charset="0"/>
                <a:cs typeface="Times New Roman" panose="02020603050405020304" pitchFamily="18" charset="0"/>
              </a:rPr>
              <a:t>Vent days, O2 days, BPD sig lower in SMOF group (13.3% vs. 36.7%, p = 0.04, OR 0.36, 95%CI 0.21 – 0.86). Multivariate analysis: BPD associated with type of ILE, GA, APGAR at 1 min, ICU days. OR: 0.033, 95%CI = 0.002 – 0.568, p = 0.019</a:t>
            </a:r>
            <a:r>
              <a:rPr lang="en-US">
                <a:latin typeface="Calibri" panose="020F0502020204030204" pitchFamily="34" charset="0"/>
                <a:ea typeface="Calibri" panose="020F0502020204030204" pitchFamily="34" charset="0"/>
                <a:cs typeface="Times New Roman" panose="02020603050405020304" pitchFamily="18" charset="0"/>
              </a:rPr>
              <a:t>. Lower PNAC but NS (6.67% vs. 13.33%, p = 0.35), no differences in other comorbidities. </a:t>
            </a:r>
          </a:p>
          <a:p>
            <a:pPr>
              <a:lnSpc>
                <a:spcPct val="107000"/>
              </a:lnSpc>
              <a:spcAft>
                <a:spcPts val="800"/>
              </a:spcAft>
            </a:pPr>
            <a:r>
              <a:rPr lang="en-US" b="1" err="1">
                <a:latin typeface="Calibri" panose="020F0502020204030204" pitchFamily="34" charset="0"/>
                <a:ea typeface="Calibri" panose="020F0502020204030204" pitchFamily="34" charset="0"/>
                <a:cs typeface="Times New Roman" panose="02020603050405020304" pitchFamily="18" charset="0"/>
              </a:rPr>
              <a:t>Repa</a:t>
            </a:r>
            <a:r>
              <a:rPr lang="en-US" b="1">
                <a:latin typeface="Calibri" panose="020F0502020204030204" pitchFamily="34" charset="0"/>
                <a:ea typeface="Calibri" panose="020F0502020204030204" pitchFamily="34" charset="0"/>
                <a:cs typeface="Times New Roman" panose="02020603050405020304" pitchFamily="18" charset="0"/>
              </a:rPr>
              <a:t> (2018):</a:t>
            </a:r>
            <a:r>
              <a:rPr lang="en-US">
                <a:latin typeface="Calibri" panose="020F0502020204030204" pitchFamily="34" charset="0"/>
                <a:ea typeface="Calibri" panose="020F0502020204030204" pitchFamily="34" charset="0"/>
                <a:cs typeface="Times New Roman" panose="02020603050405020304" pitchFamily="18" charset="0"/>
              </a:rPr>
              <a:t> DBRCT n = 230, SMOF vs. SO ILE. See slide 38 (</a:t>
            </a:r>
            <a:r>
              <a:rPr lang="en-US" b="1">
                <a:latin typeface="Calibri" panose="020F0502020204030204" pitchFamily="34" charset="0"/>
                <a:ea typeface="Calibri" panose="020F0502020204030204" pitchFamily="34" charset="0"/>
                <a:cs typeface="Times New Roman" panose="02020603050405020304" pitchFamily="18" charset="0"/>
              </a:rPr>
              <a:t>CLD incidence: 17% v s. 19%, p = 0.80, days on MV: 6 days in both groups, p = 0.51)</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err="1">
                <a:latin typeface="Calibri" panose="020F0502020204030204" pitchFamily="34" charset="0"/>
                <a:ea typeface="Calibri" panose="020F0502020204030204" pitchFamily="34" charset="0"/>
                <a:cs typeface="Times New Roman" panose="02020603050405020304" pitchFamily="18" charset="0"/>
              </a:rPr>
              <a:t>Najm</a:t>
            </a:r>
            <a:r>
              <a:rPr lang="en-US" b="1">
                <a:latin typeface="Calibri" panose="020F0502020204030204" pitchFamily="34" charset="0"/>
                <a:ea typeface="Calibri" panose="020F0502020204030204" pitchFamily="34" charset="0"/>
                <a:cs typeface="Times New Roman" panose="02020603050405020304" pitchFamily="18" charset="0"/>
              </a:rPr>
              <a:t> (2017):</a:t>
            </a:r>
            <a:r>
              <a:rPr lang="en-US">
                <a:latin typeface="Calibri" panose="020F0502020204030204" pitchFamily="34" charset="0"/>
                <a:ea typeface="Calibri" panose="020F0502020204030204" pitchFamily="34" charset="0"/>
                <a:cs typeface="Times New Roman" panose="02020603050405020304" pitchFamily="18" charset="0"/>
              </a:rPr>
              <a:t> DBRCT, n = 90, SMOF vs. OO/SO ILE. See slide 31 (</a:t>
            </a:r>
            <a:r>
              <a:rPr lang="en-US" b="1">
                <a:latin typeface="Calibri" panose="020F0502020204030204" pitchFamily="34" charset="0"/>
                <a:ea typeface="Calibri" panose="020F0502020204030204" pitchFamily="34" charset="0"/>
                <a:cs typeface="Times New Roman" panose="02020603050405020304" pitchFamily="18" charset="0"/>
              </a:rPr>
              <a:t>BPD incidence: SMOF 58%, OO/SO ILE 42%, p = 0.18)</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err="1">
                <a:latin typeface="Calibri" panose="020F0502020204030204" pitchFamily="34" charset="0"/>
                <a:ea typeface="Calibri" panose="020F0502020204030204" pitchFamily="34" charset="0"/>
                <a:cs typeface="Times New Roman" panose="02020603050405020304" pitchFamily="18" charset="0"/>
              </a:rPr>
              <a:t>Skouroliakou</a:t>
            </a:r>
            <a:r>
              <a:rPr lang="en-US" b="1">
                <a:latin typeface="Calibri" panose="020F0502020204030204" pitchFamily="34" charset="0"/>
                <a:ea typeface="Calibri" panose="020F0502020204030204" pitchFamily="34" charset="0"/>
                <a:cs typeface="Times New Roman" panose="02020603050405020304" pitchFamily="18" charset="0"/>
              </a:rPr>
              <a:t> 2016</a:t>
            </a:r>
            <a:r>
              <a:rPr lang="en-US">
                <a:latin typeface="Calibri" panose="020F0502020204030204" pitchFamily="34" charset="0"/>
                <a:ea typeface="Calibri" panose="020F0502020204030204" pitchFamily="34" charset="0"/>
                <a:cs typeface="Times New Roman" panose="02020603050405020304" pitchFamily="18" charset="0"/>
              </a:rPr>
              <a:t>: DBRCT, n = 60 VLBW, SMOF vs.  SO ILE. Primary outcomes: proinflammatory cytokines (</a:t>
            </a:r>
            <a:r>
              <a:rPr lang="en-US" err="1">
                <a:latin typeface="Calibri" panose="020F0502020204030204" pitchFamily="34" charset="0"/>
                <a:ea typeface="Calibri" panose="020F0502020204030204" pitchFamily="34" charset="0"/>
                <a:cs typeface="Times New Roman" panose="02020603050405020304" pitchFamily="18" charset="0"/>
              </a:rPr>
              <a:t>TNFa</a:t>
            </a:r>
            <a:r>
              <a:rPr lang="en-US">
                <a:latin typeface="Calibri" panose="020F0502020204030204" pitchFamily="34" charset="0"/>
                <a:ea typeface="Calibri" panose="020F0502020204030204" pitchFamily="34" charset="0"/>
                <a:cs typeface="Times New Roman" panose="02020603050405020304" pitchFamily="18" charset="0"/>
              </a:rPr>
              <a:t>, IL-6, IL-8), secondary outcomes: alpha-tocopherol, FA profiles. ILE dose – 1 gm/kg/d to 3 gm/kg/d. </a:t>
            </a:r>
            <a:r>
              <a:rPr lang="en-US" b="1">
                <a:latin typeface="Calibri" panose="020F0502020204030204" pitchFamily="34" charset="0"/>
                <a:ea typeface="Calibri" panose="020F0502020204030204" pitchFamily="34" charset="0"/>
                <a:cs typeface="Times New Roman" panose="02020603050405020304" pitchFamily="18" charset="0"/>
              </a:rPr>
              <a:t>BPD lower in SMOF group 24% vs. 46%, but NS (p &gt; 0.05 (OR 0.37 (95% CI 0.11 – 1.22)).</a:t>
            </a:r>
            <a:r>
              <a:rPr lang="en-US">
                <a:latin typeface="Calibri" panose="020F0502020204030204" pitchFamily="34" charset="0"/>
                <a:ea typeface="Calibri" panose="020F0502020204030204" pitchFamily="34" charset="0"/>
                <a:cs typeface="Times New Roman" panose="02020603050405020304" pitchFamily="18" charset="0"/>
              </a:rPr>
              <a:t> No differences in any other clinical outcomes (infections, PNC, RDS, growth). Proinflammatory cytokines lower at day 30/EOS (T2) with SMOF vs. SO ILE. </a:t>
            </a:r>
          </a:p>
          <a:p>
            <a:pPr>
              <a:lnSpc>
                <a:spcPct val="107000"/>
              </a:lnSpc>
              <a:spcAft>
                <a:spcPts val="800"/>
              </a:spcAft>
            </a:pPr>
            <a:r>
              <a:rPr lang="en-US" b="1">
                <a:latin typeface="Calibri" panose="020F0502020204030204" pitchFamily="34" charset="0"/>
                <a:ea typeface="Calibri" panose="020F0502020204030204" pitchFamily="34" charset="0"/>
                <a:cs typeface="Times New Roman" panose="02020603050405020304" pitchFamily="18" charset="0"/>
              </a:rPr>
              <a:t>Beken (2014):</a:t>
            </a:r>
            <a:r>
              <a:rPr lang="en-US">
                <a:latin typeface="Calibri" panose="020F0502020204030204" pitchFamily="34" charset="0"/>
                <a:ea typeface="Calibri" panose="020F0502020204030204" pitchFamily="34" charset="0"/>
                <a:cs typeface="Times New Roman" panose="02020603050405020304" pitchFamily="18" charset="0"/>
              </a:rPr>
              <a:t>  DBRCT, n = 80 VLBW, SMOF vs. SO ILE. Primary outcome ROP and need for laser photocoagulation. Secondary outcomes: cholestasis, nosocomial infections, NEC, IVH, CLD. Initial ILE dose: 0.5 – 1 gm/kg/d, goal dose 3 gm/kg/d. Sig lower ROP in SMOF vs. SO ILE, </a:t>
            </a:r>
            <a:r>
              <a:rPr lang="en-US" b="1">
                <a:latin typeface="Calibri" panose="020F0502020204030204" pitchFamily="34" charset="0"/>
                <a:ea typeface="Calibri" panose="020F0502020204030204" pitchFamily="34" charset="0"/>
                <a:cs typeface="Times New Roman" panose="02020603050405020304" pitchFamily="18" charset="0"/>
              </a:rPr>
              <a:t>no difference CLD (p = 0.74), MV days (p = 0.83) or O2 </a:t>
            </a:r>
            <a:r>
              <a:rPr lang="en-US" b="1" err="1">
                <a:latin typeface="Calibri" panose="020F0502020204030204" pitchFamily="34" charset="0"/>
                <a:ea typeface="Calibri" panose="020F0502020204030204" pitchFamily="34" charset="0"/>
                <a:cs typeface="Times New Roman" panose="02020603050405020304" pitchFamily="18" charset="0"/>
              </a:rPr>
              <a:t>tx</a:t>
            </a:r>
            <a:r>
              <a:rPr lang="en-US" b="1">
                <a:latin typeface="Calibri" panose="020F0502020204030204" pitchFamily="34" charset="0"/>
                <a:ea typeface="Calibri" panose="020F0502020204030204" pitchFamily="34" charset="0"/>
                <a:cs typeface="Times New Roman" panose="02020603050405020304" pitchFamily="18" charset="0"/>
              </a:rPr>
              <a:t> days (p = 0.61) </a:t>
            </a:r>
            <a:r>
              <a:rPr lang="en-US">
                <a:latin typeface="Calibri" panose="020F0502020204030204" pitchFamily="34" charset="0"/>
                <a:ea typeface="Calibri" panose="020F0502020204030204" pitchFamily="34" charset="0"/>
                <a:cs typeface="Times New Roman" panose="02020603050405020304" pitchFamily="18" charset="0"/>
              </a:rPr>
              <a:t>or other clinical outcomes (except higher hypoglycemia in SO ILE group, p = 0.03)</a:t>
            </a:r>
          </a:p>
          <a:p>
            <a:pPr>
              <a:lnSpc>
                <a:spcPct val="107000"/>
              </a:lnSpc>
              <a:spcAft>
                <a:spcPts val="800"/>
              </a:spcAft>
            </a:pPr>
            <a:r>
              <a:rPr lang="en-US" b="1" err="1">
                <a:latin typeface="Calibri" panose="020F0502020204030204" pitchFamily="34" charset="0"/>
                <a:ea typeface="Calibri" panose="020F0502020204030204" pitchFamily="34" charset="0"/>
                <a:cs typeface="Times New Roman" panose="02020603050405020304" pitchFamily="18" charset="0"/>
              </a:rPr>
              <a:t>Savini</a:t>
            </a:r>
            <a:r>
              <a:rPr lang="en-US" b="1">
                <a:latin typeface="Calibri" panose="020F0502020204030204" pitchFamily="34" charset="0"/>
                <a:ea typeface="Calibri" panose="020F0502020204030204" pitchFamily="34" charset="0"/>
                <a:cs typeface="Times New Roman" panose="02020603050405020304" pitchFamily="18" charset="0"/>
              </a:rPr>
              <a:t> et al (2013):</a:t>
            </a:r>
            <a:r>
              <a:rPr lang="en-US">
                <a:latin typeface="Calibri" panose="020F0502020204030204" pitchFamily="34" charset="0"/>
                <a:ea typeface="Calibri" panose="020F0502020204030204" pitchFamily="34" charset="0"/>
                <a:cs typeface="Times New Roman" panose="02020603050405020304" pitchFamily="18" charset="0"/>
              </a:rPr>
              <a:t> Single center, 5 arm parallel group RCT, 5 ILE (SO ILE, SO/MCT, OO/SO, SMOF, MSF) in preterm infants GA 500 – 1249 gm, (n = 155). Primary outcome: Phytosterol (PS) levels at day 0, 7 and 14 (when infants receiving ~50% PN/~50% EN). Secondary outcomes: growth, clinical outcomes</a:t>
            </a:r>
            <a:r>
              <a:rPr lang="en-US" b="1">
                <a:latin typeface="Calibri" panose="020F0502020204030204" pitchFamily="34" charset="0"/>
                <a:ea typeface="Calibri" panose="020F0502020204030204" pitchFamily="34" charset="0"/>
                <a:cs typeface="Times New Roman" panose="02020603050405020304" pitchFamily="18" charset="0"/>
              </a:rPr>
              <a:t>. No differences between groups in BPD (p = 0.8),</a:t>
            </a:r>
            <a:r>
              <a:rPr lang="en-US">
                <a:latin typeface="Calibri" panose="020F0502020204030204" pitchFamily="34" charset="0"/>
                <a:ea typeface="Calibri" panose="020F0502020204030204" pitchFamily="34" charset="0"/>
                <a:cs typeface="Times New Roman" panose="02020603050405020304" pitchFamily="18" charset="0"/>
              </a:rPr>
              <a:t> PDA, NEC, sepsis, cholestasis, growth, LFT. PS were significantly highest in SO ILE group vs. other groups. </a:t>
            </a:r>
            <a:r>
              <a:rPr lang="en-US" err="1">
                <a:latin typeface="Calibri" panose="020F0502020204030204" pitchFamily="34" charset="0"/>
                <a:ea typeface="Calibri" panose="020F0502020204030204" pitchFamily="34" charset="0"/>
                <a:cs typeface="Times New Roman" panose="02020603050405020304" pitchFamily="18" charset="0"/>
              </a:rPr>
              <a:t>Campesterol</a:t>
            </a:r>
            <a:r>
              <a:rPr lang="en-US">
                <a:latin typeface="Calibri" panose="020F0502020204030204" pitchFamily="34" charset="0"/>
                <a:ea typeface="Calibri" panose="020F0502020204030204" pitchFamily="34" charset="0"/>
                <a:cs typeface="Times New Roman" panose="02020603050405020304" pitchFamily="18" charset="0"/>
              </a:rPr>
              <a:t> sig lower in SMOF vs. other groups at d14, lowest in SMOF and OO/SO on day 7 vs. other groups, b-sitosterol lower on d7 in SMOF and MSF vs. other groups, lower on day 14 in SMOF vs. SO/MCT and MSF groups. </a:t>
            </a:r>
          </a:p>
          <a:p>
            <a:pPr>
              <a:lnSpc>
                <a:spcPct val="107000"/>
              </a:lnSpc>
              <a:spcAft>
                <a:spcPts val="800"/>
              </a:spcAft>
            </a:pPr>
            <a:r>
              <a:rPr lang="en-US" b="1">
                <a:latin typeface="Calibri" panose="020F0502020204030204" pitchFamily="34" charset="0"/>
                <a:ea typeface="Calibri" panose="020F0502020204030204" pitchFamily="34" charset="0"/>
                <a:cs typeface="Times New Roman" panose="02020603050405020304" pitchFamily="18" charset="0"/>
              </a:rPr>
              <a:t>Huff 2023:</a:t>
            </a:r>
            <a:r>
              <a:rPr lang="en-US">
                <a:latin typeface="Calibri" panose="020F0502020204030204" pitchFamily="34" charset="0"/>
                <a:ea typeface="Calibri" panose="020F0502020204030204" pitchFamily="34" charset="0"/>
                <a:cs typeface="Times New Roman" panose="02020603050405020304" pitchFamily="18" charset="0"/>
              </a:rPr>
              <a:t> See slide 25. No differences in ROP and ROP </a:t>
            </a:r>
            <a:r>
              <a:rPr lang="en-US" err="1">
                <a:latin typeface="Calibri" panose="020F0502020204030204" pitchFamily="34" charset="0"/>
                <a:ea typeface="Calibri" panose="020F0502020204030204" pitchFamily="34" charset="0"/>
                <a:cs typeface="Times New Roman" panose="02020603050405020304" pitchFamily="18" charset="0"/>
              </a:rPr>
              <a:t>tx</a:t>
            </a:r>
            <a:r>
              <a:rPr lang="en-US">
                <a:latin typeface="Calibri" panose="020F0502020204030204" pitchFamily="34" charset="0"/>
                <a:ea typeface="Calibri" panose="020F0502020204030204" pitchFamily="34" charset="0"/>
                <a:cs typeface="Times New Roman" panose="02020603050405020304" pitchFamily="18" charset="0"/>
              </a:rPr>
              <a:t> (p = 1.0</a:t>
            </a:r>
            <a:r>
              <a:rPr lang="en-US" b="1">
                <a:latin typeface="Calibri" panose="020F0502020204030204" pitchFamily="34" charset="0"/>
                <a:ea typeface="Calibri" panose="020F0502020204030204" pitchFamily="34" charset="0"/>
                <a:cs typeface="Times New Roman" panose="02020603050405020304" pitchFamily="18" charset="0"/>
              </a:rPr>
              <a:t>), BPD (p = 0.877),</a:t>
            </a:r>
            <a:r>
              <a:rPr lang="en-US">
                <a:latin typeface="Calibri" panose="020F0502020204030204" pitchFamily="34" charset="0"/>
                <a:ea typeface="Calibri" panose="020F0502020204030204" pitchFamily="34" charset="0"/>
                <a:cs typeface="Times New Roman" panose="02020603050405020304" pitchFamily="18" charset="0"/>
              </a:rPr>
              <a:t> NICU LOS (NS, p value not reported). </a:t>
            </a:r>
          </a:p>
          <a:p>
            <a:pPr>
              <a:lnSpc>
                <a:spcPct val="107000"/>
              </a:lnSpc>
              <a:spcAft>
                <a:spcPts val="800"/>
              </a:spcAft>
            </a:pPr>
            <a:r>
              <a:rPr lang="en-US" b="1">
                <a:latin typeface="Calibri" panose="020F0502020204030204" pitchFamily="34" charset="0"/>
                <a:ea typeface="Calibri" panose="020F0502020204030204" pitchFamily="34" charset="0"/>
                <a:cs typeface="Times New Roman" panose="02020603050405020304" pitchFamily="18" charset="0"/>
              </a:rPr>
              <a:t>Costa 2021:</a:t>
            </a:r>
            <a:r>
              <a:rPr lang="en-US">
                <a:latin typeface="Calibri" panose="020F0502020204030204" pitchFamily="34" charset="0"/>
                <a:ea typeface="Calibri" panose="020F0502020204030204" pitchFamily="34" charset="0"/>
                <a:cs typeface="Times New Roman" panose="02020603050405020304" pitchFamily="18" charset="0"/>
              </a:rPr>
              <a:t> See slide 39. RCT, n = 101 VLBW, SO ILE vs. SMOF ILE. Primary outcome: HC z-score at 36 weeks PMA. Secondary outcomes: change in </a:t>
            </a:r>
            <a:r>
              <a:rPr lang="en-US" err="1">
                <a:latin typeface="Calibri" panose="020F0502020204030204" pitchFamily="34" charset="0"/>
                <a:ea typeface="Calibri" panose="020F0502020204030204" pitchFamily="34" charset="0"/>
                <a:cs typeface="Times New Roman" panose="02020603050405020304" pitchFamily="18" charset="0"/>
              </a:rPr>
              <a:t>wt</a:t>
            </a:r>
            <a:r>
              <a:rPr lang="en-US">
                <a:latin typeface="Calibri" panose="020F0502020204030204" pitchFamily="34" charset="0"/>
                <a:ea typeface="Calibri" panose="020F0502020204030204" pitchFamily="34" charset="0"/>
                <a:cs typeface="Times New Roman" panose="02020603050405020304" pitchFamily="18" charset="0"/>
              </a:rPr>
              <a:t> and </a:t>
            </a:r>
            <a:r>
              <a:rPr lang="en-US" err="1">
                <a:latin typeface="Calibri" panose="020F0502020204030204" pitchFamily="34" charset="0"/>
                <a:ea typeface="Calibri" panose="020F0502020204030204" pitchFamily="34" charset="0"/>
                <a:cs typeface="Times New Roman" panose="02020603050405020304" pitchFamily="18" charset="0"/>
              </a:rPr>
              <a:t>lt</a:t>
            </a:r>
            <a:r>
              <a:rPr lang="en-US">
                <a:latin typeface="Calibri" panose="020F0502020204030204" pitchFamily="34" charset="0"/>
                <a:ea typeface="Calibri" panose="020F0502020204030204" pitchFamily="34" charset="0"/>
                <a:cs typeface="Times New Roman" panose="02020603050405020304" pitchFamily="18" charset="0"/>
              </a:rPr>
              <a:t> z scores, late-onset sepsis, PNAC, etc. No difference in ROP, treated ROP, </a:t>
            </a:r>
            <a:r>
              <a:rPr lang="en-US" b="1">
                <a:latin typeface="Calibri" panose="020F0502020204030204" pitchFamily="34" charset="0"/>
                <a:ea typeface="Calibri" panose="020F0502020204030204" pitchFamily="34" charset="0"/>
                <a:cs typeface="Times New Roman" panose="02020603050405020304" pitchFamily="18" charset="0"/>
              </a:rPr>
              <a:t>BPD (p = 1.0)</a:t>
            </a:r>
            <a:r>
              <a:rPr lang="en-US">
                <a:latin typeface="Calibri" panose="020F0502020204030204" pitchFamily="34" charset="0"/>
                <a:ea typeface="Calibri" panose="020F0502020204030204" pitchFamily="34" charset="0"/>
                <a:cs typeface="Times New Roman" panose="02020603050405020304" pitchFamily="18" charset="0"/>
              </a:rPr>
              <a:t>, PDA, NEC, IVH, PVL, LOS, mortality. ILE intake 3.6, 3.7 gm/kg/d, PN duration: 39.7 days (SMOF), 33.4 days (SO ILE), NS. Higher HC scores with SMOF (p = 0.034) and length (p = 0.017), lower PNAC but NS (8% vs. 20%, p = 0.091). </a:t>
            </a:r>
          </a:p>
          <a:p>
            <a:pPr>
              <a:lnSpc>
                <a:spcPct val="107000"/>
              </a:lnSpc>
              <a:spcAft>
                <a:spcPts val="800"/>
              </a:spcAft>
            </a:pPr>
            <a:r>
              <a:rPr lang="en-US" b="1" err="1">
                <a:latin typeface="Calibri" panose="020F0502020204030204" pitchFamily="34" charset="0"/>
                <a:ea typeface="Calibri" panose="020F0502020204030204" pitchFamily="34" charset="0"/>
                <a:cs typeface="Times New Roman" panose="02020603050405020304" pitchFamily="18" charset="0"/>
              </a:rPr>
              <a:t>Yildizdas</a:t>
            </a:r>
            <a:r>
              <a:rPr lang="en-US" b="1">
                <a:latin typeface="Calibri" panose="020F0502020204030204" pitchFamily="34" charset="0"/>
                <a:ea typeface="Calibri" panose="020F0502020204030204" pitchFamily="34" charset="0"/>
                <a:cs typeface="Times New Roman" panose="02020603050405020304" pitchFamily="18" charset="0"/>
              </a:rPr>
              <a:t> (2018):</a:t>
            </a:r>
            <a:r>
              <a:rPr lang="en-US">
                <a:latin typeface="Calibri" panose="020F0502020204030204" pitchFamily="34" charset="0"/>
                <a:ea typeface="Calibri" panose="020F0502020204030204" pitchFamily="34" charset="0"/>
                <a:cs typeface="Times New Roman" panose="02020603050405020304" pitchFamily="18" charset="0"/>
              </a:rPr>
              <a:t> RCT, SMOF vs. OO/SO ILE x &gt; = 7 days, n = 67 preterm infants (&lt;32 </a:t>
            </a:r>
            <a:r>
              <a:rPr lang="en-US" err="1">
                <a:latin typeface="Calibri" panose="020F0502020204030204" pitchFamily="34" charset="0"/>
                <a:ea typeface="Calibri" panose="020F0502020204030204" pitchFamily="34" charset="0"/>
                <a:cs typeface="Times New Roman" panose="02020603050405020304" pitchFamily="18" charset="0"/>
              </a:rPr>
              <a:t>wks</a:t>
            </a:r>
            <a:r>
              <a:rPr lang="en-US">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Calibri" panose="020F0502020204030204" pitchFamily="34" charset="0"/>
              </a:rPr>
              <a:t>±</a:t>
            </a:r>
            <a:r>
              <a:rPr lang="en-US">
                <a:latin typeface="Calibri" panose="020F0502020204030204" pitchFamily="34" charset="0"/>
                <a:ea typeface="Calibri" panose="020F0502020204030204" pitchFamily="34" charset="0"/>
                <a:cs typeface="Times New Roman" panose="02020603050405020304" pitchFamily="18" charset="0"/>
              </a:rPr>
              <a:t> &lt;= 1500 gm). Initial ILE dose: 1 gm/kg/d up to 3.5 gm/kg/d (0.25 gm/kg/</a:t>
            </a:r>
            <a:r>
              <a:rPr lang="en-US" err="1">
                <a:latin typeface="Calibri" panose="020F0502020204030204" pitchFamily="34" charset="0"/>
                <a:ea typeface="Calibri" panose="020F0502020204030204" pitchFamily="34" charset="0"/>
                <a:cs typeface="Times New Roman" panose="02020603050405020304" pitchFamily="18" charset="0"/>
              </a:rPr>
              <a:t>hr</a:t>
            </a:r>
            <a:r>
              <a:rPr lang="en-US">
                <a:latin typeface="Calibri" panose="020F0502020204030204" pitchFamily="34" charset="0"/>
                <a:ea typeface="Calibri" panose="020F0502020204030204" pitchFamily="34" charset="0"/>
                <a:cs typeface="Times New Roman" panose="02020603050405020304" pitchFamily="18" charset="0"/>
              </a:rPr>
              <a:t> infusion rate). Primary outcome: PNAC. Secondary outcomes: PDA, IVH, NEC, BPD, ROP, nosocomial infections, AO and lipid peroxidation markers, PN and ILE days, growth, LFT, days of ventilation, O2 use, death during NICU stay. Results: Longer time to regain birthweight in OO/SO ILE group (15.5 days vs. 11.4 days, p = 0.006). No differences in PDA, IVH, NEC, </a:t>
            </a:r>
            <a:r>
              <a:rPr lang="en-US" b="1">
                <a:latin typeface="Calibri" panose="020F0502020204030204" pitchFamily="34" charset="0"/>
                <a:ea typeface="Calibri" panose="020F0502020204030204" pitchFamily="34" charset="0"/>
                <a:cs typeface="Times New Roman" panose="02020603050405020304" pitchFamily="18" charset="0"/>
              </a:rPr>
              <a:t>BPD (32.3% SMOF vs. 25.8% OO/SO ILE, p = 0.78</a:t>
            </a:r>
            <a:r>
              <a:rPr lang="en-US">
                <a:latin typeface="Calibri" panose="020F0502020204030204" pitchFamily="34" charset="0"/>
                <a:ea typeface="Calibri" panose="020F0502020204030204" pitchFamily="34" charset="0"/>
                <a:cs typeface="Times New Roman" panose="02020603050405020304" pitchFamily="18" charset="0"/>
              </a:rPr>
              <a:t>), ROP. Lower cholestasis in SMOF group: 0 vs. 18.2%, p = 0.011). TBARS higher in OO/SO ILE group at days 0 and 7, but no difference on day 28. SOD level higher in OO/SO ILE on day 28 vs. SMOF (p = 0.014) and decreased significantly in SMOF group (p &lt; 0.001). </a:t>
            </a:r>
          </a:p>
          <a:p>
            <a:pPr>
              <a:lnSpc>
                <a:spcPct val="107000"/>
              </a:lnSpc>
              <a:spcAft>
                <a:spcPts val="800"/>
              </a:spcAft>
            </a:pPr>
            <a:r>
              <a:rPr lang="en-US" b="1" err="1">
                <a:latin typeface="Calibri" panose="020F0502020204030204" pitchFamily="34" charset="0"/>
                <a:ea typeface="Calibri" panose="020F0502020204030204" pitchFamily="34" charset="0"/>
                <a:cs typeface="Times New Roman" panose="02020603050405020304" pitchFamily="18" charset="0"/>
              </a:rPr>
              <a:t>Techasatid</a:t>
            </a:r>
            <a:r>
              <a:rPr lang="en-US" b="1">
                <a:latin typeface="Calibri" panose="020F0502020204030204" pitchFamily="34" charset="0"/>
                <a:ea typeface="Calibri" panose="020F0502020204030204" pitchFamily="34" charset="0"/>
                <a:cs typeface="Times New Roman" panose="02020603050405020304" pitchFamily="18" charset="0"/>
              </a:rPr>
              <a:t> 2017</a:t>
            </a:r>
            <a:r>
              <a:rPr lang="en-US">
                <a:latin typeface="Calibri" panose="020F0502020204030204" pitchFamily="34" charset="0"/>
                <a:ea typeface="Calibri" panose="020F0502020204030204" pitchFamily="34" charset="0"/>
                <a:cs typeface="Times New Roman" panose="02020603050405020304" pitchFamily="18" charset="0"/>
              </a:rPr>
              <a:t>: 2 center, DBRCT, n = 44 VLBW (&lt; 1250 gm). SMOF ILE vs. SO ILE. Primary outcomes: Cholestasis, biochemical signs of liver dysfunction (ALT, AST, </a:t>
            </a:r>
            <a:r>
              <a:rPr lang="en-US" err="1">
                <a:latin typeface="Calibri" panose="020F0502020204030204" pitchFamily="34" charset="0"/>
                <a:ea typeface="Calibri" panose="020F0502020204030204" pitchFamily="34" charset="0"/>
                <a:cs typeface="Times New Roman" panose="02020603050405020304" pitchFamily="18" charset="0"/>
              </a:rPr>
              <a:t>Dbil</a:t>
            </a:r>
            <a:r>
              <a:rPr lang="en-US">
                <a:latin typeface="Calibri" panose="020F0502020204030204" pitchFamily="34" charset="0"/>
                <a:ea typeface="Calibri" panose="020F0502020204030204" pitchFamily="34" charset="0"/>
                <a:cs typeface="Times New Roman" panose="02020603050405020304" pitchFamily="18" charset="0"/>
              </a:rPr>
              <a:t>, GGT, ALP). Secondary outcomes: death, BPD, duration of MV, NEC, ROP, PDA, sepsis, IVH, LOS, growth. ILE: 1.6 gm/kg/d SMOF, 1.7 gm/kg/d SO ILE. BW significantly lower in SMOF group (947 vs. 1060 gm, p = 0.034), GA lower (NS) in SMOF group, PN days 12.5 (SMOF) 10.5 (SO ILE), p = 0.378. </a:t>
            </a:r>
            <a:r>
              <a:rPr lang="en-US" b="1">
                <a:latin typeface="Calibri" panose="020F0502020204030204" pitchFamily="34" charset="0"/>
                <a:ea typeface="Calibri" panose="020F0502020204030204" pitchFamily="34" charset="0"/>
                <a:cs typeface="Times New Roman" panose="02020603050405020304" pitchFamily="18" charset="0"/>
              </a:rPr>
              <a:t>BPD: 45.5% vs. 40.9% (SO ILE), p = 0.070, Time on ventilator approached significance (p = 0.05): Higher in SMOF ILE group (20.9 days vs. 8.9 days)</a:t>
            </a:r>
            <a:r>
              <a:rPr lang="en-US">
                <a:latin typeface="Calibri" panose="020F0502020204030204" pitchFamily="34" charset="0"/>
                <a:ea typeface="Calibri" panose="020F0502020204030204" pitchFamily="34" charset="0"/>
                <a:cs typeface="Times New Roman" panose="02020603050405020304" pitchFamily="18" charset="0"/>
              </a:rPr>
              <a:t>, no differences in any other outcomes. </a:t>
            </a:r>
          </a:p>
          <a:p>
            <a:pPr>
              <a:lnSpc>
                <a:spcPct val="107000"/>
              </a:lnSpc>
              <a:spcAft>
                <a:spcPts val="800"/>
              </a:spcAft>
            </a:pPr>
            <a:r>
              <a:rPr lang="en-US" b="1" err="1">
                <a:latin typeface="Calibri" panose="020F0502020204030204" pitchFamily="34" charset="0"/>
                <a:ea typeface="Calibri" panose="020F0502020204030204" pitchFamily="34" charset="0"/>
                <a:cs typeface="Times New Roman" panose="02020603050405020304" pitchFamily="18" charset="0"/>
              </a:rPr>
              <a:t>D'Ascenzo</a:t>
            </a:r>
            <a:r>
              <a:rPr lang="en-US" b="1">
                <a:latin typeface="Calibri" panose="020F0502020204030204" pitchFamily="34" charset="0"/>
                <a:ea typeface="Calibri" panose="020F0502020204030204" pitchFamily="34" charset="0"/>
                <a:cs typeface="Times New Roman" panose="02020603050405020304" pitchFamily="18" charset="0"/>
              </a:rPr>
              <a:t> 2014</a:t>
            </a:r>
            <a:r>
              <a:rPr lang="en-US">
                <a:latin typeface="Calibri" panose="020F0502020204030204" pitchFamily="34" charset="0"/>
                <a:ea typeface="Calibri" panose="020F0502020204030204" pitchFamily="34" charset="0"/>
                <a:cs typeface="Times New Roman" panose="02020603050405020304" pitchFamily="18" charset="0"/>
              </a:rPr>
              <a:t>: RCT, n = 80 preterm infants (500 – 1249 gm), SMOF vs. SO ILE. ILE tested at 2.5 gm/kg/d (STD) or 3.5 gm/kg/d (HIGH). Primary outcome:  Plasma DHA on day 7. Secondary outcomes; Plasma FA, TG, free cholesterol, cholesterol esters on days 7 and 14. Plasma bilirubin (AUC of </a:t>
            </a:r>
            <a:r>
              <a:rPr lang="en-US" err="1">
                <a:latin typeface="Calibri" panose="020F0502020204030204" pitchFamily="34" charset="0"/>
                <a:ea typeface="Calibri" panose="020F0502020204030204" pitchFamily="34" charset="0"/>
                <a:cs typeface="Times New Roman" panose="02020603050405020304" pitchFamily="18" charset="0"/>
              </a:rPr>
              <a:t>Tbili</a:t>
            </a:r>
            <a:r>
              <a:rPr lang="en-US">
                <a:latin typeface="Calibri" panose="020F0502020204030204" pitchFamily="34" charset="0"/>
                <a:ea typeface="Calibri" panose="020F0502020204030204" pitchFamily="34" charset="0"/>
                <a:cs typeface="Times New Roman" panose="02020603050405020304" pitchFamily="18" charset="0"/>
              </a:rPr>
              <a:t>), clinical outcomes. Results: Plasma DHA sig higher in SMOF vs. SO ILE groups (both doses). Secondary outcomes: Oleic and EPA higher in SMOF and LA and ARA lower in SMOF vs. SO ILE. Plasma TG sig higher in 3.5 gm/kg/d SMOF group. No differences in RDS, PDA, </a:t>
            </a:r>
            <a:r>
              <a:rPr lang="en-US" b="1">
                <a:latin typeface="Calibri" panose="020F0502020204030204" pitchFamily="34" charset="0"/>
                <a:ea typeface="Calibri" panose="020F0502020204030204" pitchFamily="34" charset="0"/>
                <a:cs typeface="Times New Roman" panose="02020603050405020304" pitchFamily="18" charset="0"/>
              </a:rPr>
              <a:t>BPD (p = 0.1 (SMOF vs. SO – higher in SMOF vs. SO, but NS, p = 0.4 – between all groups),</a:t>
            </a:r>
            <a:r>
              <a:rPr lang="en-US">
                <a:latin typeface="Calibri" panose="020F0502020204030204" pitchFamily="34" charset="0"/>
                <a:ea typeface="Calibri" panose="020F0502020204030204" pitchFamily="34" charset="0"/>
                <a:cs typeface="Times New Roman" panose="02020603050405020304" pitchFamily="18" charset="0"/>
              </a:rPr>
              <a:t> NEC, cholestasis, late-onset sepsis, mortality, ROP, LFT, IVH, PVL. </a:t>
            </a:r>
          </a:p>
          <a:p>
            <a:pPr>
              <a:lnSpc>
                <a:spcPct val="107000"/>
              </a:lnSpc>
              <a:spcAft>
                <a:spcPts val="800"/>
              </a:spcAft>
            </a:pPr>
            <a:r>
              <a:rPr lang="en-US" b="1">
                <a:latin typeface="Calibri" panose="020F0502020204030204" pitchFamily="34" charset="0"/>
                <a:ea typeface="Calibri" panose="020F0502020204030204" pitchFamily="34" charset="0"/>
                <a:cs typeface="Times New Roman" panose="02020603050405020304" pitchFamily="18" charset="0"/>
              </a:rPr>
              <a:t>Internal data FK</a:t>
            </a:r>
            <a:r>
              <a:rPr lang="en-US">
                <a:latin typeface="Calibri" panose="020F0502020204030204" pitchFamily="34" charset="0"/>
                <a:ea typeface="Calibri" panose="020F0502020204030204" pitchFamily="34" charset="0"/>
                <a:cs typeface="Times New Roman" panose="02020603050405020304" pitchFamily="18" charset="0"/>
              </a:rPr>
              <a:t>: See slide 18. No difference in BPD: 1.2% SMOF, 2.6% SO ILE. </a:t>
            </a:r>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53</a:t>
            </a:fld>
            <a:endParaRPr lang="en-US"/>
          </a:p>
        </p:txBody>
      </p:sp>
    </p:spTree>
    <p:extLst>
      <p:ext uri="{BB962C8B-B14F-4D97-AF65-F5344CB8AC3E}">
        <p14:creationId xmlns:p14="http://schemas.microsoft.com/office/powerpoint/2010/main" val="2885855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54</a:t>
            </a:fld>
            <a:endParaRPr lang="en-US"/>
          </a:p>
        </p:txBody>
      </p:sp>
    </p:spTree>
    <p:extLst>
      <p:ext uri="{BB962C8B-B14F-4D97-AF65-F5344CB8AC3E}">
        <p14:creationId xmlns:p14="http://schemas.microsoft.com/office/powerpoint/2010/main" val="10298524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56</a:t>
            </a:fld>
            <a:endParaRPr lang="en-US"/>
          </a:p>
        </p:txBody>
      </p:sp>
    </p:spTree>
    <p:extLst>
      <p:ext uri="{BB962C8B-B14F-4D97-AF65-F5344CB8AC3E}">
        <p14:creationId xmlns:p14="http://schemas.microsoft.com/office/powerpoint/2010/main" val="4268999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57</a:t>
            </a:fld>
            <a:endParaRPr lang="en-US"/>
          </a:p>
        </p:txBody>
      </p:sp>
    </p:spTree>
    <p:extLst>
      <p:ext uri="{BB962C8B-B14F-4D97-AF65-F5344CB8AC3E}">
        <p14:creationId xmlns:p14="http://schemas.microsoft.com/office/powerpoint/2010/main" val="25070986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Secondary analyses done of the </a:t>
            </a:r>
            <a:r>
              <a:rPr lang="en-US" err="1"/>
              <a:t>Repa</a:t>
            </a:r>
            <a:r>
              <a:rPr lang="en-US"/>
              <a:t> trial with overview of that original study given here</a:t>
            </a:r>
          </a:p>
          <a:p>
            <a:endParaRPr lang="en-US"/>
          </a:p>
          <a:p>
            <a:r>
              <a:rPr lang="en-US"/>
              <a:t>Very multifactorial</a:t>
            </a:r>
          </a:p>
          <a:p>
            <a:r>
              <a:rPr lang="en-US"/>
              <a:t>Changes seen over many years (</a:t>
            </a:r>
            <a:r>
              <a:rPr lang="en-US" err="1"/>
              <a:t>taylor</a:t>
            </a:r>
            <a:r>
              <a:rPr lang="en-US"/>
              <a:t> study)</a:t>
            </a:r>
          </a:p>
          <a:p>
            <a:r>
              <a:rPr lang="en-US"/>
              <a:t>No claims made my company on any NDO</a:t>
            </a:r>
          </a:p>
          <a:p>
            <a:endParaRPr lang="en-US"/>
          </a:p>
          <a:p>
            <a:r>
              <a:rPr lang="en-US" b="0" i="0">
                <a:solidFill>
                  <a:srgbClr val="1B1B1B"/>
                </a:solidFill>
                <a:effectLst/>
                <a:latin typeface="Cambria" panose="02040503050406030204" pitchFamily="18" charset="0"/>
              </a:rPr>
              <a:t>Intention-to-treat analysis is a method for analyzing results in a prospective randomized study where all participants who are randomized are included in the statistical analysis and analyzed according to the group they were originally assigned, regardless of what treatment (if any) they received. This method allows the investigator (or consumer of the medical literature) to draw accurate (unbiased) conclusions regarding the effectiveness of an intervention. This method preserves the benefits of randomization, which cannot be assumed when using other methods of analysis.</a:t>
            </a:r>
            <a:endParaRPr lang="en-US"/>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59</a:t>
            </a:fld>
            <a:endParaRPr lang="en-US"/>
          </a:p>
        </p:txBody>
      </p:sp>
    </p:spTree>
    <p:extLst>
      <p:ext uri="{BB962C8B-B14F-4D97-AF65-F5344CB8AC3E}">
        <p14:creationId xmlns:p14="http://schemas.microsoft.com/office/powerpoint/2010/main" val="13534660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r>
              <a:rPr lang="en-US" b="1"/>
              <a:t>Binder and </a:t>
            </a:r>
            <a:r>
              <a:rPr lang="en-US" b="1" err="1"/>
              <a:t>Thanhauser</a:t>
            </a:r>
            <a:r>
              <a:rPr lang="en-US" b="1"/>
              <a:t> were secondary analyses of </a:t>
            </a:r>
            <a:r>
              <a:rPr lang="en-US" b="1" err="1"/>
              <a:t>Repa</a:t>
            </a:r>
            <a:r>
              <a:rPr lang="en-US" b="1"/>
              <a:t> et al: n – 230 (223 ITT)</a:t>
            </a:r>
          </a:p>
          <a:p>
            <a:r>
              <a:rPr lang="en-US" b="1"/>
              <a:t>Objectives To examine whether a mixed lipid emulsion (SMOF) reduces the incidence of PNAC in (ELBW, &lt;1000 g) infants. Study design: double-blind randomized trial of 230 ELBW infants (June 2012-October 2015) performed at a single level IV neonatal intensive care unit. Patients received either SMOF ILE (intervention) or SO ILE (control) for PN. Primary outcome measure was PNAC (conjugated bilirubin &gt;1.5 mg/dL x 2). The study was powered to detect a reduction of PNAC from 25% to 10%.</a:t>
            </a:r>
          </a:p>
          <a:p>
            <a:r>
              <a:rPr lang="en-US" b="1"/>
              <a:t>Results Reasons for </a:t>
            </a:r>
            <a:r>
              <a:rPr lang="en-US" b="1" err="1"/>
              <a:t>noneligibility</a:t>
            </a:r>
            <a:r>
              <a:rPr lang="en-US" b="1"/>
              <a:t> of 274 infants screened were refusal to participate (n = 16), death (n = 10), withdrawal of treatment (n = 5), higher order multiples (n = 9), and parents not available for consent (n = 4). ITT analysis was carried out in 223 infants (7 infants excluded after randomization). Parenteral nutrition associated cholestasis was 11 of 110 (10.1%) in the intervention and 18 of 113 (15.9%) in the control group (P= .20). Multivariable analyses showed no statistically significant difference in the intention to treat (adjusted OR 0.428, 95% CI 0.155-1.187; P= .10) or per protocol population (</a:t>
            </a:r>
            <a:r>
              <a:rPr lang="en-US" b="1" err="1"/>
              <a:t>aOR</a:t>
            </a:r>
            <a:r>
              <a:rPr lang="en-US" b="1"/>
              <a:t> 0.457, 95% CI 0.155-1.347; P= .16). There was no statistically significant effect on any other neonatal morbidity.</a:t>
            </a:r>
          </a:p>
          <a:p>
            <a:r>
              <a:rPr lang="en-US" b="1"/>
              <a:t>Of note, study was powered for an incidence of PNAC of 25% so was underpowered to detect a decrease of 15% (from 25% to 10%). Similar issue with PMR 1 where there was a lower incidence of PNAC than initially calculated for in power analysis. </a:t>
            </a:r>
          </a:p>
          <a:p>
            <a:endParaRPr lang="en-US" b="1"/>
          </a:p>
          <a:p>
            <a:r>
              <a:rPr lang="en-US" b="1"/>
              <a:t>Costa: </a:t>
            </a:r>
            <a:r>
              <a:rPr lang="en-US" b="0"/>
              <a:t>Abstract. We hypothesize that the use of an MLE in PN may reduce the loss of head circumference (HC) z-score from birth to 36 weeks’ postmenstrual age (PMA) or at discharge compared with the use of an SLE in VLBW infants. Methods: Infants with BW≤1250 g, without malformations or chromosomal abnormalities, randomly assigned to receive an MLE or an SLE. The primary outcome: change in HC z-score (HC  z-score) from birth to 36 weeks’ PMA or at discharge. Secondary outcomes included the change in weight and length z-scores, as well as the incidence of late-onset sepsis and PN-associated cholestasis. Results: Of the 128 infants randomized, 51 infants in the MLE group and 50 infants in the SLE group were analyzed. MLE significantly associated with a decreased loss in HC and length z-scores from birth to 36 weeks’ PMA or at discharge. Conclusions: This is the first randomized controlled trial providing the evidence that </a:t>
            </a:r>
            <a:r>
              <a:rPr lang="en-US" b="0" err="1"/>
              <a:t>anMLE</a:t>
            </a:r>
            <a:r>
              <a:rPr lang="en-US" b="0"/>
              <a:t> is associated with improved HC growth in comparison with a pure SLE. (</a:t>
            </a:r>
            <a:r>
              <a:rPr lang="en-US" b="0" err="1"/>
              <a:t>JPENJParenter</a:t>
            </a:r>
            <a:r>
              <a:rPr lang="en-US" b="0"/>
              <a:t> Enteral </a:t>
            </a:r>
            <a:r>
              <a:rPr lang="en-US" b="0" err="1"/>
              <a:t>Nutr</a:t>
            </a:r>
            <a:r>
              <a:rPr lang="en-US" b="0"/>
              <a:t>. 2020;0:1–8). No differences in secondary outcomes including neonatal comorbidities (ROP, BPD, PVL, IVH, NEC, sepsis, LOS, PNAC </a:t>
            </a:r>
            <a:r>
              <a:rPr lang="en-US" b="0" err="1"/>
              <a:t>etc</a:t>
            </a:r>
            <a:r>
              <a:rPr lang="en-US" b="0"/>
              <a:t>). PNAC: 8% vs. 19% (SO ILE), p = 0.116</a:t>
            </a:r>
          </a:p>
          <a:p>
            <a:r>
              <a:rPr lang="en-US" b="1" err="1"/>
              <a:t>Gallini</a:t>
            </a:r>
            <a:r>
              <a:rPr lang="en-US" b="1"/>
              <a:t>: </a:t>
            </a:r>
            <a:r>
              <a:rPr lang="en-US"/>
              <a:t>Abstract: Background: Few studies in the literature have analyzed the long-term neurodevelopmental outcomes of the administration of a multicomponent versus a soybean-based lipid emulsion (LE) in preterm infants receiving parenteral nutrition (PN). A recent randomized controlled trial conducted in our unit provided evidence of better growth in head circumference during the hospital stay in those who received a multicomponent LE. Methods: This is a 24-month follow-up study of preterm infants, previously enrolled in a randomized trial, who received a multicomponent LE (</a:t>
            </a:r>
            <a:r>
              <a:rPr lang="en-US" err="1"/>
              <a:t>SMOFlipid</a:t>
            </a:r>
            <a:r>
              <a:rPr lang="en-US"/>
              <a:t>®) or a standard soybean-based one (Intralipid®). We evaluated neurodevelopmental outcomes at 24 months of corrected age (CA) in the two groups. Results: Ninety-three children were followed up to the age of 24 months CA. Due to the peculiar time frame of the SARS-CoV-2 pandemic, neurodevelopmental outcomes were evaluated only in 77 children: 37 in the </a:t>
            </a:r>
            <a:r>
              <a:rPr lang="en-US" err="1"/>
              <a:t>SMOFlipid</a:t>
            </a:r>
            <a:r>
              <a:rPr lang="en-US"/>
              <a:t>® group and 40 in the Intralipid® group. No differences in major disability rates or in Griffith’s evaluation were found between the two groups. Conclusions: In our population study, the administration of a multicomponent LE containing fish oil, compared to a soybean-based LE, had no significant effects on neurodevelopmental outcomes in preterm infants at 24 months CA. Beyond the transient enhanced growth of head circumference observed in early life, we failed to find improved neurodevelopmental outcomes at 24 months CA in preterm infants who previously received a multicomponent lipid emulsion containing fish oil (</a:t>
            </a:r>
            <a:r>
              <a:rPr lang="en-US" err="1"/>
              <a:t>SMOFlipid</a:t>
            </a:r>
            <a:r>
              <a:rPr lang="en-US"/>
              <a:t>®) during NICU stay, compared to those who were given pure soybean oil-based emulsion (Intralipid®). In addition, due to the similar auxological outcomes that we reported, </a:t>
            </a:r>
            <a:r>
              <a:rPr lang="en-US" b="1"/>
              <a:t>we demonstrated the long-term safety of this multicomponent lipid emulsion</a:t>
            </a:r>
            <a:r>
              <a:rPr lang="en-US"/>
              <a:t>. Further multicenter randomized controlled trials are needed to confirm our findings, including a larger sample of very preterm infants and focusing on more specific outcomes.</a:t>
            </a:r>
          </a:p>
          <a:p>
            <a:pPr defTabSz="942150">
              <a:defRPr/>
            </a:pPr>
            <a:r>
              <a:rPr lang="en-US" b="1"/>
              <a:t>Binder:</a:t>
            </a:r>
            <a:r>
              <a:rPr lang="en-US"/>
              <a:t> Objective To assess whether parenteral nutrition for infants of extremely low birth weight using a mixed lipid emulsion that contains fish oil influences electrophysiological brain maturation. Study design The study is a prespecified secondary outcome analysis of a randomized controlled trial of 230 infants of extremely low birth weight receiving a mixed (soybean oil, medium-chain triglycerides, olive oil, and fish oil; intervention) or a soybean oil-based lipid emulsion (control). The study was conducted at a single-level IV neonatal care unit (Medical University Vienna; June 2012 to October 2015). Electrophysiological brain maturation (background activity, </a:t>
            </a:r>
            <a:r>
              <a:rPr lang="en-US" err="1"/>
              <a:t>sleepwake</a:t>
            </a:r>
            <a:r>
              <a:rPr lang="en-US"/>
              <a:t> cycling, and brain maturational scores) was assessed biweekly by </a:t>
            </a:r>
            <a:r>
              <a:rPr lang="en-US" err="1"/>
              <a:t>amplitudeintegrated</a:t>
            </a:r>
            <a:r>
              <a:rPr lang="en-US"/>
              <a:t> electroencephalography (birth to discharge). Results A total of 317 amplitude-integrated electroencephalography measurements (intervention: n = 165; control: n = 152) from 121 (intervention: n = 63; control: n = 58) of 230 infants of the core study were available for analysis. Demographic characteristics were not significantly different. By 28 weeks of postmenstrual age, infants receiving the intervention displayed significantly greater percentages of continuous background activity. Total maturational scores and individual scores for continuity, cycling, and bandwidth were significantly greater. Maximum maturational scores were reached 2 weeks earlier in the intervention group (36.4 weeks, 35.4-37.5) compared with the control group (38.4 weeks, 37.1-42.4) (median, IQR; P &lt; .001). Conclusions Using a mixed parenteral lipid emulsion that contains fish oil, we found that electrophysiological brain maturation was accelerated in infants who were preterm. (J </a:t>
            </a:r>
            <a:r>
              <a:rPr lang="en-US" err="1"/>
              <a:t>Pediatr</a:t>
            </a:r>
            <a:r>
              <a:rPr lang="en-US"/>
              <a:t> 2019;-:1-8). Trial Registration ClinicalTrials.gov: NCT01585935.</a:t>
            </a:r>
          </a:p>
          <a:p>
            <a:pPr defTabSz="942150">
              <a:defRPr/>
            </a:pPr>
            <a:r>
              <a:rPr lang="en-US" b="1" err="1"/>
              <a:t>Thanhauser</a:t>
            </a:r>
            <a:r>
              <a:rPr lang="en-US" b="1"/>
              <a:t> et al 2020: </a:t>
            </a:r>
            <a:r>
              <a:rPr lang="en-US" b="0"/>
              <a:t>Objective To examine whether parenteral nutrition using a mixed lipid emulsion containing fish oil improves the neurodevelopmental outcomes of extremely low birth weight infants. Study design The study is a secondary outcome analysis of a double-blind randomized trial of 230 extremely low birth weight infants performed at a single level IV neonatal care unit (Medical University Vienna; June 2012 - June 2015). Participants received either a mixed lipid emulsion composed of soybean oil, medium chain triglycerides, olive oil, and fish oil, or a soybean oil-based lipid emulsion for parenteral nutrition. Neurodevelopment of study participants was assessed at 12 and 24 months corrected age (August 2013 to October 2017) using the Bayley Scales of Infant-Toddler Development, third edition. Results At discharge, 206 of the 230 study participants were eligible. At 12 and 24 months corrected age, 174 of 206 (85%) and 164 of 206 (80%) infants were evaluated. At 12 months, there was no significant difference in cognitive (mixed lipid: median, 95 [IQR, 85-101]; soybean oil: median, 95 [IQR, 85-100]; P = .71), language (mixed lipid: median, 86 [IQR, 77-94], soybean oil: median, 89 [IQR, 79-94]; P = .48), or motor scores (mixed lipid: median, 88 [IQR, 76-94], soybean oil: median, 88 [IQR, 79-94]; P = .69). At 24 months, there was again no significant difference in cognitive (mixed lipid: median, 95 [IQR, 80-105], soybean oil: median, 95 [IQR, 90-105]; P = .17), language (mixed lipid: median, 89 [IQR, 75-97], soybean oil 89 [IQR, 77-100]; P= .54), </a:t>
            </a:r>
            <a:r>
              <a:rPr lang="en-US" b="0" err="1"/>
              <a:t>andmotor</a:t>
            </a:r>
            <a:r>
              <a:rPr lang="en-US" b="0"/>
              <a:t> scores (mixed lipid: median, 94 [IQR, 82-103], soybean oil: median, 94 [IQR, 85-103]; P = .53). Conclusions Parenteral nutrition using a mixed lipid emulsion containing fish oil did not improve neurodevelopment of extremely low birth weight infants at 12 and 24 months corrected age. (J </a:t>
            </a:r>
            <a:r>
              <a:rPr lang="en-US" b="0" err="1"/>
              <a:t>Pediatr</a:t>
            </a:r>
            <a:r>
              <a:rPr lang="en-US" b="0"/>
              <a:t> 2020;-:1-7).</a:t>
            </a:r>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60</a:t>
            </a:fld>
            <a:endParaRPr lang="en-US"/>
          </a:p>
        </p:txBody>
      </p:sp>
    </p:spTree>
    <p:extLst>
      <p:ext uri="{BB962C8B-B14F-4D97-AF65-F5344CB8AC3E}">
        <p14:creationId xmlns:p14="http://schemas.microsoft.com/office/powerpoint/2010/main" val="14536479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yet another secondary analysis of the </a:t>
            </a:r>
            <a:r>
              <a:rPr lang="en-US" err="1"/>
              <a:t>Repa</a:t>
            </a:r>
            <a:r>
              <a:rPr lang="en-US"/>
              <a:t> et al study, evaluating long-term NDO at 5.5 years of age. Objective To evaluate the impact of a parenteral lipid emulsion containing fish oil compared with a soybean oil based-lipid emulsion on the cognitive outcome and behavior of preschool children with extremely low birth weight. Study design This was a retrospective secondary outcome analysis of a randomized controlled trial performed between June 2012 and June 2015. Infants with extremely low birth weight received either a mixed (soybean oil, medium chain triglycerides, olive oil, fish oil) or a soybean oil-based lipid emulsion for parenteral nutrition. Data from the Kaufman Assessment Battery for Children II, the Child Behavior Checklist 1.5-5, and anthropometry were collected from medical charts at 5.6 years of age. Results At discharge, 206 of the 230 study participants were eligible. At 5 years 6 months of age, data of 153 of 206 infants (74%) were available for analysis. There were no significant differences in Kaufman Assessment Battery for Children II scores for Sequential/</a:t>
            </a:r>
            <a:r>
              <a:rPr lang="en-US" err="1"/>
              <a:t>Gsm</a:t>
            </a:r>
            <a:r>
              <a:rPr lang="en-US"/>
              <a:t>, Simultaneous/</a:t>
            </a:r>
            <a:r>
              <a:rPr lang="en-US" err="1"/>
              <a:t>Gv</a:t>
            </a:r>
            <a:r>
              <a:rPr lang="en-US"/>
              <a:t>, Learning/</a:t>
            </a:r>
            <a:r>
              <a:rPr lang="en-US" err="1"/>
              <a:t>Glr</a:t>
            </a:r>
            <a:r>
              <a:rPr lang="en-US"/>
              <a:t>, and Mental Processing Index (mixed lipid: median, 97.5 [IQR, 23.5]; soybean oil: median, 96 [IQR, 19.5]; P = .43) or Child Behavior Checklist 1.5-5 scores for internalizing problems, externalizing problems, or total problems (mixed lipid: median, 37 [IQR, 12.3]; soybean oil: median, 37 [IQR, 13.5]; P = .54). Conclusions A Random Forest machine learning regression analysis did not show an effect of type of lipid emulsion on cognitive and behavioral outcome. Parenteral nutrition using a mixed lipid emulsion containing fish oil did not affect neurodevelopment and had no impact on child behavior of infants with extremely low birth weights at preschool age. (J </a:t>
            </a:r>
            <a:r>
              <a:rPr lang="en-US" err="1"/>
              <a:t>Pediatr</a:t>
            </a:r>
            <a:r>
              <a:rPr lang="en-US"/>
              <a:t> 2022;-:1-7).</a:t>
            </a:r>
          </a:p>
          <a:p>
            <a:r>
              <a:rPr lang="en-US"/>
              <a:t>Child behavior checklist: DSM-5 oriented scale Depressive problems</a:t>
            </a:r>
          </a:p>
          <a:p>
            <a:r>
              <a:rPr lang="en-US"/>
              <a:t>Anxiety problems Autism spectrum problems</a:t>
            </a:r>
          </a:p>
          <a:p>
            <a:r>
              <a:rPr lang="en-US"/>
              <a:t>Attention deficit/hyperactivity problems Oppositional defiant problems</a:t>
            </a:r>
          </a:p>
          <a:p>
            <a:r>
              <a:rPr lang="en-US"/>
              <a:t>Symptom scale Emotionally reactive Anxious/depressed Somatic complaints</a:t>
            </a:r>
          </a:p>
          <a:p>
            <a:r>
              <a:rPr lang="en-US"/>
              <a:t>Withdrawn Sleep problems</a:t>
            </a:r>
          </a:p>
          <a:p>
            <a:r>
              <a:rPr lang="en-US"/>
              <a:t>Attention problems Aggressive behavior</a:t>
            </a:r>
          </a:p>
          <a:p>
            <a:r>
              <a:rPr lang="en-US"/>
              <a:t>Total problems Internalizing problems Externalizing problems Total problems</a:t>
            </a:r>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61</a:t>
            </a:fld>
            <a:endParaRPr lang="en-US"/>
          </a:p>
        </p:txBody>
      </p:sp>
    </p:spTree>
    <p:extLst>
      <p:ext uri="{BB962C8B-B14F-4D97-AF65-F5344CB8AC3E}">
        <p14:creationId xmlns:p14="http://schemas.microsoft.com/office/powerpoint/2010/main" val="20868530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t>Gallini</a:t>
            </a:r>
            <a:r>
              <a:rPr lang="en-US" b="1"/>
              <a:t> and </a:t>
            </a:r>
            <a:r>
              <a:rPr lang="en-US" b="1" err="1"/>
              <a:t>Thanhauser</a:t>
            </a:r>
            <a:r>
              <a:rPr lang="en-US" b="1"/>
              <a:t> were secondary analyses of </a:t>
            </a:r>
            <a:r>
              <a:rPr lang="en-US" b="1" err="1"/>
              <a:t>Repa</a:t>
            </a:r>
            <a:r>
              <a:rPr lang="en-US" b="1"/>
              <a:t> et al: n – 230 (223 ITT)</a:t>
            </a:r>
          </a:p>
          <a:p>
            <a:r>
              <a:rPr lang="en-US" b="1"/>
              <a:t>Objectives To examine whether a mixed lipid emulsion (SMOF) reduces the incidence of PNAC in (ELBW, &lt;1000 g) infants. Study design: double-blind randomized trial of 230 ELBW infants (June 2012-October 2015) performed at a single level IV neonatal intensive care unit. Patients received either SMOF ILE (intervention) or SO ILE (control) for PN. Primary outcome measure was PNAC (conjugated bilirubin &gt;1.5 mg/dL x 2). The study was powered to detect a reduction of PNAC from 25% to 10%.</a:t>
            </a:r>
          </a:p>
          <a:p>
            <a:r>
              <a:rPr lang="en-US" b="1"/>
              <a:t>Results Reasons for </a:t>
            </a:r>
            <a:r>
              <a:rPr lang="en-US" b="1" err="1"/>
              <a:t>noneligibility</a:t>
            </a:r>
            <a:r>
              <a:rPr lang="en-US" b="1"/>
              <a:t> of 274 infants screened were refusal to participate (n = 16), death (n = 10), withdrawal of treatment (n = 5), higher order multiples (n = 9), and parents not available for consent (n = 4). ITT analysis was carried out in 223 infants (7 infants excluded after randomization). Parenteral nutrition associated cholestasis was 11 of 110 (10.1%) in the intervention and 18 of 113 (15.9%) in the control group (P= .20). Multivariable analyses showed no statistically significant difference in the intention to treat (adjusted OR 0.428, 95% CI 0.155-1.187; P= .10) or per protocol population (</a:t>
            </a:r>
            <a:r>
              <a:rPr lang="en-US" b="1" err="1"/>
              <a:t>aOR</a:t>
            </a:r>
            <a:r>
              <a:rPr lang="en-US" b="1"/>
              <a:t> 0.457, 95% CI 0.155-1.347; P= .16). There was no statistically significant effect on any other neonatal morbidity.</a:t>
            </a:r>
          </a:p>
          <a:p>
            <a:r>
              <a:rPr lang="en-US" b="1"/>
              <a:t>Of note, study was powered for an incidence of PNAC of 25% so was underpowered to detect a decrease of 15% (from 25% to 10%). Similar issue with PMR 1 where there was a lower incidence of PNAC than initially calculated for in power analysis. </a:t>
            </a:r>
          </a:p>
          <a:p>
            <a:endParaRPr lang="en-US" b="1"/>
          </a:p>
          <a:p>
            <a:r>
              <a:rPr lang="en-US" b="1"/>
              <a:t>Costa: </a:t>
            </a:r>
            <a:r>
              <a:rPr lang="en-US" b="0"/>
              <a:t>Abstract. We hypothesize that the use of an MLE in PN may reduce the loss of head circumference (HC) z-score from birth to 36 weeks’ postmenstrual age (PMA) or at discharge compared with the use of an SLE in VLBW infants. Methods: Infants with BW≤1250 g, without malformations or chromosomal abnormalities, randomly assigned to receive an MLE or an SLE. The primary outcome: change in HC z-score (HC  z-score) from birth to 36 weeks’ PMA or at discharge. Secondary outcomes included the change in weight and length z-scores, as well as the incidence of late-onset sepsis and PN-associated cholestasis. Results: Of the 128 infants randomized, 51 infants in the MLE group and 50 infants in the SLE group were analyzed. MLE significantly associated with a decreased loss in HC and length z-scores from birth to 36 weeks’ PMA or at discharge. Conclusions: This is the first randomized controlled trial providing the evidence that </a:t>
            </a:r>
            <a:r>
              <a:rPr lang="en-US" b="0" err="1"/>
              <a:t>anMLE</a:t>
            </a:r>
            <a:r>
              <a:rPr lang="en-US" b="0"/>
              <a:t> is associated with improved HC growth in comparison with a pure SLE. (</a:t>
            </a:r>
            <a:r>
              <a:rPr lang="en-US" b="0" err="1"/>
              <a:t>JPENJParenter</a:t>
            </a:r>
            <a:r>
              <a:rPr lang="en-US" b="0"/>
              <a:t> Enteral </a:t>
            </a:r>
            <a:r>
              <a:rPr lang="en-US" b="0" err="1"/>
              <a:t>Nutr</a:t>
            </a:r>
            <a:r>
              <a:rPr lang="en-US" b="0"/>
              <a:t>. 2020;0:1–8). No differences in secondary outcomes including neonatal comorbidities (ROP, BPD, PVL, IVH, NEC, sepsis, LOS, PNAC </a:t>
            </a:r>
            <a:r>
              <a:rPr lang="en-US" b="0" err="1"/>
              <a:t>etc</a:t>
            </a:r>
            <a:r>
              <a:rPr lang="en-US" b="0"/>
              <a:t>). PNAC: 8% vs. 19% (SO ILE), p = 0.116</a:t>
            </a:r>
          </a:p>
          <a:p>
            <a:r>
              <a:rPr lang="en-US" b="1" err="1"/>
              <a:t>Gallini</a:t>
            </a:r>
            <a:r>
              <a:rPr lang="en-US" b="1"/>
              <a:t>: </a:t>
            </a:r>
            <a:r>
              <a:rPr lang="en-US"/>
              <a:t>Abstract: Background: Few studies in the literature have analyzed the long-term neurodevelopmental outcomes of the administration of a multicomponent versus a soybean-based lipid emulsion (LE) in preterm infants receiving parenteral nutrition (PN). A recent randomized controlled trial conducted in our unit provided evidence of better growth in head circumference during the hospital stay in those who received a multicomponent LE. Methods: This is a 24-month follow-up study of preterm infants, previously enrolled in a randomized trial, who received a multicomponent LE (</a:t>
            </a:r>
            <a:r>
              <a:rPr lang="en-US" err="1"/>
              <a:t>SMOFlipid</a:t>
            </a:r>
            <a:r>
              <a:rPr lang="en-US"/>
              <a:t>®) or a standard soybean-based one (Intralipid®). We evaluated neurodevelopmental outcomes at 24 months of corrected age (CA) in the two groups. Results: Ninety-three children were followed up to the age of 24 months CA. Due to the peculiar time frame of the SARS-CoV-2 pandemic, neurodevelopmental outcomes were evaluated only in 77 children: 37 in the </a:t>
            </a:r>
            <a:r>
              <a:rPr lang="en-US" err="1"/>
              <a:t>SMOFlipid</a:t>
            </a:r>
            <a:r>
              <a:rPr lang="en-US"/>
              <a:t>® group and 40 in the Intralipid® group. No differences in major disability rates or in Griffith’s evaluation were found between the two groups. Conclusions: In our population study, the administration of a multicomponent LE containing fish oil, compared to a soybean-based LE, had no significant effects on neurodevelopmental outcomes in preterm infants at 24 months CA. Beyond the transient enhanced growth of head circumference observed in early life, we failed to find improved neurodevelopmental outcomes at 24 months CA in preterm infants who previously received a multicomponent lipid emulsion containing fish oil (</a:t>
            </a:r>
            <a:r>
              <a:rPr lang="en-US" err="1"/>
              <a:t>SMOFlipid</a:t>
            </a:r>
            <a:r>
              <a:rPr lang="en-US"/>
              <a:t>®) during NICU stay, compared to those who were given pure soybean oil-based emulsion (Intralipid®). In addition, due to the similar auxological outcomes that we reported, </a:t>
            </a:r>
            <a:r>
              <a:rPr lang="en-US" b="1"/>
              <a:t>we demonstrated the long-term safety of this multicomponent lipid emulsion</a:t>
            </a:r>
            <a:r>
              <a:rPr lang="en-US"/>
              <a:t>. Further multicenter randomized controlled trials are needed to confirm our findings, including a larger sample of very preterm infants and focusing on more specific outcomes.</a:t>
            </a:r>
          </a:p>
          <a:p>
            <a:pPr defTabSz="942150">
              <a:defRPr/>
            </a:pPr>
            <a:r>
              <a:rPr lang="en-US" b="1"/>
              <a:t>Binder:</a:t>
            </a:r>
            <a:r>
              <a:rPr lang="en-US"/>
              <a:t> Objective To assess whether parenteral nutrition for infants of extremely low birth weight using a mixed lipid emulsion that contains fish oil influences electrophysiological brain maturation. Study design The study is a prespecified secondary outcome analysis of a randomized controlled trial of 230 infants of extremely low birth weight receiving a mixed (soybean oil, medium-chain triglycerides, olive oil, and fish oil; intervention) or a soybean oil-based lipid emulsion (control). The study was conducted at a single-level IV neonatal care unit (Medical University Vienna; June 2012 to October 2015). Electrophysiological brain maturation (background activity, </a:t>
            </a:r>
            <a:r>
              <a:rPr lang="en-US" err="1"/>
              <a:t>sleepwake</a:t>
            </a:r>
            <a:r>
              <a:rPr lang="en-US"/>
              <a:t> cycling, and brain maturational scores) was assessed biweekly by </a:t>
            </a:r>
            <a:r>
              <a:rPr lang="en-US" err="1"/>
              <a:t>amplitudeintegrated</a:t>
            </a:r>
            <a:r>
              <a:rPr lang="en-US"/>
              <a:t> electroencephalography (birth to discharge). Results A total of 317 amplitude-integrated electroencephalography measurements (intervention: n = 165; control: n = 152) from 121 (intervention: n = 63; control: n = 58) of 230 infants of the core study were available for analysis. Demographic characteristics were not significantly different. By 28 weeks of postmenstrual age, infants receiving the intervention displayed significantly greater percentages of continuous background activity. Total maturational scores and individual scores for continuity, cycling, and bandwidth were significantly greater. Maximum maturational scores were reached 2 weeks earlier in the intervention group (36.4 weeks, 35.4-37.5) compared with the control group (38.4 weeks, 37.1-42.4) (median, IQR; P &lt; .001). Conclusions Using a mixed parenteral lipid emulsion that contains fish oil, we found that electrophysiological brain maturation was accelerated in infants who were preterm. (J </a:t>
            </a:r>
            <a:r>
              <a:rPr lang="en-US" err="1"/>
              <a:t>Pediatr</a:t>
            </a:r>
            <a:r>
              <a:rPr lang="en-US"/>
              <a:t> 2019;-:1-8). Trial Registration ClinicalTrials.gov: NCT01585935.</a:t>
            </a:r>
          </a:p>
          <a:p>
            <a:pPr defTabSz="942150">
              <a:defRPr/>
            </a:pPr>
            <a:r>
              <a:rPr lang="en-US" b="1" err="1"/>
              <a:t>Thanhauser</a:t>
            </a:r>
            <a:r>
              <a:rPr lang="en-US" b="1"/>
              <a:t> et al 2020: </a:t>
            </a:r>
            <a:r>
              <a:rPr lang="en-US" b="0"/>
              <a:t>Objective To examine whether parenteral nutrition using a mixed lipid emulsion containing fish oil improves the neurodevelopmental outcomes of extremely low birth weight infants. Study design The study is a secondary outcome analysis of a double-blind randomized trial of 230 extremely low birth weight infants performed at a single level IV neonatal care unit (Medical University Vienna; June 2012 - June 2015). Participants received either a mixed lipid emulsion composed of soybean oil, medium chain triglycerides, olive oil, and fish oil, or a soybean oil-based lipid emulsion for parenteral nutrition. Neurodevelopment of study participants was assessed at 12 and 24 months corrected age (August 2013 to October 2017) using the Bayley Scales of Infant-Toddler Development, third edition. Results At discharge, 206 of the 230 study participants were eligible. At 12 and 24 months corrected age, 174 of 206 (85%) and 164 of 206 (80%) infants were evaluated. At 12 months, there was no significant difference in cognitive (mixed lipid: median, 95 [IQR, 85-101]; soybean oil: median, 95 [IQR, 85-100]; P = .71), language (mixed lipid: median, 86 [IQR, 77-94], soybean oil: median, 89 [IQR, 79-94]; P = .48), or motor scores (mixed lipid: median, 88 [IQR, 76-94], soybean oil: median, 88 [IQR, 79-94]; P = .69). At 24 months, there was again no significant difference in cognitive (mixed lipid: median, 95 [IQR, 80-105], soybean oil: median, 95 [IQR, 90-105]; P = .17), language (mixed lipid: median, 89 [IQR, 75-97], soybean oil 89 [IQR, 77-100]; P= .54), </a:t>
            </a:r>
            <a:r>
              <a:rPr lang="en-US" b="0" err="1"/>
              <a:t>andmotor</a:t>
            </a:r>
            <a:r>
              <a:rPr lang="en-US" b="0"/>
              <a:t> scores (mixed lipid: median, 94 [IQR, 82-103], soybean oil: median, 94 [IQR, 85-103]; P = .53). Conclusions Parenteral nutrition using a mixed lipid emulsion containing fish oil did not improve neurodevelopment of extremely low birth weight infants at 12 and 24 months corrected age. (J </a:t>
            </a:r>
            <a:r>
              <a:rPr lang="en-US" b="0" err="1"/>
              <a:t>Pediatr</a:t>
            </a:r>
            <a:r>
              <a:rPr lang="en-US" b="0"/>
              <a:t> 2020;-:1-7).</a:t>
            </a:r>
          </a:p>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62</a:t>
            </a:fld>
            <a:endParaRPr lang="en-US"/>
          </a:p>
        </p:txBody>
      </p:sp>
    </p:spTree>
    <p:extLst>
      <p:ext uri="{BB962C8B-B14F-4D97-AF65-F5344CB8AC3E}">
        <p14:creationId xmlns:p14="http://schemas.microsoft.com/office/powerpoint/2010/main" val="5326973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63</a:t>
            </a:fld>
            <a:endParaRPr lang="en-US"/>
          </a:p>
        </p:txBody>
      </p:sp>
    </p:spTree>
    <p:extLst>
      <p:ext uri="{BB962C8B-B14F-4D97-AF65-F5344CB8AC3E}">
        <p14:creationId xmlns:p14="http://schemas.microsoft.com/office/powerpoint/2010/main" val="23378310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64</a:t>
            </a:fld>
            <a:endParaRPr lang="en-US"/>
          </a:p>
        </p:txBody>
      </p:sp>
    </p:spTree>
    <p:extLst>
      <p:ext uri="{BB962C8B-B14F-4D97-AF65-F5344CB8AC3E}">
        <p14:creationId xmlns:p14="http://schemas.microsoft.com/office/powerpoint/2010/main" val="107294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ND- not disclosed</a:t>
            </a:r>
          </a:p>
          <a:p>
            <a:endParaRPr lang="en-US"/>
          </a:p>
          <a:p>
            <a:r>
              <a:rPr lang="en-US"/>
              <a:t>LA and ALA are our EFA</a:t>
            </a:r>
          </a:p>
          <a:p>
            <a:r>
              <a:rPr lang="en-US"/>
              <a:t>EPA and DHA are the FA we see in fish oil – downstream of O3 – ALA </a:t>
            </a:r>
          </a:p>
          <a:p>
            <a:r>
              <a:rPr lang="en-US"/>
              <a:t>AA also often mentioned in neonatal health </a:t>
            </a:r>
          </a:p>
          <a:p>
            <a:endParaRPr lang="en-US"/>
          </a:p>
          <a:p>
            <a:r>
              <a:rPr lang="en-US"/>
              <a:t>In yellow are the FO containing lipids we will discuss today</a:t>
            </a:r>
          </a:p>
        </p:txBody>
      </p:sp>
      <p:sp>
        <p:nvSpPr>
          <p:cNvPr id="4" name="Slide Number Placeholder 3"/>
          <p:cNvSpPr>
            <a:spLocks noGrp="1"/>
          </p:cNvSpPr>
          <p:nvPr>
            <p:ph type="sldNum" sz="quarter" idx="5"/>
          </p:nvPr>
        </p:nvSpPr>
        <p:spPr/>
        <p:txBody>
          <a:bodyPr/>
          <a:lstStyle/>
          <a:p>
            <a:fld id="{E84FEEE8-B71E-4251-8198-C5524AF3272E}" type="slidenum">
              <a:rPr lang="en-US" smtClean="0"/>
              <a:t>7</a:t>
            </a:fld>
            <a:endParaRPr lang="en-US"/>
          </a:p>
        </p:txBody>
      </p:sp>
    </p:spTree>
    <p:extLst>
      <p:ext uri="{BB962C8B-B14F-4D97-AF65-F5344CB8AC3E}">
        <p14:creationId xmlns:p14="http://schemas.microsoft.com/office/powerpoint/2010/main" val="888441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EEE8-B71E-4251-8198-C5524AF3272E}" type="slidenum">
              <a:rPr lang="en-US" smtClean="0"/>
              <a:t>65</a:t>
            </a:fld>
            <a:endParaRPr lang="en-US"/>
          </a:p>
        </p:txBody>
      </p:sp>
    </p:spTree>
    <p:extLst>
      <p:ext uri="{BB962C8B-B14F-4D97-AF65-F5344CB8AC3E}">
        <p14:creationId xmlns:p14="http://schemas.microsoft.com/office/powerpoint/2010/main" val="412122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xfrm>
            <a:off x="501650" y="738188"/>
            <a:ext cx="6550025" cy="3684587"/>
          </a:xfrm>
          <a:ln/>
        </p:spPr>
      </p:sp>
      <p:sp>
        <p:nvSpPr>
          <p:cNvPr id="273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1800">
                <a:latin typeface="Arial" pitchFamily="34" charset="0"/>
              </a:rPr>
              <a:t>Ratio </a:t>
            </a:r>
            <a:r>
              <a:rPr lang="el-GR" altLang="en-US" sz="1800">
                <a:latin typeface="Arial" pitchFamily="34" charset="0"/>
              </a:rPr>
              <a:t>ω</a:t>
            </a:r>
            <a:r>
              <a:rPr lang="en-US" altLang="en-US" sz="1800">
                <a:latin typeface="Arial" pitchFamily="34" charset="0"/>
              </a:rPr>
              <a:t>-6:</a:t>
            </a:r>
            <a:r>
              <a:rPr lang="el-GR" altLang="en-US" sz="1800">
                <a:latin typeface="Arial" pitchFamily="34" charset="0"/>
              </a:rPr>
              <a:t>ω</a:t>
            </a:r>
            <a:r>
              <a:rPr lang="en-US" altLang="en-US" sz="1800">
                <a:latin typeface="Arial" pitchFamily="34" charset="0"/>
              </a:rPr>
              <a:t>-3 = 2.5:1  MANUFACTURER DOSING RECOMMENDATIONS: 1-2 g/kg/d (ADULTS) and should not exceed 2.5 g/kg/d</a:t>
            </a:r>
          </a:p>
          <a:p>
            <a:pPr marL="0" lvl="1"/>
            <a:endParaRPr lang="en-US" altLang="en-US" sz="1800">
              <a:solidFill>
                <a:schemeClr val="bg1"/>
              </a:solidFill>
              <a:latin typeface="Arial" pitchFamily="34" charset="0"/>
            </a:endParaRPr>
          </a:p>
          <a:p>
            <a:pPr marL="0" lvl="1"/>
            <a:r>
              <a:rPr lang="en-US" altLang="en-US" sz="1900" err="1">
                <a:latin typeface="Arial" pitchFamily="34" charset="0"/>
              </a:rPr>
              <a:t>Docosahexaenoic</a:t>
            </a:r>
            <a:r>
              <a:rPr lang="en-US" altLang="en-US" sz="1900">
                <a:latin typeface="Arial" pitchFamily="34" charset="0"/>
              </a:rPr>
              <a:t> acid, EPA and AA, the metabolites of the essential fatty acids (EFA), ALA and LA, are important structural components of the highly specialized membrane lipids of the human central nervous system and are therefore particularly important for neonates. Thus, AA and EPA are also termed as “the true necessary fatty acids” (</a:t>
            </a:r>
            <a:r>
              <a:rPr lang="en-US" altLang="en-US" sz="1900" b="1" err="1">
                <a:latin typeface="Arial" pitchFamily="34" charset="0"/>
              </a:rPr>
              <a:t>Bistrian</a:t>
            </a:r>
            <a:r>
              <a:rPr lang="en-US" altLang="en-US" sz="1900" b="1">
                <a:latin typeface="Arial" pitchFamily="34" charset="0"/>
              </a:rPr>
              <a:t> 2003</a:t>
            </a:r>
            <a:r>
              <a:rPr lang="en-US" altLang="en-US" sz="1900">
                <a:latin typeface="Arial" pitchFamily="34" charset="0"/>
              </a:rPr>
              <a:t>) or, together with DHA, the “conditionally essential fatty acids” (</a:t>
            </a:r>
            <a:r>
              <a:rPr lang="en-US" altLang="en-US" sz="1900" b="1">
                <a:latin typeface="Arial" pitchFamily="34" charset="0"/>
              </a:rPr>
              <a:t>Le 2009, </a:t>
            </a:r>
            <a:r>
              <a:rPr lang="en-US" altLang="en-US" sz="1900" b="1" err="1">
                <a:latin typeface="Arial" pitchFamily="34" charset="0"/>
              </a:rPr>
              <a:t>Kalish</a:t>
            </a:r>
            <a:r>
              <a:rPr lang="en-US" altLang="en-US" sz="1900" b="1">
                <a:latin typeface="Arial" pitchFamily="34" charset="0"/>
              </a:rPr>
              <a:t> 2012</a:t>
            </a:r>
            <a:r>
              <a:rPr lang="en-US" altLang="en-US" sz="1900">
                <a:latin typeface="Arial" pitchFamily="34" charset="0"/>
              </a:rPr>
              <a:t>). </a:t>
            </a:r>
          </a:p>
          <a:p>
            <a:endParaRPr lang="en-US" altLang="en-US">
              <a:latin typeface="Arial" pitchFamily="34" charset="0"/>
            </a:endParaRPr>
          </a:p>
          <a:p>
            <a:r>
              <a:rPr lang="en-US" altLang="en-US">
                <a:latin typeface="Arial" pitchFamily="34" charset="0"/>
              </a:rPr>
              <a:t>20% Emulsion;</a:t>
            </a:r>
            <a:r>
              <a:rPr lang="en-US" altLang="en-US" baseline="0">
                <a:latin typeface="Arial" pitchFamily="34" charset="0"/>
              </a:rPr>
              <a:t> 20gm oils/100mL</a:t>
            </a:r>
            <a:endParaRPr lang="en-US" altLang="en-US">
              <a:latin typeface="Arial" pitchFamily="34" charset="0"/>
            </a:endParaRPr>
          </a:p>
          <a:p>
            <a:r>
              <a:rPr lang="en-US" altLang="en-US">
                <a:latin typeface="Arial" pitchFamily="34" charset="0"/>
              </a:rPr>
              <a:t>CONTAINS</a:t>
            </a:r>
            <a:r>
              <a:rPr lang="en-US" altLang="en-US" baseline="0">
                <a:latin typeface="Arial" pitchFamily="34" charset="0"/>
              </a:rPr>
              <a:t> in 20 </a:t>
            </a:r>
            <a:r>
              <a:rPr lang="en-US" altLang="en-US" baseline="0" err="1">
                <a:latin typeface="Arial" pitchFamily="34" charset="0"/>
              </a:rPr>
              <a:t>gms</a:t>
            </a:r>
            <a:r>
              <a:rPr lang="en-US" altLang="en-US" baseline="0">
                <a:latin typeface="Arial" pitchFamily="34" charset="0"/>
              </a:rPr>
              <a:t>:  6 gm SO, 6gm MCT, 5 gm OO, 3 gm FO</a:t>
            </a:r>
          </a:p>
          <a:p>
            <a:r>
              <a:rPr lang="en-US" altLang="en-US" baseline="0">
                <a:latin typeface="Arial" pitchFamily="34" charset="0"/>
              </a:rPr>
              <a:t>10 kcal/gm, 2 kcal/mL</a:t>
            </a:r>
            <a:endParaRPr lang="en-US" altLang="en-US">
              <a:latin typeface="Arial" pitchFamily="34" charset="0"/>
            </a:endParaRPr>
          </a:p>
        </p:txBody>
      </p:sp>
      <p:sp>
        <p:nvSpPr>
          <p:cNvPr id="27341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23" eaLnBrk="0" hangingPunct="0">
              <a:spcBef>
                <a:spcPct val="30000"/>
              </a:spcBef>
              <a:defRPr sz="1200">
                <a:solidFill>
                  <a:schemeClr val="tx1"/>
                </a:solidFill>
                <a:latin typeface="Arial" pitchFamily="34" charset="0"/>
              </a:defRPr>
            </a:lvl1pPr>
            <a:lvl2pPr marL="784205" indent="-301618" defTabSz="968623" eaLnBrk="0" hangingPunct="0">
              <a:spcBef>
                <a:spcPct val="30000"/>
              </a:spcBef>
              <a:defRPr sz="1200">
                <a:solidFill>
                  <a:schemeClr val="tx1"/>
                </a:solidFill>
                <a:latin typeface="Arial" pitchFamily="34" charset="0"/>
              </a:defRPr>
            </a:lvl2pPr>
            <a:lvl3pPr marL="1206469" indent="-241294" defTabSz="968623" eaLnBrk="0" hangingPunct="0">
              <a:spcBef>
                <a:spcPct val="30000"/>
              </a:spcBef>
              <a:defRPr sz="1200">
                <a:solidFill>
                  <a:schemeClr val="tx1"/>
                </a:solidFill>
                <a:latin typeface="Arial" pitchFamily="34" charset="0"/>
              </a:defRPr>
            </a:lvl3pPr>
            <a:lvl4pPr marL="1689056" indent="-241294" defTabSz="968623" eaLnBrk="0" hangingPunct="0">
              <a:spcBef>
                <a:spcPct val="30000"/>
              </a:spcBef>
              <a:defRPr sz="1200">
                <a:solidFill>
                  <a:schemeClr val="tx1"/>
                </a:solidFill>
                <a:latin typeface="Arial" pitchFamily="34" charset="0"/>
              </a:defRPr>
            </a:lvl4pPr>
            <a:lvl5pPr marL="2173368" indent="-241294" defTabSz="968623" eaLnBrk="0" hangingPunct="0">
              <a:spcBef>
                <a:spcPct val="30000"/>
              </a:spcBef>
              <a:defRPr sz="1200">
                <a:solidFill>
                  <a:schemeClr val="tx1"/>
                </a:solidFill>
                <a:latin typeface="Arial" pitchFamily="34" charset="0"/>
              </a:defRPr>
            </a:lvl5pPr>
            <a:lvl6pPr marL="2669745" indent="-241294" defTabSz="968623" eaLnBrk="0" fontAlgn="base" hangingPunct="0">
              <a:spcBef>
                <a:spcPct val="30000"/>
              </a:spcBef>
              <a:spcAft>
                <a:spcPct val="0"/>
              </a:spcAft>
              <a:defRPr sz="1200">
                <a:solidFill>
                  <a:schemeClr val="tx1"/>
                </a:solidFill>
                <a:latin typeface="Arial" pitchFamily="34" charset="0"/>
              </a:defRPr>
            </a:lvl6pPr>
            <a:lvl7pPr marL="3166119" indent="-241294" defTabSz="968623" eaLnBrk="0" fontAlgn="base" hangingPunct="0">
              <a:spcBef>
                <a:spcPct val="30000"/>
              </a:spcBef>
              <a:spcAft>
                <a:spcPct val="0"/>
              </a:spcAft>
              <a:defRPr sz="1200">
                <a:solidFill>
                  <a:schemeClr val="tx1"/>
                </a:solidFill>
                <a:latin typeface="Arial" pitchFamily="34" charset="0"/>
              </a:defRPr>
            </a:lvl7pPr>
            <a:lvl8pPr marL="3662496" indent="-241294" defTabSz="968623" eaLnBrk="0" fontAlgn="base" hangingPunct="0">
              <a:spcBef>
                <a:spcPct val="30000"/>
              </a:spcBef>
              <a:spcAft>
                <a:spcPct val="0"/>
              </a:spcAft>
              <a:defRPr sz="1200">
                <a:solidFill>
                  <a:schemeClr val="tx1"/>
                </a:solidFill>
                <a:latin typeface="Arial" pitchFamily="34" charset="0"/>
              </a:defRPr>
            </a:lvl8pPr>
            <a:lvl9pPr marL="4158872" indent="-241294" defTabSz="96862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A34A48E-017C-4D78-B60F-0DAE5168FC5B}" type="datetime1">
              <a:rPr lang="en-US" altLang="en-US">
                <a:solidFill>
                  <a:srgbClr val="000000"/>
                </a:solidFill>
                <a:latin typeface="Times New Roman" pitchFamily="18" charset="0"/>
              </a:rPr>
              <a:pPr eaLnBrk="1" hangingPunct="1">
                <a:spcBef>
                  <a:spcPct val="0"/>
                </a:spcBef>
                <a:defRPr/>
              </a:pPr>
              <a:t>9/2/2025</a:t>
            </a:fld>
            <a:endParaRPr lang="en-US" altLang="en-US">
              <a:solidFill>
                <a:srgbClr val="000000"/>
              </a:solidFill>
              <a:latin typeface="Times New Roman" pitchFamily="18" charset="0"/>
            </a:endParaRPr>
          </a:p>
        </p:txBody>
      </p:sp>
      <p:sp>
        <p:nvSpPr>
          <p:cNvPr id="2734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23" eaLnBrk="0" hangingPunct="0">
              <a:spcBef>
                <a:spcPct val="30000"/>
              </a:spcBef>
              <a:defRPr sz="1200">
                <a:solidFill>
                  <a:schemeClr val="tx1"/>
                </a:solidFill>
                <a:latin typeface="Arial" pitchFamily="34" charset="0"/>
              </a:defRPr>
            </a:lvl1pPr>
            <a:lvl2pPr marL="784205" indent="-301618" defTabSz="968623" eaLnBrk="0" hangingPunct="0">
              <a:spcBef>
                <a:spcPct val="30000"/>
              </a:spcBef>
              <a:defRPr sz="1200">
                <a:solidFill>
                  <a:schemeClr val="tx1"/>
                </a:solidFill>
                <a:latin typeface="Arial" pitchFamily="34" charset="0"/>
              </a:defRPr>
            </a:lvl2pPr>
            <a:lvl3pPr marL="1206469" indent="-241294" defTabSz="968623" eaLnBrk="0" hangingPunct="0">
              <a:spcBef>
                <a:spcPct val="30000"/>
              </a:spcBef>
              <a:defRPr sz="1200">
                <a:solidFill>
                  <a:schemeClr val="tx1"/>
                </a:solidFill>
                <a:latin typeface="Arial" pitchFamily="34" charset="0"/>
              </a:defRPr>
            </a:lvl3pPr>
            <a:lvl4pPr marL="1689056" indent="-241294" defTabSz="968623" eaLnBrk="0" hangingPunct="0">
              <a:spcBef>
                <a:spcPct val="30000"/>
              </a:spcBef>
              <a:defRPr sz="1200">
                <a:solidFill>
                  <a:schemeClr val="tx1"/>
                </a:solidFill>
                <a:latin typeface="Arial" pitchFamily="34" charset="0"/>
              </a:defRPr>
            </a:lvl4pPr>
            <a:lvl5pPr marL="2173368" indent="-241294" defTabSz="968623" eaLnBrk="0" hangingPunct="0">
              <a:spcBef>
                <a:spcPct val="30000"/>
              </a:spcBef>
              <a:defRPr sz="1200">
                <a:solidFill>
                  <a:schemeClr val="tx1"/>
                </a:solidFill>
                <a:latin typeface="Arial" pitchFamily="34" charset="0"/>
              </a:defRPr>
            </a:lvl5pPr>
            <a:lvl6pPr marL="2669745" indent="-241294" defTabSz="968623" eaLnBrk="0" fontAlgn="base" hangingPunct="0">
              <a:spcBef>
                <a:spcPct val="30000"/>
              </a:spcBef>
              <a:spcAft>
                <a:spcPct val="0"/>
              </a:spcAft>
              <a:defRPr sz="1200">
                <a:solidFill>
                  <a:schemeClr val="tx1"/>
                </a:solidFill>
                <a:latin typeface="Arial" pitchFamily="34" charset="0"/>
              </a:defRPr>
            </a:lvl6pPr>
            <a:lvl7pPr marL="3166119" indent="-241294" defTabSz="968623" eaLnBrk="0" fontAlgn="base" hangingPunct="0">
              <a:spcBef>
                <a:spcPct val="30000"/>
              </a:spcBef>
              <a:spcAft>
                <a:spcPct val="0"/>
              </a:spcAft>
              <a:defRPr sz="1200">
                <a:solidFill>
                  <a:schemeClr val="tx1"/>
                </a:solidFill>
                <a:latin typeface="Arial" pitchFamily="34" charset="0"/>
              </a:defRPr>
            </a:lvl7pPr>
            <a:lvl8pPr marL="3662496" indent="-241294" defTabSz="968623" eaLnBrk="0" fontAlgn="base" hangingPunct="0">
              <a:spcBef>
                <a:spcPct val="30000"/>
              </a:spcBef>
              <a:spcAft>
                <a:spcPct val="0"/>
              </a:spcAft>
              <a:defRPr sz="1200">
                <a:solidFill>
                  <a:schemeClr val="tx1"/>
                </a:solidFill>
                <a:latin typeface="Arial" pitchFamily="34" charset="0"/>
              </a:defRPr>
            </a:lvl8pPr>
            <a:lvl9pPr marL="4158872" indent="-241294" defTabSz="96862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79FC1E67-74F4-48DA-BEC8-E31B0A4DC5D4}" type="slidenum">
              <a:rPr lang="en-US" altLang="en-US">
                <a:solidFill>
                  <a:srgbClr val="000000"/>
                </a:solidFill>
                <a:latin typeface="Times New Roman" pitchFamily="18" charset="0"/>
              </a:rPr>
              <a:pPr eaLnBrk="1" hangingPunct="1">
                <a:spcBef>
                  <a:spcPct val="0"/>
                </a:spcBef>
                <a:defRPr/>
              </a:pPr>
              <a:t>8</a:t>
            </a:fld>
            <a:endParaRPr lang="en-US" altLang="en-US">
              <a:solidFill>
                <a:srgbClr val="000000"/>
              </a:solidFill>
              <a:latin typeface="Times New Roman" pitchFamily="18" charset="0"/>
            </a:endParaRPr>
          </a:p>
        </p:txBody>
      </p:sp>
      <p:sp>
        <p:nvSpPr>
          <p:cNvPr id="2" name="Footer Placeholder 1">
            <a:extLst>
              <a:ext uri="{FF2B5EF4-FFF2-40B4-BE49-F238E27FC236}">
                <a16:creationId xmlns:a16="http://schemas.microsoft.com/office/drawing/2014/main" id="{8B80D605-6F80-4E6A-9789-44C1FE3C6A8D}"/>
              </a:ext>
            </a:extLst>
          </p:cNvPr>
          <p:cNvSpPr>
            <a:spLocks noGrp="1"/>
          </p:cNvSpPr>
          <p:nvPr>
            <p:ph type="ftr" sz="quarter" idx="10"/>
          </p:nvPr>
        </p:nvSpPr>
        <p:spPr/>
        <p:txBody>
          <a:bodyPr/>
          <a:lstStyle/>
          <a:p>
            <a:pPr defTabSz="942150">
              <a:defRPr/>
            </a:pPr>
            <a:r>
              <a:rPr lang="en-US">
                <a:solidFill>
                  <a:prstClr val="black"/>
                </a:solidFill>
                <a:latin typeface="Calibri"/>
              </a:rPr>
              <a:t>©Copyright Fresenius Kabi AG</a:t>
            </a:r>
          </a:p>
        </p:txBody>
      </p:sp>
    </p:spTree>
    <p:extLst>
      <p:ext uri="{BB962C8B-B14F-4D97-AF65-F5344CB8AC3E}">
        <p14:creationId xmlns:p14="http://schemas.microsoft.com/office/powerpoint/2010/main" val="113025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738188"/>
            <a:ext cx="6550025" cy="3684587"/>
          </a:xfrm>
        </p:spPr>
      </p:sp>
      <p:sp>
        <p:nvSpPr>
          <p:cNvPr id="3" name="Notes Placeholder 2"/>
          <p:cNvSpPr>
            <a:spLocks noGrp="1"/>
          </p:cNvSpPr>
          <p:nvPr>
            <p:ph type="body" idx="1"/>
          </p:nvPr>
        </p:nvSpPr>
        <p:spPr/>
        <p:txBody>
          <a:bodyPr/>
          <a:lstStyle/>
          <a:p>
            <a:r>
              <a:rPr lang="en-US"/>
              <a:t>Per PI: </a:t>
            </a:r>
            <a:r>
              <a:rPr lang="en-US" sz="1100"/>
              <a:t>Cross reactions have been observed between soybean and peanut oil.</a:t>
            </a:r>
          </a:p>
          <a:p>
            <a:r>
              <a:rPr lang="en-US" sz="1100"/>
              <a:t>If a patient with a peanut allergy has tolerated soy oil ILE in the past, he should tolerate </a:t>
            </a:r>
            <a:r>
              <a:rPr lang="en-US" sz="1100" err="1"/>
              <a:t>Smoflipid</a:t>
            </a:r>
            <a:endParaRPr lang="en-US"/>
          </a:p>
        </p:txBody>
      </p:sp>
      <p:sp>
        <p:nvSpPr>
          <p:cNvPr id="4" name="Date Placeholder 3"/>
          <p:cNvSpPr>
            <a:spLocks noGrp="1"/>
          </p:cNvSpPr>
          <p:nvPr>
            <p:ph type="dt" idx="10"/>
          </p:nvPr>
        </p:nvSpPr>
        <p:spPr/>
        <p:txBody>
          <a:bodyPr/>
          <a:lstStyle/>
          <a:p>
            <a:pPr defTabSz="942150">
              <a:defRPr/>
            </a:pPr>
            <a:fld id="{F8381703-3D9C-4EBD-AC31-39C6BB472709}" type="datetime1">
              <a:rPr lang="en-US">
                <a:solidFill>
                  <a:prstClr val="black"/>
                </a:solidFill>
                <a:latin typeface="Calibri"/>
              </a:rPr>
              <a:pPr defTabSz="942150">
                <a:defRPr/>
              </a:pPr>
              <a:t>9/2/2025</a:t>
            </a:fld>
            <a:endParaRPr lang="en-US">
              <a:solidFill>
                <a:prstClr val="black"/>
              </a:solidFill>
              <a:latin typeface="Calibri"/>
            </a:endParaRPr>
          </a:p>
        </p:txBody>
      </p:sp>
      <p:sp>
        <p:nvSpPr>
          <p:cNvPr id="5" name="Slide Number Placeholder 4"/>
          <p:cNvSpPr>
            <a:spLocks noGrp="1"/>
          </p:cNvSpPr>
          <p:nvPr>
            <p:ph type="sldNum" sz="quarter" idx="11"/>
          </p:nvPr>
        </p:nvSpPr>
        <p:spPr/>
        <p:txBody>
          <a:bodyPr/>
          <a:lstStyle/>
          <a:p>
            <a:pPr defTabSz="942150">
              <a:defRPr/>
            </a:pPr>
            <a:fld id="{1B1CC6B6-E4E6-496B-B5F3-50A39F0463C1}" type="slidenum">
              <a:rPr lang="en-US">
                <a:solidFill>
                  <a:prstClr val="black"/>
                </a:solidFill>
                <a:latin typeface="Calibri"/>
              </a:rPr>
              <a:pPr defTabSz="942150">
                <a:defRPr/>
              </a:pPr>
              <a:t>9</a:t>
            </a:fld>
            <a:endParaRPr lang="en-US">
              <a:solidFill>
                <a:prstClr val="black"/>
              </a:solidFill>
              <a:latin typeface="Calibri"/>
            </a:endParaRPr>
          </a:p>
        </p:txBody>
      </p:sp>
      <p:sp>
        <p:nvSpPr>
          <p:cNvPr id="6" name="Footer Placeholder 5">
            <a:extLst>
              <a:ext uri="{FF2B5EF4-FFF2-40B4-BE49-F238E27FC236}">
                <a16:creationId xmlns:a16="http://schemas.microsoft.com/office/drawing/2014/main" id="{F157C357-4713-4932-84C1-3A3E66811E99}"/>
              </a:ext>
            </a:extLst>
          </p:cNvPr>
          <p:cNvSpPr>
            <a:spLocks noGrp="1"/>
          </p:cNvSpPr>
          <p:nvPr>
            <p:ph type="ftr" sz="quarter" idx="12"/>
          </p:nvPr>
        </p:nvSpPr>
        <p:spPr/>
        <p:txBody>
          <a:bodyPr/>
          <a:lstStyle/>
          <a:p>
            <a:pPr defTabSz="942150">
              <a:defRPr/>
            </a:pPr>
            <a:r>
              <a:rPr lang="en-US">
                <a:solidFill>
                  <a:prstClr val="black"/>
                </a:solidFill>
                <a:latin typeface="Calibri"/>
              </a:rPr>
              <a:t>©Copyright Fresenius Kabi AG</a:t>
            </a:r>
          </a:p>
        </p:txBody>
      </p:sp>
    </p:spTree>
    <p:extLst>
      <p:ext uri="{BB962C8B-B14F-4D97-AF65-F5344CB8AC3E}">
        <p14:creationId xmlns:p14="http://schemas.microsoft.com/office/powerpoint/2010/main" val="186918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030"/>
              </a:spcBef>
            </a:pPr>
            <a:r>
              <a:rPr lang="en-US" b="1"/>
              <a:t>Parenteral Nutrition-Associated Liver Disease: </a:t>
            </a:r>
            <a:endParaRPr lang="en-US"/>
          </a:p>
          <a:p>
            <a:pPr>
              <a:lnSpc>
                <a:spcPct val="110000"/>
              </a:lnSpc>
              <a:spcBef>
                <a:spcPts val="1030"/>
              </a:spcBef>
            </a:pPr>
            <a:r>
              <a:rPr lang="en-US"/>
              <a:t>Increased risk in pts who receive PN &gt; 2 </a:t>
            </a:r>
            <a:r>
              <a:rPr lang="en-US" err="1"/>
              <a:t>wks</a:t>
            </a:r>
            <a:r>
              <a:rPr lang="en-US"/>
              <a:t>, especially preterm neonates </a:t>
            </a:r>
          </a:p>
          <a:p>
            <a:pPr>
              <a:lnSpc>
                <a:spcPct val="110000"/>
              </a:lnSpc>
              <a:spcBef>
                <a:spcPts val="1030"/>
              </a:spcBef>
            </a:pPr>
            <a:r>
              <a:rPr lang="en-US"/>
              <a:t>Monitor liver tests; if abnormalities occur, consider discontinuation or dosage reduction</a:t>
            </a:r>
            <a:endParaRPr lang="en-US">
              <a:cs typeface="Calibri" panose="020F0502020204030204"/>
            </a:endParaRPr>
          </a:p>
          <a:p>
            <a:pPr>
              <a:lnSpc>
                <a:spcPct val="110000"/>
              </a:lnSpc>
              <a:spcBef>
                <a:spcPts val="1030"/>
              </a:spcBef>
            </a:pPr>
            <a:r>
              <a:rPr lang="en-US" b="1"/>
              <a:t>Risk of Death in Preterm Infants due to Pulmonary Lipid Accumulation:</a:t>
            </a:r>
            <a:endParaRPr lang="en-US"/>
          </a:p>
          <a:p>
            <a:pPr>
              <a:lnSpc>
                <a:spcPct val="110000"/>
              </a:lnSpc>
              <a:spcBef>
                <a:spcPts val="1030"/>
              </a:spcBef>
            </a:pPr>
            <a:r>
              <a:rPr lang="en-US"/>
              <a:t>Deaths in preterm infants after infusion of intravenous 100% soybean oil ILE have been reported in the literature </a:t>
            </a:r>
            <a:endParaRPr lang="en-US">
              <a:cs typeface="Calibri" panose="020F0502020204030204"/>
            </a:endParaRPr>
          </a:p>
          <a:p>
            <a:pPr>
              <a:lnSpc>
                <a:spcPct val="110000"/>
              </a:lnSpc>
              <a:spcBef>
                <a:spcPts val="1030"/>
              </a:spcBef>
            </a:pPr>
            <a:r>
              <a:rPr lang="en-US" b="1"/>
              <a:t>Hypersensitivity Reactions:</a:t>
            </a:r>
            <a:endParaRPr lang="en-US"/>
          </a:p>
          <a:p>
            <a:pPr>
              <a:lnSpc>
                <a:spcPct val="110000"/>
              </a:lnSpc>
              <a:spcBef>
                <a:spcPts val="1030"/>
              </a:spcBef>
            </a:pPr>
            <a:r>
              <a:rPr lang="en-US"/>
              <a:t>Monitor for signs or symptoms. Discontinue infusion if reactions occur. </a:t>
            </a:r>
            <a:endParaRPr lang="en-US">
              <a:cs typeface="Calibri" panose="020F0502020204030204"/>
            </a:endParaRPr>
          </a:p>
          <a:p>
            <a:pPr>
              <a:lnSpc>
                <a:spcPct val="110000"/>
              </a:lnSpc>
              <a:spcBef>
                <a:spcPts val="1030"/>
              </a:spcBef>
            </a:pPr>
            <a:r>
              <a:rPr lang="en-US" b="1"/>
              <a:t>Aluminum Toxicity:</a:t>
            </a:r>
            <a:endParaRPr lang="en-US">
              <a:cs typeface="Calibri"/>
            </a:endParaRPr>
          </a:p>
          <a:p>
            <a:r>
              <a:rPr lang="en-US"/>
              <a:t>Increased risk in patients with renal impairment and preterm infants</a:t>
            </a:r>
          </a:p>
          <a:p>
            <a:r>
              <a:rPr lang="en-US"/>
              <a:t>SMOFlipid contains no more than 25 mcg/L of aluminum</a:t>
            </a:r>
          </a:p>
          <a:p>
            <a:r>
              <a:rPr lang="en-US"/>
              <a:t>&gt; 4 to 5 mcg/kg/d can accumulate aluminum at levels associated with CNS and bone toxicity</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B73058B8-9CB5-4F1F-9A39-D9BEBCE83F30}" type="slidenum">
              <a:rPr lang="en-US" smtClean="0"/>
              <a:t>10</a:t>
            </a:fld>
            <a:endParaRPr lang="en-US"/>
          </a:p>
        </p:txBody>
      </p:sp>
    </p:spTree>
    <p:extLst>
      <p:ext uri="{BB962C8B-B14F-4D97-AF65-F5344CB8AC3E}">
        <p14:creationId xmlns:p14="http://schemas.microsoft.com/office/powerpoint/2010/main" val="124769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9/2/2025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145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9/2/2025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8285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9/2/2025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2782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9/2/2025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2809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9/2/2025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3923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9/2/2025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3759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9/2/2025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2003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9/2/2025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5694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9/2/2025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4471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9/2/2025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0455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9/2/2025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9576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9/2/2025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07290106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doi.org/10.3390/nu16030440" TargetMode="External"/><Relationship Id="rId5" Type="http://schemas.microsoft.com/office/2007/relationships/hdphoto" Target="../media/hdphoto1.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neonatesfoundationofindia.org/"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ucalgary.ca/resource/preterm-growth-chart/preterm-growth-chart" TargetMode="Externa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flickr.com/photos/77423179@N02/10389250945" TargetMode="Externa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static.vecteezy.com/system/resources/previews/008/007/626/original/sad-suffering-sick-cute-human-liver-organ-asks-for-help-character-flat-cartoon-illustration-icon-design-isolated-on-white-backgound-suffering-unhealthy-liver-character-concept-vector.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pxhere.com/es/photo/90446" TargetMode="Externa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Category:Fundus_of_diabetic_retinopathy" TargetMode="External"/><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5.xml"/><Relationship Id="rId3" Type="http://schemas.microsoft.com/office/2018/10/relationships/comments" Target="../comments/modernComment_809_B733066.xml"/><Relationship Id="rId7" Type="http://schemas.openxmlformats.org/officeDocument/2006/relationships/diagramQuickStyle" Target="../diagrams/quickStyle5.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jpeg"/><Relationship Id="rId9" Type="http://schemas.microsoft.com/office/2007/relationships/diagramDrawing" Target="../diagrams/drawing5.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doi.org/10.1016/j.farma.2023.10.005"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wallpaperflare.com/science-anatomy-medicine-wallpaper-cuhpq"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6.xml"/><Relationship Id="rId3" Type="http://schemas.microsoft.com/office/2018/10/relationships/comments" Target="../comments/modernComment_804_6F1C2619.xml"/><Relationship Id="rId7" Type="http://schemas.openxmlformats.org/officeDocument/2006/relationships/diagramQuickStyle" Target="../diagrams/quickStyle6.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jpeg"/><Relationship Id="rId9" Type="http://schemas.microsoft.com/office/2007/relationships/diagramDrawing" Target="../diagrams/drawing6.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clinmedjournals.org/articles/jide/journal-of-infectious-diseases-and-epidemiology-jide-2-006.php" TargetMode="External"/></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7.xml"/><Relationship Id="rId3" Type="http://schemas.microsoft.com/office/2018/10/relationships/comments" Target="../comments/modernComment_805_E73BA6A0.xml"/><Relationship Id="rId7" Type="http://schemas.openxmlformats.org/officeDocument/2006/relationships/diagramQuickStyle" Target="../diagrams/quickStyle7.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jpeg"/><Relationship Id="rId9" Type="http://schemas.microsoft.com/office/2007/relationships/diagramDrawing" Target="../diagrams/drawing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nobaproject.com/textbooks/psychology-as-a-biological-science/modules/touch-and-pain"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1.jpeg"/><Relationship Id="rId4" Type="http://schemas.openxmlformats.org/officeDocument/2006/relationships/hyperlink" Target="https://www.freepik.com/vectors/thank-you-come-agai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globedia.com/aceite-oliva-virgen-extra-engorda-adelgaza" TargetMode="External"/><Relationship Id="rId3" Type="http://schemas.microsoft.com/office/2018/10/relationships/comments" Target="../comments/modernComment_663_F3078A2.xml"/><Relationship Id="rId7" Type="http://schemas.openxmlformats.org/officeDocument/2006/relationships/image" Target="../media/image7.jpeg"/><Relationship Id="rId12" Type="http://schemas.openxmlformats.org/officeDocument/2006/relationships/hyperlink" Target="https://creativecommons.org/licenses/by-nc-nd/3.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lynnerees.com/2011_01_01_archive.html" TargetMode="External"/><Relationship Id="rId11" Type="http://schemas.openxmlformats.org/officeDocument/2006/relationships/hyperlink" Target="https://commons.wikimedia.org/wiki/File:Sardina_pilchardus_Gervais.jpg" TargetMode="External"/><Relationship Id="rId5" Type="http://schemas.openxmlformats.org/officeDocument/2006/relationships/image" Target="../media/image6.jpeg"/><Relationship Id="rId10" Type="http://schemas.openxmlformats.org/officeDocument/2006/relationships/image" Target="../media/image9.jpeg"/><Relationship Id="rId4" Type="http://schemas.openxmlformats.org/officeDocument/2006/relationships/image" Target="../media/image1.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descr="A blue abstract watercolor pattern on a white background">
            <a:extLst>
              <a:ext uri="{FF2B5EF4-FFF2-40B4-BE49-F238E27FC236}">
                <a16:creationId xmlns:a16="http://schemas.microsoft.com/office/drawing/2014/main" id="{9F85070D-CF6F-2FCF-48A1-2FBA6133EE55}"/>
              </a:ext>
            </a:extLst>
          </p:cNvPr>
          <p:cNvPicPr>
            <a:picLocks noChangeAspect="1"/>
          </p:cNvPicPr>
          <p:nvPr/>
        </p:nvPicPr>
        <p:blipFill>
          <a:blip r:embed="rId3"/>
          <a:srcRect t="599" b="15131"/>
          <a:stretch>
            <a:fillRect/>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0CCA9273-E74E-A306-1F74-BEF9EDA30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462170"/>
          </a:xfrm>
          <a:prstGeom prst="rect">
            <a:avLst/>
          </a:prstGeom>
          <a:gradFill>
            <a:gsLst>
              <a:gs pos="0">
                <a:schemeClr val="bg1">
                  <a:alpha val="0"/>
                </a:schemeClr>
              </a:gs>
              <a:gs pos="60000">
                <a:schemeClr val="bg1">
                  <a:alpha val="30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C25636A-63EE-CC74-1AF9-F3E1B850DB89}"/>
              </a:ext>
            </a:extLst>
          </p:cNvPr>
          <p:cNvSpPr>
            <a:spLocks noGrp="1"/>
          </p:cNvSpPr>
          <p:nvPr>
            <p:ph type="ctrTitle"/>
          </p:nvPr>
        </p:nvSpPr>
        <p:spPr>
          <a:xfrm>
            <a:off x="320039" y="255830"/>
            <a:ext cx="8138160" cy="1336996"/>
          </a:xfrm>
        </p:spPr>
        <p:txBody>
          <a:bodyPr anchor="t">
            <a:noAutofit/>
          </a:bodyPr>
          <a:lstStyle/>
          <a:p>
            <a:pPr algn="l">
              <a:lnSpc>
                <a:spcPct val="100000"/>
              </a:lnSpc>
            </a:pPr>
            <a:r>
              <a:rPr lang="en-US" sz="4400">
                <a:latin typeface="Congenial Black" panose="020F0502020204030204" pitchFamily="2" charset="0"/>
              </a:rPr>
              <a:t>Just Keep Swimming:</a:t>
            </a:r>
            <a:br>
              <a:rPr lang="en-US" sz="4400">
                <a:latin typeface="Congenial Black" panose="020F0502020204030204" pitchFamily="2" charset="0"/>
              </a:rPr>
            </a:br>
            <a:r>
              <a:rPr lang="en-US" sz="4400">
                <a:latin typeface="Congenial Black" panose="020F0502020204030204" pitchFamily="2" charset="0"/>
              </a:rPr>
              <a:t>Fish Oil Use in the NICU</a:t>
            </a:r>
          </a:p>
        </p:txBody>
      </p:sp>
      <p:sp>
        <p:nvSpPr>
          <p:cNvPr id="3" name="Subtitle 2">
            <a:extLst>
              <a:ext uri="{FF2B5EF4-FFF2-40B4-BE49-F238E27FC236}">
                <a16:creationId xmlns:a16="http://schemas.microsoft.com/office/drawing/2014/main" id="{9F552AB4-3AA1-2EE0-07DC-5157D4F89DA1}"/>
              </a:ext>
            </a:extLst>
          </p:cNvPr>
          <p:cNvSpPr>
            <a:spLocks noGrp="1"/>
          </p:cNvSpPr>
          <p:nvPr>
            <p:ph type="subTitle" idx="1"/>
          </p:nvPr>
        </p:nvSpPr>
        <p:spPr>
          <a:xfrm>
            <a:off x="88489" y="4278491"/>
            <a:ext cx="4969591" cy="3120342"/>
          </a:xfrm>
        </p:spPr>
        <p:txBody>
          <a:bodyPr anchor="t">
            <a:normAutofit/>
          </a:bodyPr>
          <a:lstStyle/>
          <a:p>
            <a:pPr algn="l">
              <a:spcBef>
                <a:spcPts val="600"/>
              </a:spcBef>
            </a:pPr>
            <a:r>
              <a:rPr lang="en-US" b="1"/>
              <a:t>Elisabeth Biggs, MS, PA-C, RD, CNSC                       </a:t>
            </a:r>
          </a:p>
          <a:p>
            <a:pPr algn="l">
              <a:spcBef>
                <a:spcPts val="600"/>
              </a:spcBef>
            </a:pPr>
            <a:r>
              <a:rPr lang="en-US" b="1"/>
              <a:t>Medical Science Liaison, Medical Affairs, </a:t>
            </a:r>
          </a:p>
          <a:p>
            <a:pPr algn="l">
              <a:spcBef>
                <a:spcPts val="600"/>
              </a:spcBef>
            </a:pPr>
            <a:r>
              <a:rPr lang="en-US" b="1"/>
              <a:t>Parenteral Nutrition, Fresenius </a:t>
            </a:r>
            <a:r>
              <a:rPr lang="en-US" b="1" err="1"/>
              <a:t>Kabi</a:t>
            </a:r>
            <a:r>
              <a:rPr lang="en-US" b="1"/>
              <a:t> USA</a:t>
            </a:r>
          </a:p>
          <a:p>
            <a:pPr algn="l">
              <a:spcBef>
                <a:spcPts val="600"/>
              </a:spcBef>
            </a:pPr>
            <a:r>
              <a:rPr lang="en-US" i="1"/>
              <a:t>Co-developed with:</a:t>
            </a:r>
          </a:p>
          <a:p>
            <a:pPr algn="l">
              <a:spcBef>
                <a:spcPts val="600"/>
              </a:spcBef>
            </a:pPr>
            <a:r>
              <a:rPr lang="en-US" b="1"/>
              <a:t>Adina Hirsch, PharmD, BCNSP, FASPEN</a:t>
            </a:r>
          </a:p>
          <a:p>
            <a:pPr algn="l">
              <a:spcBef>
                <a:spcPts val="600"/>
              </a:spcBef>
            </a:pPr>
            <a:r>
              <a:rPr lang="en-US" b="1"/>
              <a:t>Senior Medical Science Liaison</a:t>
            </a:r>
          </a:p>
          <a:p>
            <a:pPr algn="r"/>
            <a:endParaRPr lang="en-US" sz="2000"/>
          </a:p>
          <a:p>
            <a:pPr algn="r"/>
            <a:endParaRPr lang="en-US" sz="2000"/>
          </a:p>
        </p:txBody>
      </p:sp>
      <p:sp>
        <p:nvSpPr>
          <p:cNvPr id="5" name="AutoShape 2" descr="Emoji">
            <a:extLst>
              <a:ext uri="{FF2B5EF4-FFF2-40B4-BE49-F238E27FC236}">
                <a16:creationId xmlns:a16="http://schemas.microsoft.com/office/drawing/2014/main" id="{CA7A2B0C-FF48-5CA7-C995-5CB7CDD28721}"/>
              </a:ext>
            </a:extLst>
          </p:cNvPr>
          <p:cNvSpPr>
            <a:spLocks noChangeAspect="1" noChangeArrowheads="1"/>
          </p:cNvSpPr>
          <p:nvPr/>
        </p:nvSpPr>
        <p:spPr bwMode="auto">
          <a:xfrm>
            <a:off x="5943600" y="1708868"/>
            <a:ext cx="1872532" cy="1872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cartoon of an orange and white fish&#10;&#10;AI-generated content may be incorrect.">
            <a:extLst>
              <a:ext uri="{FF2B5EF4-FFF2-40B4-BE49-F238E27FC236}">
                <a16:creationId xmlns:a16="http://schemas.microsoft.com/office/drawing/2014/main" id="{39FD18B7-2286-66A5-C54A-6823FABC24D2}"/>
              </a:ext>
            </a:extLst>
          </p:cNvPr>
          <p:cNvPicPr>
            <a:picLocks noChangeAspect="1"/>
          </p:cNvPicPr>
          <p:nvPr/>
        </p:nvPicPr>
        <p:blipFill rotWithShape="1">
          <a:blip r:embed="rId4">
            <a:extLst>
              <a:ext uri="{28A0092B-C50C-407E-A947-70E740481C1C}">
                <a14:useLocalDpi xmlns:a14="http://schemas.microsoft.com/office/drawing/2010/main" val="0"/>
              </a:ext>
            </a:extLst>
          </a:blip>
          <a:srcRect l="-1539" t="20058" r="1" b="18482"/>
          <a:stretch/>
        </p:blipFill>
        <p:spPr>
          <a:xfrm>
            <a:off x="10481188" y="4278491"/>
            <a:ext cx="1622323" cy="981959"/>
          </a:xfrm>
          <a:prstGeom prst="rect">
            <a:avLst/>
          </a:prstGeom>
          <a:solidFill>
            <a:schemeClr val="tx1"/>
          </a:solidFill>
          <a:effectLst/>
        </p:spPr>
      </p:pic>
    </p:spTree>
    <p:extLst>
      <p:ext uri="{BB962C8B-B14F-4D97-AF65-F5344CB8AC3E}">
        <p14:creationId xmlns:p14="http://schemas.microsoft.com/office/powerpoint/2010/main" val="19655670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0" presetClass="path" presetSubtype="0" accel="50000" decel="50000" fill="hold" nodeType="afterEffect">
                                  <p:stCondLst>
                                    <p:cond delay="0"/>
                                  </p:stCondLst>
                                  <p:childTnLst>
                                    <p:animMotion origin="layout" path="M -0.08281 0.0125 L -0.08281 0.0125 C -0.11979 -0.02222 -0.08398 0.00949 -0.10521 -0.00602 C -0.10742 -0.00764 -0.10937 -0.01018 -0.11159 -0.01181 C -0.11536 -0.01435 -0.11966 -0.01505 -0.12357 -0.01597 C -0.12969 -0.02153 -0.12357 -0.01667 -0.13151 -0.02014 C -0.1332 -0.02106 -0.13476 -0.02222 -0.13633 -0.02315 C -0.13815 -0.02407 -0.1401 -0.025 -0.14193 -0.02593 C -0.14323 -0.02731 -0.14466 -0.0287 -0.14596 -0.03009 C -0.14778 -0.03241 -0.14948 -0.03518 -0.15156 -0.03727 C -0.15325 -0.03912 -0.15534 -0.03981 -0.15703 -0.04143 C -0.15898 -0.04329 -0.16081 -0.04537 -0.16263 -0.04722 C -0.16862 -0.06042 -0.16289 -0.04861 -0.16979 -0.05995 C -0.17526 -0.06875 -0.17448 -0.0706 -0.18177 -0.07708 C -0.18515 -0.07986 -0.18893 -0.08125 -0.19219 -0.08403 C -0.19583 -0.08727 -0.1987 -0.09329 -0.2026 -0.09537 C -0.20781 -0.09861 -0.21302 -0.10185 -0.21849 -0.10393 C -0.23724 -0.11134 -0.22109 -0.10255 -0.23685 -0.10972 C -0.23854 -0.11042 -0.23997 -0.11181 -0.24166 -0.1125 C -0.24323 -0.11319 -0.24492 -0.11343 -0.24648 -0.11389 C -0.24752 -0.11435 -0.24857 -0.11505 -0.24961 -0.11528 C -0.25351 -0.11667 -0.2569 -0.11736 -0.26081 -0.11806 L -0.30312 -0.11667 C -0.3095 -0.11643 -0.31588 -0.11643 -0.32226 -0.11528 C -0.3332 -0.11343 -0.34401 -0.10949 -0.35495 -0.10833 C -0.37331 -0.10625 -0.36354 -0.10764 -0.3845 -0.10393 L -0.39804 -0.09838 C -0.40937 -0.09398 -0.4194 -0.09028 -0.43073 -0.08704 C -0.43294 -0.08634 -0.43502 -0.08611 -0.43711 -0.08542 C -0.44739 -0.07523 -0.43802 -0.0831 -0.45312 -0.07708 C -0.48216 -0.06528 -0.45599 -0.07245 -0.47552 -0.06852 C -0.47734 -0.06806 -0.47916 -0.06759 -0.48099 -0.06713 L -0.49062 -0.06435 C -0.49778 -0.06528 -0.50508 -0.06528 -0.51211 -0.06713 C -0.51601 -0.06806 -0.51966 -0.07106 -0.52331 -0.07268 C -0.52656 -0.07431 -0.52969 -0.07569 -0.53294 -0.07708 C -0.5345 -0.07893 -0.53607 -0.08102 -0.53776 -0.08264 C -0.53919 -0.08426 -0.54114 -0.08472 -0.54245 -0.08704 C -0.54414 -0.08958 -0.54505 -0.09375 -0.54648 -0.09699 C -0.54804 -0.10023 -0.54948 -0.1037 -0.5513 -0.10671 C -0.55247 -0.10903 -0.55403 -0.11042 -0.55521 -0.1125 C -0.55716 -0.11574 -0.55885 -0.11944 -0.56081 -0.12245 C -0.56289 -0.12546 -0.56523 -0.12778 -0.56719 -0.13102 C -0.56849 -0.13287 -0.56927 -0.13588 -0.57044 -0.13796 C -0.57161 -0.14028 -0.57318 -0.14167 -0.57435 -0.14375 C -0.57539 -0.14537 -0.57578 -0.14768 -0.57682 -0.14931 C -0.58489 -0.16273 -0.58333 -0.16088 -0.58958 -0.16643 C -0.58906 -0.16458 -0.58685 -0.16065 -0.58802 -0.16065 C -0.59635 -0.16181 -0.60338 -0.17037 -0.61107 -0.175 C -0.61419 -0.17685 -0.61758 -0.17731 -0.6207 -0.17917 C -0.62552 -0.18218 -0.63008 -0.18657 -0.63502 -0.18912 C -0.63867 -0.19097 -0.64245 -0.19097 -0.64622 -0.1919 C -0.64948 -0.19282 -0.6526 -0.19375 -0.65586 -0.19468 C -0.66719 -0.19236 -0.6789 -0.19213 -0.6901 -0.18773 C -0.69583 -0.18542 -0.70065 -0.17893 -0.70612 -0.175 C -0.71419 -0.16898 -0.72252 -0.16343 -0.73086 -0.15787 C -0.75195 -0.14352 -0.72044 -0.16597 -0.7444 -0.14653 C -0.74778 -0.14375 -0.75469 -0.13935 -0.75469 -0.13935 C -0.75586 -0.1375 -0.75677 -0.13542 -0.75794 -0.1338 C -0.75872 -0.13264 -0.75963 -0.13218 -0.76028 -0.13102 C -0.76185 -0.12801 -0.76276 -0.12384 -0.76432 -0.12106 C -0.76693 -0.1162 -0.77044 -0.11296 -0.77304 -0.10833 C -0.77422 -0.10625 -0.775 -0.10393 -0.7763 -0.10255 C -0.77877 -0.1 -0.7832 -0.09907 -0.78581 -0.09838 C -0.78828 -0.09931 -0.79088 -0.09907 -0.7931 -0.10116 C -0.79479 -0.10301 -0.79583 -0.10671 -0.797 -0.10972 C -0.80026 -0.11806 -0.80013 -0.11921 -0.80182 -0.12801 C -0.80208 -0.13472 -0.80169 -0.14143 -0.8026 -0.14792 C -0.80286 -0.14931 -0.80416 -0.14884 -0.80508 -0.14931 C -0.80716 -0.15069 -0.80924 -0.15208 -0.81146 -0.1537 C -0.81302 -0.15486 -0.81445 -0.15718 -0.81614 -0.15787 C -0.81979 -0.15926 -0.82357 -0.1588 -0.82734 -0.15926 C -0.8306 -0.15787 -0.83385 -0.15718 -0.83698 -0.15509 C -0.83815 -0.15417 -0.83893 -0.15185 -0.8401 -0.15069 C -0.84114 -0.15 -0.84219 -0.14977 -0.84336 -0.14931 C -0.84804 -0.14097 -0.84284 -0.14861 -0.84974 -0.14375 C -0.85117 -0.14259 -0.85234 -0.14097 -0.85364 -0.13935 C -0.8539 -0.1375 -0.85547 -0.13449 -0.85443 -0.1338 C -0.85286 -0.13264 -0.84804 -0.13657 -0.84974 -0.13657 C -0.86094 -0.13657 -0.8694 -0.1338 -0.88008 -0.13102 C -0.88164 -0.13009 -0.88333 -0.1294 -0.88476 -0.12801 C -0.88711 -0.12616 -0.88893 -0.12268 -0.89114 -0.12106 C -0.89479 -0.11829 -0.8987 -0.11736 -0.90234 -0.11528 C -0.90482 -0.11412 -0.90716 -0.11227 -0.9095 -0.11111 C -0.91081 -0.11042 -0.91224 -0.10995 -0.91354 -0.10972 C -0.92239 -0.1081 -0.92291 -0.10833 -0.92943 -0.10833 L -0.92943 -0.10532 " pathEditMode="relative" ptsTypes="AAAAAAAAAAAAAAAAAAAAAAAAAAAAAAAAAAAAAAAAAAAAAAAAAAAAAAAAAAAAAAAAAAAAAAAAAAAAAAAAAAAAAAA">
                                      <p:cBhvr>
                                        <p:cTn id="12" dur="3000" fill="hold"/>
                                        <p:tgtEl>
                                          <p:spTgt spid="8"/>
                                        </p:tgtEl>
                                        <p:attrNameLst>
                                          <p:attrName>ppt_x</p:attrName>
                                          <p:attrName>ppt_y</p:attrName>
                                        </p:attrNameLst>
                                      </p:cBhvr>
                                    </p:animMotion>
                                  </p:childTnLst>
                                </p:cTn>
                              </p:par>
                            </p:childTnLst>
                          </p:cTn>
                        </p:par>
                        <p:par>
                          <p:cTn id="13" fill="hold">
                            <p:stCondLst>
                              <p:cond delay="4000"/>
                            </p:stCondLst>
                            <p:childTnLst>
                              <p:par>
                                <p:cTn id="14" presetID="42" presetClass="exit" presetSubtype="0" fill="hold" nodeType="afterEffect">
                                  <p:stCondLst>
                                    <p:cond delay="0"/>
                                  </p:stCondLst>
                                  <p:childTnLst>
                                    <p:animEffect transition="out" filter="fade">
                                      <p:cBhvr>
                                        <p:cTn id="15" dur="500"/>
                                        <p:tgtEl>
                                          <p:spTgt spid="8"/>
                                        </p:tgtEl>
                                      </p:cBhvr>
                                    </p:animEffect>
                                    <p:anim calcmode="lin" valueType="num">
                                      <p:cBhvr>
                                        <p:cTn id="16" dur="500"/>
                                        <p:tgtEl>
                                          <p:spTgt spid="8"/>
                                        </p:tgtEl>
                                        <p:attrNameLst>
                                          <p:attrName>ppt_x</p:attrName>
                                        </p:attrNameLst>
                                      </p:cBhvr>
                                      <p:tavLst>
                                        <p:tav tm="0">
                                          <p:val>
                                            <p:strVal val="ppt_x"/>
                                          </p:val>
                                        </p:tav>
                                        <p:tav tm="100000">
                                          <p:val>
                                            <p:strVal val="ppt_x"/>
                                          </p:val>
                                        </p:tav>
                                      </p:tavLst>
                                    </p:anim>
                                    <p:anim calcmode="lin" valueType="num">
                                      <p:cBhvr>
                                        <p:cTn id="17" dur="500"/>
                                        <p:tgtEl>
                                          <p:spTgt spid="8"/>
                                        </p:tgtEl>
                                        <p:attrNameLst>
                                          <p:attrName>ppt_y</p:attrName>
                                        </p:attrNameLst>
                                      </p:cBhvr>
                                      <p:tavLst>
                                        <p:tav tm="0">
                                          <p:val>
                                            <p:strVal val="ppt_y"/>
                                          </p:val>
                                        </p:tav>
                                        <p:tav tm="100000">
                                          <p:val>
                                            <p:strVal val="ppt_y+.1"/>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bstract watercolor pattern on a white background">
            <a:extLst>
              <a:ext uri="{FF2B5EF4-FFF2-40B4-BE49-F238E27FC236}">
                <a16:creationId xmlns:a16="http://schemas.microsoft.com/office/drawing/2014/main" id="{F6110DD1-A415-9892-C193-6C30C338B871}"/>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9" name="Title 8">
            <a:extLst>
              <a:ext uri="{FF2B5EF4-FFF2-40B4-BE49-F238E27FC236}">
                <a16:creationId xmlns:a16="http://schemas.microsoft.com/office/drawing/2014/main" id="{EC3E6649-4713-4F37-AE16-04737A4C931C}"/>
              </a:ext>
            </a:extLst>
          </p:cNvPr>
          <p:cNvSpPr>
            <a:spLocks noGrp="1"/>
          </p:cNvSpPr>
          <p:nvPr>
            <p:ph type="title"/>
          </p:nvPr>
        </p:nvSpPr>
        <p:spPr/>
        <p:txBody>
          <a:bodyPr>
            <a:normAutofit/>
          </a:bodyPr>
          <a:lstStyle/>
          <a:p>
            <a:r>
              <a:rPr lang="en-US" err="1">
                <a:solidFill>
                  <a:srgbClr val="006699"/>
                </a:solidFill>
              </a:rPr>
              <a:t>SMOFlipid</a:t>
            </a:r>
            <a:r>
              <a:rPr lang="en-US">
                <a:solidFill>
                  <a:srgbClr val="006699"/>
                </a:solidFill>
              </a:rPr>
              <a:t> Warnings and Precautions</a:t>
            </a:r>
          </a:p>
        </p:txBody>
      </p:sp>
      <p:sp>
        <p:nvSpPr>
          <p:cNvPr id="3" name="Content Placeholder 2">
            <a:extLst>
              <a:ext uri="{FF2B5EF4-FFF2-40B4-BE49-F238E27FC236}">
                <a16:creationId xmlns:a16="http://schemas.microsoft.com/office/drawing/2014/main" id="{DF71F20A-A9A9-4AB2-9004-6EAF1DCEFC1B}"/>
              </a:ext>
            </a:extLst>
          </p:cNvPr>
          <p:cNvSpPr>
            <a:spLocks noGrp="1"/>
          </p:cNvSpPr>
          <p:nvPr>
            <p:ph idx="1"/>
          </p:nvPr>
        </p:nvSpPr>
        <p:spPr>
          <a:xfrm>
            <a:off x="457200" y="1312914"/>
            <a:ext cx="11336482" cy="4898339"/>
          </a:xfrm>
        </p:spPr>
        <p:txBody>
          <a:bodyPr vert="horz" lIns="91440" tIns="45720" rIns="91440" bIns="45720" rtlCol="0" anchor="t">
            <a:normAutofit lnSpcReduction="10000"/>
          </a:bodyPr>
          <a:lstStyle/>
          <a:p>
            <a:pPr algn="l"/>
            <a:r>
              <a:rPr lang="en-US" sz="2400" i="0" u="none" strike="noStrike" baseline="0" dirty="0">
                <a:solidFill>
                  <a:srgbClr val="006699"/>
                </a:solidFill>
              </a:rPr>
              <a:t>Clinical Decompensation with Rapid Infusion of Intravenous Lipid Emulsion in Neonates and Infants</a:t>
            </a:r>
          </a:p>
          <a:p>
            <a:pPr lvl="1"/>
            <a:r>
              <a:rPr lang="en-US" dirty="0">
                <a:solidFill>
                  <a:srgbClr val="006699"/>
                </a:solidFill>
                <a:cs typeface="Calibri" panose="020F0502020204030204"/>
              </a:rPr>
              <a:t>Strictly adhere to daily dosing and maximum infusion rates (0.75 mL/kg/</a:t>
            </a:r>
            <a:r>
              <a:rPr lang="en-US" dirty="0" err="1">
                <a:solidFill>
                  <a:srgbClr val="006699"/>
                </a:solidFill>
                <a:cs typeface="Calibri" panose="020F0502020204030204"/>
              </a:rPr>
              <a:t>hr</a:t>
            </a:r>
            <a:r>
              <a:rPr lang="en-US" dirty="0">
                <a:solidFill>
                  <a:srgbClr val="006699"/>
                </a:solidFill>
                <a:cs typeface="Calibri" panose="020F0502020204030204"/>
              </a:rPr>
              <a:t> [0.15 gm/kg/</a:t>
            </a:r>
            <a:r>
              <a:rPr lang="en-US" dirty="0" err="1">
                <a:solidFill>
                  <a:srgbClr val="006699"/>
                </a:solidFill>
                <a:cs typeface="Calibri" panose="020F0502020204030204"/>
              </a:rPr>
              <a:t>hr</a:t>
            </a:r>
            <a:r>
              <a:rPr lang="en-US" dirty="0">
                <a:solidFill>
                  <a:srgbClr val="006699"/>
                </a:solidFill>
                <a:cs typeface="Calibri" panose="020F0502020204030204"/>
              </a:rPr>
              <a:t>])</a:t>
            </a:r>
            <a:endParaRPr lang="en-US" sz="2400" dirty="0">
              <a:solidFill>
                <a:srgbClr val="006699"/>
              </a:solidFill>
            </a:endParaRPr>
          </a:p>
          <a:p>
            <a:pPr>
              <a:lnSpc>
                <a:spcPct val="110000"/>
              </a:lnSpc>
            </a:pPr>
            <a:r>
              <a:rPr lang="en-US" sz="2400" dirty="0">
                <a:solidFill>
                  <a:srgbClr val="006699"/>
                </a:solidFill>
              </a:rPr>
              <a:t>Parenteral Nutrition-Associated Liver Disease</a:t>
            </a:r>
          </a:p>
          <a:p>
            <a:pPr>
              <a:lnSpc>
                <a:spcPct val="110000"/>
              </a:lnSpc>
            </a:pPr>
            <a:r>
              <a:rPr lang="en-US" sz="2400" dirty="0">
                <a:solidFill>
                  <a:srgbClr val="006699"/>
                </a:solidFill>
              </a:rPr>
              <a:t>Hypersensitivity Reactions including anaphylaxis</a:t>
            </a:r>
            <a:endParaRPr lang="en-US" sz="2400" dirty="0">
              <a:solidFill>
                <a:srgbClr val="006699"/>
              </a:solidFill>
              <a:cs typeface="Calibri" panose="020F0502020204030204"/>
            </a:endParaRPr>
          </a:p>
          <a:p>
            <a:pPr>
              <a:lnSpc>
                <a:spcPct val="110000"/>
              </a:lnSpc>
            </a:pPr>
            <a:r>
              <a:rPr lang="en-US" sz="2400" dirty="0">
                <a:solidFill>
                  <a:srgbClr val="006699"/>
                </a:solidFill>
              </a:rPr>
              <a:t>Hypertriglyceridemia</a:t>
            </a:r>
          </a:p>
          <a:p>
            <a:pPr>
              <a:lnSpc>
                <a:spcPct val="110000"/>
              </a:lnSpc>
            </a:pPr>
            <a:r>
              <a:rPr lang="en-US" sz="2400" dirty="0">
                <a:solidFill>
                  <a:srgbClr val="006699"/>
                </a:solidFill>
              </a:rPr>
              <a:t>Risk of Infections, Fat Overload Syndrome, Refeeding Syndrome</a:t>
            </a:r>
          </a:p>
          <a:p>
            <a:pPr>
              <a:lnSpc>
                <a:spcPct val="110000"/>
              </a:lnSpc>
            </a:pPr>
            <a:r>
              <a:rPr lang="en-US" sz="2400" dirty="0">
                <a:solidFill>
                  <a:srgbClr val="006699"/>
                </a:solidFill>
                <a:ea typeface="+mn-lt"/>
                <a:cs typeface="+mn-lt"/>
              </a:rPr>
              <a:t>Essential Fatty Acid Deficiency (EFAD)</a:t>
            </a:r>
          </a:p>
          <a:p>
            <a:pPr>
              <a:lnSpc>
                <a:spcPct val="110000"/>
              </a:lnSpc>
            </a:pPr>
            <a:r>
              <a:rPr lang="en-US" sz="2400" dirty="0">
                <a:solidFill>
                  <a:srgbClr val="006699"/>
                </a:solidFill>
              </a:rPr>
              <a:t>Aluminum Toxicity</a:t>
            </a:r>
            <a:endParaRPr lang="en-US" sz="2400" dirty="0">
              <a:solidFill>
                <a:srgbClr val="006699"/>
              </a:solidFill>
              <a:ea typeface="+mn-lt"/>
              <a:cs typeface="+mn-lt"/>
            </a:endParaRPr>
          </a:p>
          <a:p>
            <a:pPr>
              <a:lnSpc>
                <a:spcPct val="110000"/>
              </a:lnSpc>
            </a:pPr>
            <a:r>
              <a:rPr lang="en-US" sz="2400" dirty="0">
                <a:solidFill>
                  <a:srgbClr val="006699"/>
                </a:solidFill>
                <a:ea typeface="+mn-lt"/>
                <a:cs typeface="+mn-lt"/>
              </a:rPr>
              <a:t>Routine laboratory monitoring recommended</a:t>
            </a:r>
            <a:endParaRPr lang="en-US" b="0" dirty="0">
              <a:solidFill>
                <a:srgbClr val="006699"/>
              </a:solidFill>
              <a:ea typeface="+mn-lt"/>
              <a:cs typeface="+mn-lt"/>
            </a:endParaRPr>
          </a:p>
          <a:p>
            <a:pPr marL="0" indent="0">
              <a:lnSpc>
                <a:spcPct val="110000"/>
              </a:lnSpc>
              <a:buNone/>
            </a:pPr>
            <a:endParaRPr lang="en-US" dirty="0">
              <a:solidFill>
                <a:srgbClr val="006699"/>
              </a:solidFill>
              <a:cs typeface="Calibri" panose="020F0502020204030204"/>
            </a:endParaRPr>
          </a:p>
          <a:p>
            <a:pPr marL="0" indent="0">
              <a:lnSpc>
                <a:spcPct val="110000"/>
              </a:lnSpc>
              <a:buNone/>
            </a:pPr>
            <a:endParaRPr lang="en-US" dirty="0">
              <a:solidFill>
                <a:srgbClr val="006699"/>
              </a:solidFill>
            </a:endParaRPr>
          </a:p>
          <a:p>
            <a:pPr>
              <a:lnSpc>
                <a:spcPct val="110000"/>
              </a:lnSpc>
            </a:pPr>
            <a:endParaRPr lang="en-US" dirty="0">
              <a:solidFill>
                <a:srgbClr val="006699"/>
              </a:solidFill>
              <a:cs typeface="Calibri" panose="020F0502020204030204"/>
            </a:endParaRPr>
          </a:p>
        </p:txBody>
      </p:sp>
      <p:sp>
        <p:nvSpPr>
          <p:cNvPr id="4" name="Footer Placeholder 3">
            <a:extLst>
              <a:ext uri="{FF2B5EF4-FFF2-40B4-BE49-F238E27FC236}">
                <a16:creationId xmlns:a16="http://schemas.microsoft.com/office/drawing/2014/main" id="{41D7B182-B4FC-4C79-83E8-10DF4F5918B1}"/>
              </a:ext>
            </a:extLst>
          </p:cNvPr>
          <p:cNvSpPr>
            <a:spLocks noGrp="1"/>
          </p:cNvSpPr>
          <p:nvPr>
            <p:ph type="ftr" sz="quarter" idx="11"/>
          </p:nvPr>
        </p:nvSpPr>
        <p:spPr>
          <a:xfrm>
            <a:off x="398318" y="6310312"/>
            <a:ext cx="10418884" cy="365125"/>
          </a:xfrm>
        </p:spPr>
        <p:txBody>
          <a:bodyPr/>
          <a:lstStyle/>
          <a:p>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Fresenius </a:t>
            </a:r>
            <a:r>
              <a:rPr kumimoji="0" lang="en-US" altLang="en-US" sz="1100" b="0" i="0" u="none" strike="noStrike" kern="1200" cap="none" spc="0" normalizeH="0" baseline="0" noProof="0" err="1">
                <a:ln>
                  <a:noFill/>
                </a:ln>
                <a:solidFill>
                  <a:srgbClr val="006699"/>
                </a:solidFill>
                <a:effectLst/>
                <a:uLnTx/>
                <a:uFillTx/>
                <a:latin typeface="Calibri" panose="020F0502020204030204"/>
                <a:ea typeface="+mn-ea"/>
                <a:cs typeface="+mn-cs"/>
              </a:rPr>
              <a:t>Kabi</a:t>
            </a:r>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 LLC USA. </a:t>
            </a:r>
            <a:r>
              <a:rPr kumimoji="0" lang="en-US" altLang="en-US" sz="1100" b="0" i="0" u="none" strike="noStrike" kern="1200" cap="none" spc="0" normalizeH="0" baseline="0" noProof="0" err="1">
                <a:ln>
                  <a:noFill/>
                </a:ln>
                <a:solidFill>
                  <a:srgbClr val="006699"/>
                </a:solidFill>
                <a:effectLst/>
                <a:uLnTx/>
                <a:uFillTx/>
                <a:latin typeface="Calibri" panose="020F0502020204030204"/>
                <a:ea typeface="+mn-ea"/>
                <a:cs typeface="+mn-cs"/>
              </a:rPr>
              <a:t>SMOFlipid</a:t>
            </a:r>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 Prescribing Information. 2023.</a:t>
            </a:r>
          </a:p>
          <a:p>
            <a:endParaRPr kumimoji="0" lang="en-US" sz="900" b="0" i="0" u="none" strike="noStrike" kern="1200" cap="none" spc="0" normalizeH="0" baseline="0" noProof="0">
              <a:ln>
                <a:noFill/>
              </a:ln>
              <a:solidFill>
                <a:srgbClr val="006699"/>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C532DFF-67BA-451C-8348-E40749E025EE}"/>
              </a:ext>
            </a:extLst>
          </p:cNvPr>
          <p:cNvSpPr>
            <a:spLocks noGrp="1"/>
          </p:cNvSpPr>
          <p:nvPr>
            <p:ph type="sldNum" sz="quarter" idx="12"/>
          </p:nvPr>
        </p:nvSpPr>
        <p:spPr>
          <a:xfrm>
            <a:off x="11035145" y="6356349"/>
            <a:ext cx="758537" cy="365125"/>
          </a:xfrm>
        </p:spPr>
        <p:txBody>
          <a:bodyPr/>
          <a:lstStyle/>
          <a:p>
            <a:fld id="{F6DD1E9B-0CD9-46C1-9FE5-23AA9940E1DF}" type="slidenum">
              <a:rPr lang="en-US" smtClean="0">
                <a:solidFill>
                  <a:srgbClr val="006699"/>
                </a:solidFill>
              </a:rPr>
              <a:pPr/>
              <a:t>10</a:t>
            </a:fld>
            <a:endParaRPr lang="en-US">
              <a:solidFill>
                <a:srgbClr val="006699"/>
              </a:solidFill>
            </a:endParaRPr>
          </a:p>
        </p:txBody>
      </p:sp>
    </p:spTree>
    <p:extLst>
      <p:ext uri="{BB962C8B-B14F-4D97-AF65-F5344CB8AC3E}">
        <p14:creationId xmlns:p14="http://schemas.microsoft.com/office/powerpoint/2010/main" val="72436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bstract watercolor pattern on a white background">
            <a:extLst>
              <a:ext uri="{FF2B5EF4-FFF2-40B4-BE49-F238E27FC236}">
                <a16:creationId xmlns:a16="http://schemas.microsoft.com/office/drawing/2014/main" id="{E90CE95B-6388-EABB-AF18-554C6EC4F52C}"/>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2F0C8CEA-3C9B-4099-845C-705CEDDA17F1}"/>
              </a:ext>
            </a:extLst>
          </p:cNvPr>
          <p:cNvSpPr>
            <a:spLocks noGrp="1"/>
          </p:cNvSpPr>
          <p:nvPr>
            <p:ph type="title"/>
          </p:nvPr>
        </p:nvSpPr>
        <p:spPr/>
        <p:txBody>
          <a:bodyPr>
            <a:normAutofit/>
          </a:bodyPr>
          <a:lstStyle/>
          <a:p>
            <a:r>
              <a:rPr lang="en-US" dirty="0" err="1">
                <a:solidFill>
                  <a:srgbClr val="006699"/>
                </a:solidFill>
              </a:rPr>
              <a:t>SMOFlipid</a:t>
            </a:r>
            <a:r>
              <a:rPr lang="en-US" dirty="0">
                <a:solidFill>
                  <a:srgbClr val="006699"/>
                </a:solidFill>
              </a:rPr>
              <a:t> Administration</a:t>
            </a:r>
          </a:p>
        </p:txBody>
      </p:sp>
      <p:sp>
        <p:nvSpPr>
          <p:cNvPr id="3" name="Content Placeholder 2">
            <a:extLst>
              <a:ext uri="{FF2B5EF4-FFF2-40B4-BE49-F238E27FC236}">
                <a16:creationId xmlns:a16="http://schemas.microsoft.com/office/drawing/2014/main" id="{2B6DC039-E0E1-40A9-AB27-19B21C7BED05}"/>
              </a:ext>
            </a:extLst>
          </p:cNvPr>
          <p:cNvSpPr>
            <a:spLocks noGrp="1"/>
          </p:cNvSpPr>
          <p:nvPr>
            <p:ph idx="1"/>
          </p:nvPr>
        </p:nvSpPr>
        <p:spPr>
          <a:xfrm>
            <a:off x="612647" y="1529542"/>
            <a:ext cx="10653579" cy="4779818"/>
          </a:xfrm>
        </p:spPr>
        <p:txBody>
          <a:bodyPr>
            <a:normAutofit fontScale="92500" lnSpcReduction="10000"/>
          </a:bodyPr>
          <a:lstStyle/>
          <a:p>
            <a:pPr>
              <a:lnSpc>
                <a:spcPct val="120000"/>
              </a:lnSpc>
            </a:pPr>
            <a:r>
              <a:rPr lang="en-US" dirty="0">
                <a:solidFill>
                  <a:srgbClr val="006699"/>
                </a:solidFill>
              </a:rPr>
              <a:t>Central or peripheral vein intravenous infusion</a:t>
            </a:r>
          </a:p>
          <a:p>
            <a:pPr>
              <a:lnSpc>
                <a:spcPct val="120000"/>
              </a:lnSpc>
            </a:pPr>
            <a:r>
              <a:rPr lang="en-US" dirty="0">
                <a:solidFill>
                  <a:srgbClr val="006699"/>
                </a:solidFill>
              </a:rPr>
              <a:t>Use a 1.2-micron in-line filter </a:t>
            </a:r>
          </a:p>
          <a:p>
            <a:pPr>
              <a:lnSpc>
                <a:spcPct val="120000"/>
              </a:lnSpc>
            </a:pPr>
            <a:r>
              <a:rPr lang="en-US" dirty="0">
                <a:solidFill>
                  <a:srgbClr val="006699"/>
                </a:solidFill>
              </a:rPr>
              <a:t>Use a dedicated infusion line and a non-vented infusion set </a:t>
            </a:r>
          </a:p>
          <a:p>
            <a:pPr>
              <a:lnSpc>
                <a:spcPct val="120000"/>
              </a:lnSpc>
            </a:pPr>
            <a:r>
              <a:rPr lang="en-US" dirty="0">
                <a:solidFill>
                  <a:srgbClr val="006699"/>
                </a:solidFill>
              </a:rPr>
              <a:t>Do not use infusion sets and lines containing DEHP, including infusion sets that contain polyvinyl chloride (PVC) components </a:t>
            </a:r>
          </a:p>
          <a:p>
            <a:pPr>
              <a:lnSpc>
                <a:spcPct val="120000"/>
              </a:lnSpc>
            </a:pPr>
            <a:r>
              <a:rPr lang="en-US" dirty="0">
                <a:solidFill>
                  <a:srgbClr val="006699"/>
                </a:solidFill>
              </a:rPr>
              <a:t>Can be provided via y-site with 2-in-1 (dextrose-AA) solutions or admixed into a 3-in-1 </a:t>
            </a:r>
          </a:p>
          <a:p>
            <a:pPr lvl="1">
              <a:lnSpc>
                <a:spcPct val="120000"/>
              </a:lnSpc>
            </a:pPr>
            <a:r>
              <a:rPr lang="en-US" dirty="0">
                <a:solidFill>
                  <a:srgbClr val="006699"/>
                </a:solidFill>
              </a:rPr>
              <a:t>Contact Fresenius </a:t>
            </a:r>
            <a:r>
              <a:rPr lang="en-US" dirty="0" err="1">
                <a:solidFill>
                  <a:srgbClr val="006699"/>
                </a:solidFill>
              </a:rPr>
              <a:t>Kabi</a:t>
            </a:r>
            <a:r>
              <a:rPr lang="en-US" dirty="0">
                <a:solidFill>
                  <a:srgbClr val="006699"/>
                </a:solidFill>
              </a:rPr>
              <a:t> Medical Information for stability/compatibility data</a:t>
            </a:r>
          </a:p>
          <a:p>
            <a:pPr>
              <a:lnSpc>
                <a:spcPct val="120000"/>
              </a:lnSpc>
            </a:pPr>
            <a:r>
              <a:rPr lang="en-US" dirty="0">
                <a:solidFill>
                  <a:srgbClr val="006699"/>
                </a:solidFill>
              </a:rPr>
              <a:t>After connecting infusion set, start infusion immediately </a:t>
            </a:r>
          </a:p>
          <a:p>
            <a:pPr>
              <a:lnSpc>
                <a:spcPct val="120000"/>
              </a:lnSpc>
            </a:pPr>
            <a:r>
              <a:rPr lang="en-US" dirty="0">
                <a:solidFill>
                  <a:srgbClr val="006699"/>
                </a:solidFill>
              </a:rPr>
              <a:t>Complete infusion within 12 hours when y-siting and within 24 hours when used as part of 3-in-1 admixture</a:t>
            </a:r>
          </a:p>
          <a:p>
            <a:pPr>
              <a:lnSpc>
                <a:spcPct val="120000"/>
              </a:lnSpc>
            </a:pPr>
            <a:r>
              <a:rPr lang="en-US" dirty="0">
                <a:solidFill>
                  <a:srgbClr val="006699"/>
                </a:solidFill>
              </a:rPr>
              <a:t>Protect the admixed PN solution from light</a:t>
            </a:r>
          </a:p>
          <a:p>
            <a:pPr>
              <a:lnSpc>
                <a:spcPct val="100000"/>
              </a:lnSpc>
            </a:pPr>
            <a:endParaRPr lang="en-US" dirty="0">
              <a:solidFill>
                <a:srgbClr val="006699"/>
              </a:solidFill>
            </a:endParaRPr>
          </a:p>
        </p:txBody>
      </p:sp>
      <p:sp>
        <p:nvSpPr>
          <p:cNvPr id="4" name="Footer Placeholder 3">
            <a:extLst>
              <a:ext uri="{FF2B5EF4-FFF2-40B4-BE49-F238E27FC236}">
                <a16:creationId xmlns:a16="http://schemas.microsoft.com/office/drawing/2014/main" id="{CA4FB6E6-21C3-4AD2-A16A-546A0889D306}"/>
              </a:ext>
            </a:extLst>
          </p:cNvPr>
          <p:cNvSpPr>
            <a:spLocks noGrp="1"/>
          </p:cNvSpPr>
          <p:nvPr>
            <p:ph type="ftr" sz="quarter" idx="11"/>
          </p:nvPr>
        </p:nvSpPr>
        <p:spPr>
          <a:xfrm>
            <a:off x="398318" y="6310312"/>
            <a:ext cx="10418884" cy="365125"/>
          </a:xfrm>
        </p:spPr>
        <p:txBody>
          <a:bodyPr/>
          <a:lstStyle/>
          <a:p>
            <a:pPr>
              <a:defRPr/>
            </a:pPr>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Fresenius </a:t>
            </a:r>
            <a:r>
              <a:rPr kumimoji="0" lang="en-US" altLang="en-US" sz="1100" b="0" i="0" u="none" strike="noStrike" kern="1200" cap="none" spc="0" normalizeH="0" baseline="0" noProof="0" err="1">
                <a:ln>
                  <a:noFill/>
                </a:ln>
                <a:solidFill>
                  <a:srgbClr val="006699"/>
                </a:solidFill>
                <a:effectLst/>
                <a:uLnTx/>
                <a:uFillTx/>
                <a:latin typeface="Calibri" panose="020F0502020204030204"/>
                <a:ea typeface="+mn-ea"/>
                <a:cs typeface="+mn-cs"/>
              </a:rPr>
              <a:t>Kabi</a:t>
            </a:r>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 LLC USA. </a:t>
            </a:r>
            <a:r>
              <a:rPr kumimoji="0" lang="en-US" altLang="en-US" sz="1100" b="0" i="0" u="none" strike="noStrike" kern="1200" cap="none" spc="0" normalizeH="0" baseline="0" noProof="0" err="1">
                <a:ln>
                  <a:noFill/>
                </a:ln>
                <a:solidFill>
                  <a:srgbClr val="006699"/>
                </a:solidFill>
                <a:effectLst/>
                <a:uLnTx/>
                <a:uFillTx/>
                <a:latin typeface="Calibri" panose="020F0502020204030204"/>
                <a:ea typeface="+mn-ea"/>
                <a:cs typeface="+mn-cs"/>
              </a:rPr>
              <a:t>SMOFlipid</a:t>
            </a:r>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 Prescribing Information. 2023.</a:t>
            </a:r>
          </a:p>
          <a:p>
            <a:endParaRPr lang="en-US" sz="900">
              <a:solidFill>
                <a:srgbClr val="006699"/>
              </a:solidFill>
            </a:endParaRPr>
          </a:p>
        </p:txBody>
      </p:sp>
      <p:sp>
        <p:nvSpPr>
          <p:cNvPr id="5" name="Slide Number Placeholder 4">
            <a:extLst>
              <a:ext uri="{FF2B5EF4-FFF2-40B4-BE49-F238E27FC236}">
                <a16:creationId xmlns:a16="http://schemas.microsoft.com/office/drawing/2014/main" id="{EBBEC691-7689-42F9-A81A-DE0EF8EEB9CF}"/>
              </a:ext>
            </a:extLst>
          </p:cNvPr>
          <p:cNvSpPr>
            <a:spLocks noGrp="1"/>
          </p:cNvSpPr>
          <p:nvPr>
            <p:ph type="sldNum" sz="quarter" idx="12"/>
          </p:nvPr>
        </p:nvSpPr>
        <p:spPr/>
        <p:txBody>
          <a:bodyPr/>
          <a:lstStyle/>
          <a:p>
            <a:fld id="{F6DD1E9B-0CD9-46C1-9FE5-23AA9940E1DF}" type="slidenum">
              <a:rPr lang="en-US" smtClean="0">
                <a:solidFill>
                  <a:srgbClr val="006699"/>
                </a:solidFill>
              </a:rPr>
              <a:pPr/>
              <a:t>11</a:t>
            </a:fld>
            <a:endParaRPr lang="en-US">
              <a:solidFill>
                <a:srgbClr val="006699"/>
              </a:solidFill>
            </a:endParaRPr>
          </a:p>
        </p:txBody>
      </p:sp>
    </p:spTree>
    <p:extLst>
      <p:ext uri="{BB962C8B-B14F-4D97-AF65-F5344CB8AC3E}">
        <p14:creationId xmlns:p14="http://schemas.microsoft.com/office/powerpoint/2010/main" val="427513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bstract watercolor pattern on a white background">
            <a:extLst>
              <a:ext uri="{FF2B5EF4-FFF2-40B4-BE49-F238E27FC236}">
                <a16:creationId xmlns:a16="http://schemas.microsoft.com/office/drawing/2014/main" id="{7DF86CB8-F1BC-4837-3ABE-9AC76F5EEDE5}"/>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7B14A305-7F51-46B9-9297-788B4564F7DE}"/>
              </a:ext>
            </a:extLst>
          </p:cNvPr>
          <p:cNvSpPr>
            <a:spLocks noGrp="1"/>
          </p:cNvSpPr>
          <p:nvPr>
            <p:ph type="title"/>
          </p:nvPr>
        </p:nvSpPr>
        <p:spPr>
          <a:xfrm>
            <a:off x="391136" y="244709"/>
            <a:ext cx="9454872" cy="671513"/>
          </a:xfrm>
        </p:spPr>
        <p:txBody>
          <a:bodyPr>
            <a:normAutofit/>
          </a:bodyPr>
          <a:lstStyle/>
          <a:p>
            <a:r>
              <a:rPr lang="en-US" dirty="0" err="1">
                <a:solidFill>
                  <a:srgbClr val="006699"/>
                </a:solidFill>
              </a:rPr>
              <a:t>SMOFlipid</a:t>
            </a:r>
            <a:r>
              <a:rPr lang="en-US" dirty="0">
                <a:solidFill>
                  <a:srgbClr val="006699"/>
                </a:solidFill>
              </a:rPr>
              <a:t> Neonatal and Pediatric Dosing</a:t>
            </a:r>
          </a:p>
        </p:txBody>
      </p:sp>
      <p:graphicFrame>
        <p:nvGraphicFramePr>
          <p:cNvPr id="6" name="Content Placeholder 5">
            <a:extLst>
              <a:ext uri="{FF2B5EF4-FFF2-40B4-BE49-F238E27FC236}">
                <a16:creationId xmlns:a16="http://schemas.microsoft.com/office/drawing/2014/main" id="{C77BB5B1-2DB0-42EC-86AF-F901C13B1C98}"/>
              </a:ext>
            </a:extLst>
          </p:cNvPr>
          <p:cNvGraphicFramePr>
            <a:graphicFrameLocks noGrp="1"/>
          </p:cNvGraphicFramePr>
          <p:nvPr>
            <p:ph idx="1"/>
            <p:extLst>
              <p:ext uri="{D42A27DB-BD31-4B8C-83A1-F6EECF244321}">
                <p14:modId xmlns:p14="http://schemas.microsoft.com/office/powerpoint/2010/main" val="3646287096"/>
              </p:ext>
            </p:extLst>
          </p:nvPr>
        </p:nvGraphicFramePr>
        <p:xfrm>
          <a:off x="304800" y="1014647"/>
          <a:ext cx="11820617" cy="3991996"/>
        </p:xfrm>
        <a:graphic>
          <a:graphicData uri="http://schemas.openxmlformats.org/drawingml/2006/table">
            <a:tbl>
              <a:tblPr firstRow="1" firstCol="1" bandRow="1">
                <a:tableStyleId>{5C22544A-7EE6-4342-B048-85BDC9FD1C3A}</a:tableStyleId>
              </a:tblPr>
              <a:tblGrid>
                <a:gridCol w="2056344">
                  <a:extLst>
                    <a:ext uri="{9D8B030D-6E8A-4147-A177-3AD203B41FA5}">
                      <a16:colId xmlns:a16="http://schemas.microsoft.com/office/drawing/2014/main" val="2269364734"/>
                    </a:ext>
                  </a:extLst>
                </a:gridCol>
                <a:gridCol w="1136200">
                  <a:extLst>
                    <a:ext uri="{9D8B030D-6E8A-4147-A177-3AD203B41FA5}">
                      <a16:colId xmlns:a16="http://schemas.microsoft.com/office/drawing/2014/main" val="826131"/>
                    </a:ext>
                  </a:extLst>
                </a:gridCol>
                <a:gridCol w="1442301">
                  <a:extLst>
                    <a:ext uri="{9D8B030D-6E8A-4147-A177-3AD203B41FA5}">
                      <a16:colId xmlns:a16="http://schemas.microsoft.com/office/drawing/2014/main" val="401996132"/>
                    </a:ext>
                  </a:extLst>
                </a:gridCol>
                <a:gridCol w="1244339">
                  <a:extLst>
                    <a:ext uri="{9D8B030D-6E8A-4147-A177-3AD203B41FA5}">
                      <a16:colId xmlns:a16="http://schemas.microsoft.com/office/drawing/2014/main" val="4038941284"/>
                    </a:ext>
                  </a:extLst>
                </a:gridCol>
                <a:gridCol w="1272618">
                  <a:extLst>
                    <a:ext uri="{9D8B030D-6E8A-4147-A177-3AD203B41FA5}">
                      <a16:colId xmlns:a16="http://schemas.microsoft.com/office/drawing/2014/main" val="1214680146"/>
                    </a:ext>
                  </a:extLst>
                </a:gridCol>
                <a:gridCol w="1923068">
                  <a:extLst>
                    <a:ext uri="{9D8B030D-6E8A-4147-A177-3AD203B41FA5}">
                      <a16:colId xmlns:a16="http://schemas.microsoft.com/office/drawing/2014/main" val="3239432944"/>
                    </a:ext>
                  </a:extLst>
                </a:gridCol>
                <a:gridCol w="2745747">
                  <a:extLst>
                    <a:ext uri="{9D8B030D-6E8A-4147-A177-3AD203B41FA5}">
                      <a16:colId xmlns:a16="http://schemas.microsoft.com/office/drawing/2014/main" val="1471542638"/>
                    </a:ext>
                  </a:extLst>
                </a:gridCol>
              </a:tblGrid>
              <a:tr h="658042">
                <a:tc>
                  <a:txBody>
                    <a:bodyPr/>
                    <a:lstStyle/>
                    <a:p>
                      <a:pPr marL="0" marR="0" algn="ctr">
                        <a:lnSpc>
                          <a:spcPct val="115000"/>
                        </a:lnSpc>
                        <a:spcBef>
                          <a:spcPts val="0"/>
                        </a:spcBef>
                        <a:spcAft>
                          <a:spcPts val="0"/>
                        </a:spcAft>
                      </a:pPr>
                      <a:r>
                        <a:rPr lang="en-US" sz="1800" kern="1200">
                          <a:effectLst/>
                        </a:rPr>
                        <a:t>Patients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a:effectLst/>
                        </a:rPr>
                        <a:t>Initiation </a:t>
                      </a:r>
                      <a:r>
                        <a:rPr lang="en-US" sz="1200" kern="1200">
                          <a:effectLst/>
                        </a:rPr>
                        <a:t>(g/kg/day)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a:effectLst/>
                        </a:rPr>
                        <a:t>Advance by </a:t>
                      </a:r>
                      <a:r>
                        <a:rPr lang="en-US" sz="1200" kern="1200">
                          <a:effectLst/>
                        </a:rPr>
                        <a:t>(g/kg/day)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a:effectLst/>
                        </a:rPr>
                        <a:t>Goal Dose </a:t>
                      </a:r>
                      <a:r>
                        <a:rPr lang="en-US" sz="1200" kern="1200">
                          <a:effectLst/>
                        </a:rPr>
                        <a:t>(g/kg/day)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45720" marR="0" algn="ctr">
                        <a:lnSpc>
                          <a:spcPct val="115000"/>
                        </a:lnSpc>
                        <a:spcBef>
                          <a:spcPts val="0"/>
                        </a:spcBef>
                        <a:spcAft>
                          <a:spcPts val="0"/>
                        </a:spcAft>
                      </a:pPr>
                      <a:r>
                        <a:rPr lang="en-US" sz="1800" kern="1200">
                          <a:effectLst/>
                        </a:rPr>
                        <a:t>Max dose </a:t>
                      </a:r>
                      <a:r>
                        <a:rPr lang="en-US" sz="1200" kern="1200">
                          <a:effectLst/>
                        </a:rPr>
                        <a:t>(g/kg/day)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572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Initial Infusion Rate</a:t>
                      </a:r>
                    </a:p>
                  </a:txBody>
                  <a:tcPr marL="0" marR="0" marT="0" marB="0" anchor="ctr"/>
                </a:tc>
                <a:tc>
                  <a:txBody>
                    <a:bodyPr/>
                    <a:lstStyle/>
                    <a:p>
                      <a:pPr marL="45720" marR="0" algn="ctr">
                        <a:lnSpc>
                          <a:spcPct val="115000"/>
                        </a:lnSpc>
                        <a:spcBef>
                          <a:spcPts val="0"/>
                        </a:spcBef>
                        <a:spcAft>
                          <a:spcPts val="0"/>
                        </a:spcAft>
                      </a:pPr>
                      <a:r>
                        <a:rPr lang="en-US" sz="1800" kern="1200">
                          <a:effectLst/>
                        </a:rPr>
                        <a:t>Maximum Infusion Rate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7939012"/>
                  </a:ext>
                </a:extLst>
              </a:tr>
              <a:tr h="991832">
                <a:tc>
                  <a:txBody>
                    <a:bodyPr/>
                    <a:lstStyle/>
                    <a:p>
                      <a:pPr marL="0" marR="0">
                        <a:lnSpc>
                          <a:spcPct val="115000"/>
                        </a:lnSpc>
                        <a:spcBef>
                          <a:spcPts val="0"/>
                        </a:spcBef>
                        <a:spcAft>
                          <a:spcPts val="0"/>
                        </a:spcAft>
                      </a:pPr>
                      <a:r>
                        <a:rPr lang="en-US" sz="1800">
                          <a:effectLst/>
                        </a:rPr>
                        <a:t>Birth – 2 years </a:t>
                      </a:r>
                      <a:r>
                        <a:rPr lang="en-US" sz="1400">
                          <a:effectLst/>
                        </a:rPr>
                        <a:t>(including preterm and term infants)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a:effectLst/>
                        </a:rPr>
                        <a:t>0.5 - 1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a:effectLst/>
                        </a:rPr>
                        <a:t>0.5 - 1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0.1 – 0.2 mL/kg/</a:t>
                      </a:r>
                      <a:r>
                        <a:rPr lang="en-US" sz="1800" err="1">
                          <a:effectLst/>
                          <a:latin typeface="Calibri" panose="020F0502020204030204" pitchFamily="34" charset="0"/>
                          <a:ea typeface="Calibri" panose="020F0502020204030204" pitchFamily="34" charset="0"/>
                          <a:cs typeface="Times New Roman" panose="02020603050405020304" pitchFamily="18" charset="0"/>
                        </a:rPr>
                        <a:t>hr</a:t>
                      </a:r>
                      <a:r>
                        <a:rPr lang="en-US" sz="1800">
                          <a:effectLst/>
                          <a:latin typeface="Calibri" panose="020F0502020204030204" pitchFamily="34" charset="0"/>
                          <a:ea typeface="Calibri" panose="020F0502020204030204" pitchFamily="34" charset="0"/>
                          <a:cs typeface="Times New Roman" panose="02020603050405020304" pitchFamily="18" charset="0"/>
                        </a:rPr>
                        <a:t> x first 15-30 minutes</a:t>
                      </a:r>
                    </a:p>
                  </a:txBody>
                  <a:tcPr marL="0" marR="0" marT="0" marB="0" anchor="ctr"/>
                </a:tc>
                <a:tc>
                  <a:txBody>
                    <a:bodyPr/>
                    <a:lstStyle/>
                    <a:p>
                      <a:pPr marL="0" marR="0" algn="ctr">
                        <a:lnSpc>
                          <a:spcPct val="115000"/>
                        </a:lnSpc>
                        <a:spcBef>
                          <a:spcPts val="0"/>
                        </a:spcBef>
                        <a:spcAft>
                          <a:spcPts val="0"/>
                        </a:spcAft>
                      </a:pPr>
                      <a:r>
                        <a:rPr lang="en-US" sz="1800" kern="1200">
                          <a:effectLst/>
                        </a:rPr>
                        <a:t>0.75 mL/kg/</a:t>
                      </a:r>
                      <a:r>
                        <a:rPr lang="en-US" sz="1800" kern="1200" err="1">
                          <a:effectLst/>
                        </a:rPr>
                        <a:t>hr</a:t>
                      </a:r>
                      <a:endParaRPr lang="en-US" sz="1800">
                        <a:effectLst/>
                      </a:endParaRPr>
                    </a:p>
                    <a:p>
                      <a:pPr marL="0" marR="0" algn="ctr">
                        <a:lnSpc>
                          <a:spcPct val="115000"/>
                        </a:lnSpc>
                        <a:spcBef>
                          <a:spcPts val="0"/>
                        </a:spcBef>
                        <a:spcAft>
                          <a:spcPts val="0"/>
                        </a:spcAft>
                      </a:pPr>
                      <a:r>
                        <a:rPr lang="en-US" sz="1800" kern="1200">
                          <a:effectLst/>
                        </a:rPr>
                        <a:t>0.15 g/kg/</a:t>
                      </a:r>
                      <a:r>
                        <a:rPr lang="en-US" sz="1800" kern="1200" err="1">
                          <a:effectLst/>
                        </a:rPr>
                        <a:t>hr</a:t>
                      </a:r>
                      <a:endParaRPr lang="en-US" sz="1800">
                        <a:effectLst/>
                      </a:endParaRPr>
                    </a:p>
                    <a:p>
                      <a:pPr marL="0" marR="0">
                        <a:lnSpc>
                          <a:spcPct val="115000"/>
                        </a:lnSpc>
                        <a:spcBef>
                          <a:spcPts val="0"/>
                        </a:spcBef>
                        <a:spcAft>
                          <a:spcPts val="0"/>
                        </a:spcAft>
                      </a:pPr>
                      <a:r>
                        <a:rPr lang="en-US" sz="1800" kern="12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72815783"/>
                  </a:ext>
                </a:extLst>
              </a:tr>
              <a:tr h="857876">
                <a:tc>
                  <a:txBody>
                    <a:bodyPr/>
                    <a:lstStyle/>
                    <a:p>
                      <a:pPr marL="0" marR="0">
                        <a:lnSpc>
                          <a:spcPct val="115000"/>
                        </a:lnSpc>
                        <a:spcBef>
                          <a:spcPts val="0"/>
                        </a:spcBef>
                        <a:spcAft>
                          <a:spcPts val="0"/>
                        </a:spcAft>
                      </a:pPr>
                      <a:r>
                        <a:rPr lang="en-US" sz="1800">
                          <a:effectLst/>
                        </a:rPr>
                        <a:t>2 - &lt; 12 years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a:effectLst/>
                        </a:rPr>
                        <a:t>1 - 2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a:effectLst/>
                        </a:rPr>
                        <a:t>0.5 - 1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a:effectLst/>
                        </a:rPr>
                        <a:t>2.5 - 3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0.2 – 0.4 mL/kg/</a:t>
                      </a:r>
                      <a:r>
                        <a:rPr lang="en-US" sz="1800" err="1">
                          <a:effectLst/>
                          <a:latin typeface="Calibri" panose="020F0502020204030204" pitchFamily="34" charset="0"/>
                          <a:ea typeface="Calibri" panose="020F0502020204030204" pitchFamily="34" charset="0"/>
                          <a:cs typeface="Times New Roman" panose="02020603050405020304" pitchFamily="18" charset="0"/>
                        </a:rPr>
                        <a:t>hr</a:t>
                      </a:r>
                      <a:r>
                        <a:rPr lang="en-US" sz="1800">
                          <a:effectLst/>
                          <a:latin typeface="Calibri" panose="020F0502020204030204" pitchFamily="34" charset="0"/>
                          <a:ea typeface="Calibri" panose="020F0502020204030204" pitchFamily="34" charset="0"/>
                          <a:cs typeface="Times New Roman" panose="02020603050405020304" pitchFamily="18" charset="0"/>
                        </a:rPr>
                        <a:t> x first 15-30 minutes</a:t>
                      </a:r>
                    </a:p>
                  </a:txBody>
                  <a:tcPr marL="0" marR="0" marT="0" marB="0" anchor="ctr"/>
                </a:tc>
                <a:tc>
                  <a:txBody>
                    <a:bodyPr/>
                    <a:lstStyle/>
                    <a:p>
                      <a:pPr marL="0" marR="0" algn="ctr">
                        <a:lnSpc>
                          <a:spcPct val="115000"/>
                        </a:lnSpc>
                        <a:spcBef>
                          <a:spcPts val="0"/>
                        </a:spcBef>
                        <a:spcAft>
                          <a:spcPts val="0"/>
                        </a:spcAft>
                      </a:pPr>
                      <a:r>
                        <a:rPr lang="en-US" sz="1800" kern="1200">
                          <a:effectLst/>
                        </a:rPr>
                        <a:t>0.75 mL/kg/</a:t>
                      </a:r>
                      <a:r>
                        <a:rPr lang="en-US" sz="1800" kern="1200" err="1">
                          <a:effectLst/>
                        </a:rPr>
                        <a:t>hr</a:t>
                      </a:r>
                      <a:endParaRPr lang="en-US" sz="1800">
                        <a:effectLst/>
                      </a:endParaRPr>
                    </a:p>
                    <a:p>
                      <a:pPr marL="0" marR="0" algn="ctr">
                        <a:lnSpc>
                          <a:spcPct val="115000"/>
                        </a:lnSpc>
                        <a:spcBef>
                          <a:spcPts val="0"/>
                        </a:spcBef>
                        <a:spcAft>
                          <a:spcPts val="0"/>
                        </a:spcAft>
                      </a:pPr>
                      <a:r>
                        <a:rPr lang="en-US" sz="1800" kern="1200">
                          <a:effectLst/>
                        </a:rPr>
                        <a:t>0.15 g/kg/</a:t>
                      </a:r>
                      <a:r>
                        <a:rPr lang="en-US" sz="1800" kern="1200" err="1">
                          <a:effectLst/>
                        </a:rPr>
                        <a:t>hr</a:t>
                      </a:r>
                      <a:endParaRPr lang="en-US" sz="1800">
                        <a:effectLst/>
                      </a:endParaRPr>
                    </a:p>
                    <a:p>
                      <a:endParaRPr lang="en-US"/>
                    </a:p>
                  </a:txBody>
                  <a:tcPr anchor="ctr"/>
                </a:tc>
                <a:extLst>
                  <a:ext uri="{0D108BD9-81ED-4DB2-BD59-A6C34878D82A}">
                    <a16:rowId xmlns:a16="http://schemas.microsoft.com/office/drawing/2014/main" val="2400483939"/>
                  </a:ext>
                </a:extLst>
              </a:tr>
              <a:tr h="1165458">
                <a:tc>
                  <a:txBody>
                    <a:bodyPr/>
                    <a:lstStyle/>
                    <a:p>
                      <a:pPr marL="0" marR="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12 – 17 years</a:t>
                      </a:r>
                    </a:p>
                  </a:txBody>
                  <a:tcPr marL="68580" marR="68580" marT="9525" marB="0" anchor="ct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9525" marB="0" anchor="ct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0.5 - 1</a:t>
                      </a:r>
                    </a:p>
                  </a:txBody>
                  <a:tcPr marL="68580" marR="68580" marT="9525" marB="0" anchor="ct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2 - 3</a:t>
                      </a:r>
                    </a:p>
                  </a:txBody>
                  <a:tcPr marL="68580" marR="68580" marT="9525" marB="0" anchor="ct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2.5</a:t>
                      </a:r>
                    </a:p>
                  </a:txBody>
                  <a:tcPr marL="0" marR="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0.2 – 0.4 mL/kg/</a:t>
                      </a:r>
                      <a:r>
                        <a:rPr lang="en-US" sz="1800" err="1">
                          <a:effectLst/>
                          <a:latin typeface="Calibri" panose="020F0502020204030204" pitchFamily="34" charset="0"/>
                          <a:ea typeface="Calibri" panose="020F0502020204030204" pitchFamily="34" charset="0"/>
                          <a:cs typeface="Times New Roman" panose="02020603050405020304" pitchFamily="18" charset="0"/>
                        </a:rPr>
                        <a:t>hr</a:t>
                      </a:r>
                      <a:r>
                        <a:rPr lang="en-US" sz="1800">
                          <a:effectLst/>
                          <a:latin typeface="Calibri" panose="020F0502020204030204" pitchFamily="34" charset="0"/>
                          <a:ea typeface="Calibri" panose="020F0502020204030204" pitchFamily="34" charset="0"/>
                          <a:cs typeface="Times New Roman" panose="02020603050405020304" pitchFamily="18" charset="0"/>
                        </a:rPr>
                        <a:t> x first 15-30 minutes</a:t>
                      </a:r>
                    </a:p>
                  </a:txBody>
                  <a:tcPr marL="0" marR="0" marT="0" marB="0" anchor="ctr"/>
                </a:tc>
                <a:tc>
                  <a:txBody>
                    <a:bodyPr/>
                    <a:lstStyle/>
                    <a:p>
                      <a:pPr marL="0" marR="0" algn="ctr">
                        <a:lnSpc>
                          <a:spcPct val="115000"/>
                        </a:lnSpc>
                        <a:spcBef>
                          <a:spcPts val="0"/>
                        </a:spcBef>
                        <a:spcAft>
                          <a:spcPts val="0"/>
                        </a:spcAft>
                      </a:pPr>
                      <a:r>
                        <a:rPr lang="en-US" sz="1800" kern="1200">
                          <a:effectLst/>
                        </a:rPr>
                        <a:t>0.75 mL/kg/</a:t>
                      </a:r>
                      <a:r>
                        <a:rPr lang="en-US" sz="1800" kern="1200" err="1">
                          <a:effectLst/>
                        </a:rPr>
                        <a:t>hr</a:t>
                      </a:r>
                      <a:endParaRPr lang="en-US" sz="1800">
                        <a:effectLst/>
                      </a:endParaRPr>
                    </a:p>
                    <a:p>
                      <a:pPr marL="0" marR="0" algn="ctr">
                        <a:lnSpc>
                          <a:spcPct val="115000"/>
                        </a:lnSpc>
                        <a:spcBef>
                          <a:spcPts val="0"/>
                        </a:spcBef>
                        <a:spcAft>
                          <a:spcPts val="0"/>
                        </a:spcAft>
                      </a:pPr>
                      <a:r>
                        <a:rPr lang="en-US" sz="1800" kern="1200">
                          <a:effectLst/>
                        </a:rPr>
                        <a:t>0.15 g/kg/</a:t>
                      </a:r>
                      <a:r>
                        <a:rPr lang="en-US" sz="1800" kern="1200" err="1">
                          <a:effectLst/>
                        </a:rPr>
                        <a:t>hr</a:t>
                      </a:r>
                      <a:endParaRPr lang="en-US" sz="1800">
                        <a:effectLst/>
                      </a:endParaRPr>
                    </a:p>
                    <a:p>
                      <a:pPr marL="0" marR="0">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857843"/>
                  </a:ext>
                </a:extLst>
              </a:tr>
            </a:tbl>
          </a:graphicData>
        </a:graphic>
      </p:graphicFrame>
      <p:sp>
        <p:nvSpPr>
          <p:cNvPr id="4" name="Footer Placeholder 3">
            <a:extLst>
              <a:ext uri="{FF2B5EF4-FFF2-40B4-BE49-F238E27FC236}">
                <a16:creationId xmlns:a16="http://schemas.microsoft.com/office/drawing/2014/main" id="{0FCB74E5-432E-46C6-BBBD-2EE3BDBDD101}"/>
              </a:ext>
            </a:extLst>
          </p:cNvPr>
          <p:cNvSpPr>
            <a:spLocks noGrp="1"/>
          </p:cNvSpPr>
          <p:nvPr>
            <p:ph type="ftr" sz="quarter" idx="11"/>
          </p:nvPr>
        </p:nvSpPr>
        <p:spPr>
          <a:xfrm>
            <a:off x="3495675" y="6553199"/>
            <a:ext cx="10418884" cy="365125"/>
          </a:xfrm>
        </p:spPr>
        <p:txBody>
          <a:bodyPr/>
          <a:lstStyle/>
          <a:p>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Fresenius </a:t>
            </a:r>
            <a:r>
              <a:rPr kumimoji="0" lang="en-US" altLang="en-US" sz="1100" b="0" i="0" u="none" strike="noStrike" kern="1200" cap="none" spc="0" normalizeH="0" baseline="0" noProof="0" err="1">
                <a:ln>
                  <a:noFill/>
                </a:ln>
                <a:solidFill>
                  <a:srgbClr val="006699"/>
                </a:solidFill>
                <a:effectLst/>
                <a:uLnTx/>
                <a:uFillTx/>
                <a:latin typeface="Calibri" panose="020F0502020204030204"/>
                <a:ea typeface="+mn-ea"/>
                <a:cs typeface="+mn-cs"/>
              </a:rPr>
              <a:t>Kabi</a:t>
            </a:r>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 LLC USA. </a:t>
            </a:r>
            <a:r>
              <a:rPr kumimoji="0" lang="en-US" altLang="en-US" sz="1100" b="0" i="0" u="none" strike="noStrike" kern="1200" cap="none" spc="0" normalizeH="0" baseline="0" noProof="0" err="1">
                <a:ln>
                  <a:noFill/>
                </a:ln>
                <a:solidFill>
                  <a:srgbClr val="006699"/>
                </a:solidFill>
                <a:effectLst/>
                <a:uLnTx/>
                <a:uFillTx/>
                <a:latin typeface="Calibri" panose="020F0502020204030204"/>
                <a:ea typeface="+mn-ea"/>
                <a:cs typeface="+mn-cs"/>
              </a:rPr>
              <a:t>SMOFlipid</a:t>
            </a:r>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 Prescribing Information. 2023.</a:t>
            </a:r>
          </a:p>
          <a:p>
            <a:endParaRPr lang="en-US" sz="900">
              <a:solidFill>
                <a:srgbClr val="006699"/>
              </a:solidFill>
            </a:endParaRPr>
          </a:p>
        </p:txBody>
      </p:sp>
      <p:sp>
        <p:nvSpPr>
          <p:cNvPr id="5" name="Slide Number Placeholder 4">
            <a:extLst>
              <a:ext uri="{FF2B5EF4-FFF2-40B4-BE49-F238E27FC236}">
                <a16:creationId xmlns:a16="http://schemas.microsoft.com/office/drawing/2014/main" id="{8FE05A03-A0D3-499A-84AB-A0262463B322}"/>
              </a:ext>
            </a:extLst>
          </p:cNvPr>
          <p:cNvSpPr>
            <a:spLocks noGrp="1"/>
          </p:cNvSpPr>
          <p:nvPr>
            <p:ph type="sldNum" sz="quarter" idx="12"/>
          </p:nvPr>
        </p:nvSpPr>
        <p:spPr/>
        <p:txBody>
          <a:bodyPr/>
          <a:lstStyle/>
          <a:p>
            <a:fld id="{F6DD1E9B-0CD9-46C1-9FE5-23AA9940E1DF}" type="slidenum">
              <a:rPr lang="en-US" smtClean="0">
                <a:solidFill>
                  <a:srgbClr val="006699"/>
                </a:solidFill>
              </a:rPr>
              <a:pPr/>
              <a:t>12</a:t>
            </a:fld>
            <a:endParaRPr lang="en-US">
              <a:solidFill>
                <a:srgbClr val="006699"/>
              </a:solidFill>
            </a:endParaRPr>
          </a:p>
        </p:txBody>
      </p:sp>
      <p:sp>
        <p:nvSpPr>
          <p:cNvPr id="3" name="TextBox 2">
            <a:extLst>
              <a:ext uri="{FF2B5EF4-FFF2-40B4-BE49-F238E27FC236}">
                <a16:creationId xmlns:a16="http://schemas.microsoft.com/office/drawing/2014/main" id="{F9FC2DCC-642F-46DF-87D8-601A4B1F89F1}"/>
              </a:ext>
            </a:extLst>
          </p:cNvPr>
          <p:cNvSpPr txBox="1"/>
          <p:nvPr/>
        </p:nvSpPr>
        <p:spPr>
          <a:xfrm>
            <a:off x="304799" y="4981435"/>
            <a:ext cx="11820617" cy="2031325"/>
          </a:xfrm>
          <a:prstGeom prst="rect">
            <a:avLst/>
          </a:prstGeom>
          <a:noFill/>
        </p:spPr>
        <p:txBody>
          <a:bodyPr wrap="square" rtlCol="0">
            <a:spAutoFit/>
          </a:bodyPr>
          <a:lstStyle/>
          <a:p>
            <a:r>
              <a:rPr lang="en-US" altLang="en-US" b="1" dirty="0">
                <a:solidFill>
                  <a:srgbClr val="006699"/>
                </a:solidFill>
              </a:rPr>
              <a:t>Calculating infusion rates:</a:t>
            </a:r>
          </a:p>
          <a:p>
            <a:pPr marL="285750" indent="-285750">
              <a:buFont typeface="Arial" panose="020B0604020202020204" pitchFamily="34" charset="0"/>
              <a:buChar char="•"/>
            </a:pPr>
            <a:r>
              <a:rPr lang="en-US" altLang="en-US" dirty="0">
                <a:solidFill>
                  <a:srgbClr val="006699"/>
                </a:solidFill>
              </a:rPr>
              <a:t>2 kg pt receiving 3 gm/kg/d </a:t>
            </a:r>
            <a:r>
              <a:rPr lang="en-US" altLang="en-US" dirty="0" err="1">
                <a:solidFill>
                  <a:srgbClr val="006699"/>
                </a:solidFill>
              </a:rPr>
              <a:t>SMOFlipid</a:t>
            </a:r>
            <a:r>
              <a:rPr lang="en-US" altLang="en-US" dirty="0">
                <a:solidFill>
                  <a:srgbClr val="006699"/>
                </a:solidFill>
              </a:rPr>
              <a:t> =  6 gm </a:t>
            </a:r>
            <a:r>
              <a:rPr lang="en-US" altLang="en-US" dirty="0" err="1">
                <a:solidFill>
                  <a:srgbClr val="006699"/>
                </a:solidFill>
              </a:rPr>
              <a:t>SMOFlipid</a:t>
            </a:r>
            <a:r>
              <a:rPr lang="en-US" altLang="en-US" dirty="0">
                <a:solidFill>
                  <a:srgbClr val="006699"/>
                </a:solidFill>
              </a:rPr>
              <a:t>/day =  30 mL/day</a:t>
            </a:r>
          </a:p>
          <a:p>
            <a:pPr marL="285750" indent="-285750">
              <a:buFont typeface="Arial" panose="020B0604020202020204" pitchFamily="34" charset="0"/>
              <a:buChar char="•"/>
            </a:pPr>
            <a:r>
              <a:rPr lang="en-US" altLang="en-US" dirty="0">
                <a:solidFill>
                  <a:srgbClr val="006699"/>
                </a:solidFill>
              </a:rPr>
              <a:t>Initial infusion rate: 0.2mL/kg/</a:t>
            </a:r>
            <a:r>
              <a:rPr lang="en-US" altLang="en-US" dirty="0" err="1">
                <a:solidFill>
                  <a:srgbClr val="006699"/>
                </a:solidFill>
              </a:rPr>
              <a:t>hr</a:t>
            </a:r>
            <a:r>
              <a:rPr lang="en-US" altLang="en-US" dirty="0">
                <a:solidFill>
                  <a:srgbClr val="006699"/>
                </a:solidFill>
              </a:rPr>
              <a:t> x 2 kg =  0.4 mL/</a:t>
            </a:r>
            <a:r>
              <a:rPr lang="en-US" altLang="en-US" dirty="0" err="1">
                <a:solidFill>
                  <a:srgbClr val="006699"/>
                </a:solidFill>
              </a:rPr>
              <a:t>hr</a:t>
            </a:r>
            <a:r>
              <a:rPr lang="en-US" altLang="en-US" dirty="0">
                <a:solidFill>
                  <a:srgbClr val="006699"/>
                </a:solidFill>
              </a:rPr>
              <a:t> x first 15 - 30 minutes</a:t>
            </a:r>
          </a:p>
          <a:p>
            <a:pPr marL="285750" indent="-285750">
              <a:buFont typeface="Arial" panose="020B0604020202020204" pitchFamily="34" charset="0"/>
              <a:buChar char="•"/>
            </a:pPr>
            <a:r>
              <a:rPr lang="en-US" altLang="en-US" dirty="0">
                <a:solidFill>
                  <a:srgbClr val="006699"/>
                </a:solidFill>
              </a:rPr>
              <a:t>Max infusion rate: 0.75 mL/kg/</a:t>
            </a:r>
            <a:r>
              <a:rPr lang="en-US" altLang="en-US" dirty="0" err="1">
                <a:solidFill>
                  <a:srgbClr val="006699"/>
                </a:solidFill>
              </a:rPr>
              <a:t>hr</a:t>
            </a:r>
            <a:r>
              <a:rPr lang="en-US" altLang="en-US" dirty="0">
                <a:solidFill>
                  <a:srgbClr val="006699"/>
                </a:solidFill>
              </a:rPr>
              <a:t> x 2 kg = 1.5 mL/</a:t>
            </a:r>
            <a:r>
              <a:rPr lang="en-US" altLang="en-US" dirty="0" err="1">
                <a:solidFill>
                  <a:srgbClr val="006699"/>
                </a:solidFill>
              </a:rPr>
              <a:t>hr</a:t>
            </a:r>
            <a:endParaRPr lang="en-US" altLang="en-US" dirty="0">
              <a:solidFill>
                <a:srgbClr val="006699"/>
              </a:solidFill>
            </a:endParaRPr>
          </a:p>
          <a:p>
            <a:pPr marL="285750" indent="-285750">
              <a:buFont typeface="Arial" panose="020B0604020202020204" pitchFamily="34" charset="0"/>
              <a:buChar char="•"/>
            </a:pPr>
            <a:r>
              <a:rPr lang="en-US" altLang="en-US" dirty="0">
                <a:solidFill>
                  <a:srgbClr val="006699"/>
                </a:solidFill>
              </a:rPr>
              <a:t>Minimum infusion time, hours: Divide dose in mL (30 mL/d) by max infusion rate (1.5 mL/</a:t>
            </a:r>
            <a:r>
              <a:rPr lang="en-US" altLang="en-US" dirty="0" err="1">
                <a:solidFill>
                  <a:srgbClr val="006699"/>
                </a:solidFill>
              </a:rPr>
              <a:t>hr</a:t>
            </a:r>
            <a:r>
              <a:rPr lang="en-US" altLang="en-US" dirty="0">
                <a:solidFill>
                  <a:srgbClr val="006699"/>
                </a:solidFill>
              </a:rPr>
              <a:t>): 30 mL/1.5 mL/</a:t>
            </a:r>
            <a:r>
              <a:rPr lang="en-US" altLang="en-US" dirty="0" err="1">
                <a:solidFill>
                  <a:srgbClr val="006699"/>
                </a:solidFill>
              </a:rPr>
              <a:t>hr</a:t>
            </a:r>
            <a:r>
              <a:rPr lang="en-US" altLang="en-US" dirty="0">
                <a:solidFill>
                  <a:srgbClr val="006699"/>
                </a:solidFill>
              </a:rPr>
              <a:t>  = 20 </a:t>
            </a:r>
            <a:r>
              <a:rPr lang="en-US" altLang="en-US" dirty="0" err="1">
                <a:solidFill>
                  <a:srgbClr val="006699"/>
                </a:solidFill>
              </a:rPr>
              <a:t>hrs</a:t>
            </a:r>
            <a:endParaRPr lang="en-US" altLang="en-US" dirty="0">
              <a:solidFill>
                <a:srgbClr val="006699"/>
              </a:solidFill>
            </a:endParaRPr>
          </a:p>
          <a:p>
            <a:endParaRPr lang="en-US" dirty="0">
              <a:solidFill>
                <a:srgbClr val="006699"/>
              </a:solidFill>
            </a:endParaRPr>
          </a:p>
        </p:txBody>
      </p:sp>
    </p:spTree>
    <p:extLst>
      <p:ext uri="{BB962C8B-B14F-4D97-AF65-F5344CB8AC3E}">
        <p14:creationId xmlns:p14="http://schemas.microsoft.com/office/powerpoint/2010/main" val="215802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bstract watercolor pattern on a white background">
            <a:extLst>
              <a:ext uri="{FF2B5EF4-FFF2-40B4-BE49-F238E27FC236}">
                <a16:creationId xmlns:a16="http://schemas.microsoft.com/office/drawing/2014/main" id="{EF3253A1-A023-9CBC-E737-BC7B4E07C05A}"/>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2C0647CB-53ED-4CA6-8F31-700CB241FD16}"/>
              </a:ext>
            </a:extLst>
          </p:cNvPr>
          <p:cNvSpPr>
            <a:spLocks noGrp="1"/>
          </p:cNvSpPr>
          <p:nvPr>
            <p:ph type="title"/>
          </p:nvPr>
        </p:nvSpPr>
        <p:spPr/>
        <p:txBody>
          <a:bodyPr>
            <a:normAutofit/>
          </a:bodyPr>
          <a:lstStyle/>
          <a:p>
            <a:r>
              <a:rPr lang="en-US" dirty="0" err="1">
                <a:solidFill>
                  <a:srgbClr val="006699"/>
                </a:solidFill>
              </a:rPr>
              <a:t>Omegaven</a:t>
            </a:r>
            <a:r>
              <a:rPr lang="en-US" dirty="0">
                <a:solidFill>
                  <a:srgbClr val="006699"/>
                </a:solidFill>
              </a:rPr>
              <a:t>: Indication</a:t>
            </a:r>
          </a:p>
        </p:txBody>
      </p:sp>
      <p:sp>
        <p:nvSpPr>
          <p:cNvPr id="3" name="Content Placeholder 2">
            <a:extLst>
              <a:ext uri="{FF2B5EF4-FFF2-40B4-BE49-F238E27FC236}">
                <a16:creationId xmlns:a16="http://schemas.microsoft.com/office/drawing/2014/main" id="{2CE031A3-B9DF-4DDE-B2FF-64D58DF588D8}"/>
              </a:ext>
            </a:extLst>
          </p:cNvPr>
          <p:cNvSpPr>
            <a:spLocks noGrp="1"/>
          </p:cNvSpPr>
          <p:nvPr>
            <p:ph sz="half" idx="1"/>
          </p:nvPr>
        </p:nvSpPr>
        <p:spPr>
          <a:xfrm>
            <a:off x="457200" y="1487977"/>
            <a:ext cx="6151418" cy="4688985"/>
          </a:xfrm>
        </p:spPr>
        <p:txBody>
          <a:bodyPr>
            <a:normAutofit/>
          </a:bodyPr>
          <a:lstStyle/>
          <a:p>
            <a:pPr lvl="0"/>
            <a:r>
              <a:rPr lang="en-US" dirty="0">
                <a:solidFill>
                  <a:srgbClr val="006699"/>
                </a:solidFill>
              </a:rPr>
              <a:t>As a source of calories and fatty acids in pediatric patients with parenteral nutrition-associated cholestasis (PNAC)</a:t>
            </a:r>
          </a:p>
          <a:p>
            <a:pPr marL="0" lvl="0" indent="0">
              <a:buNone/>
            </a:pPr>
            <a:endParaRPr lang="en-US" dirty="0">
              <a:solidFill>
                <a:srgbClr val="006699"/>
              </a:solidFill>
            </a:endParaRPr>
          </a:p>
          <a:p>
            <a:pPr lvl="0"/>
            <a:r>
              <a:rPr lang="en-US" dirty="0">
                <a:solidFill>
                  <a:srgbClr val="006699"/>
                </a:solidFill>
              </a:rPr>
              <a:t>Limitations of Use</a:t>
            </a:r>
          </a:p>
          <a:p>
            <a:pPr lvl="1"/>
            <a:r>
              <a:rPr lang="en-US" dirty="0">
                <a:solidFill>
                  <a:srgbClr val="006699"/>
                </a:solidFill>
              </a:rPr>
              <a:t>Not indicated for prevention of PNAC </a:t>
            </a:r>
          </a:p>
          <a:p>
            <a:pPr lvl="1"/>
            <a:r>
              <a:rPr lang="en-US" dirty="0">
                <a:solidFill>
                  <a:srgbClr val="006699"/>
                </a:solidFill>
              </a:rPr>
              <a:t>Has not been demonstrated that clinical outcomes observed in patients treated with FO ILE are a result of the ω-6:ω-3 fatty acid ratio</a:t>
            </a:r>
          </a:p>
          <a:p>
            <a:pPr lvl="0"/>
            <a:endParaRPr lang="en-US" dirty="0">
              <a:solidFill>
                <a:srgbClr val="006699"/>
              </a:solidFill>
            </a:endParaRPr>
          </a:p>
          <a:p>
            <a:pPr lvl="1"/>
            <a:endParaRPr lang="en-US" dirty="0">
              <a:solidFill>
                <a:srgbClr val="006699"/>
              </a:solidFill>
            </a:endParaRPr>
          </a:p>
        </p:txBody>
      </p:sp>
      <p:sp>
        <p:nvSpPr>
          <p:cNvPr id="4" name="Footer Placeholder 3">
            <a:extLst>
              <a:ext uri="{FF2B5EF4-FFF2-40B4-BE49-F238E27FC236}">
                <a16:creationId xmlns:a16="http://schemas.microsoft.com/office/drawing/2014/main" id="{9EFC96B7-74D4-4F3D-9CB9-EE031FB3606C}"/>
              </a:ext>
            </a:extLst>
          </p:cNvPr>
          <p:cNvSpPr>
            <a:spLocks noGrp="1"/>
          </p:cNvSpPr>
          <p:nvPr>
            <p:ph type="ftr" sz="quarter" idx="11"/>
          </p:nvPr>
        </p:nvSpPr>
        <p:spPr>
          <a:xfrm>
            <a:off x="457201" y="6404218"/>
            <a:ext cx="10418884" cy="365125"/>
          </a:xfrm>
        </p:spPr>
        <p:txBody>
          <a:bodyPr/>
          <a:lstStyle/>
          <a:p>
            <a:r>
              <a:rPr lang="de-DE" altLang="de-DE" dirty="0">
                <a:solidFill>
                  <a:srgbClr val="006699"/>
                </a:solidFill>
              </a:rPr>
              <a:t>Omegaven Prescribing Information. Fresenius Kabi USA, LLC. 2023.</a:t>
            </a:r>
          </a:p>
        </p:txBody>
      </p:sp>
      <p:sp>
        <p:nvSpPr>
          <p:cNvPr id="7" name="Rectangle 6">
            <a:extLst>
              <a:ext uri="{FF2B5EF4-FFF2-40B4-BE49-F238E27FC236}">
                <a16:creationId xmlns:a16="http://schemas.microsoft.com/office/drawing/2014/main" id="{5230384A-9EC8-47D6-A736-18E77327FD62}"/>
              </a:ext>
            </a:extLst>
          </p:cNvPr>
          <p:cNvSpPr/>
          <p:nvPr/>
        </p:nvSpPr>
        <p:spPr>
          <a:xfrm>
            <a:off x="7291755" y="1927035"/>
            <a:ext cx="3974122" cy="3632147"/>
          </a:xfrm>
          <a:prstGeom prst="rect">
            <a:avLst/>
          </a:prstGeom>
          <a:solidFill>
            <a:srgbClr val="0070C0"/>
          </a:solidFill>
          <a:effectLst>
            <a:outerShdw blurRad="50800" dist="38100" dir="10800000" algn="r" rotWithShape="0">
              <a:prstClr val="black">
                <a:alpha val="40000"/>
              </a:prstClr>
            </a:outerShdw>
          </a:effectLst>
        </p:spPr>
        <p:txBody>
          <a:bodyPr wrap="square" tIns="91440" bIns="91440" anchor="ctr" anchorCtr="0">
            <a:noAutofit/>
          </a:bodyPr>
          <a:lstStyle/>
          <a:p>
            <a:pPr marL="342900" marR="0" lvl="0" indent="-342900" defTabSz="914400" eaLnBrk="0" fontAlgn="base" latinLnBrk="0" hangingPunct="0">
              <a:spcBef>
                <a:spcPts val="600"/>
              </a:spcBef>
              <a:spcAft>
                <a:spcPct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chemeClr val="bg1"/>
                </a:solidFill>
                <a:effectLst>
                  <a:outerShdw blurRad="50800" dist="38100" dir="13500000" algn="br" rotWithShape="0">
                    <a:prstClr val="black">
                      <a:alpha val="40000"/>
                    </a:prstClr>
                  </a:outerShdw>
                </a:effectLst>
                <a:uLnTx/>
                <a:uFillTx/>
                <a:ea typeface="ＭＳ Ｐゴシック" pitchFamily="34" charset="-128"/>
              </a:rPr>
              <a:t>100% Fish Oil Triglycerides</a:t>
            </a:r>
          </a:p>
          <a:p>
            <a:pPr marL="342900" marR="0" lvl="0" indent="-342900" defTabSz="914400" eaLnBrk="0" fontAlgn="base" latinLnBrk="0" hangingPunct="0">
              <a:spcBef>
                <a:spcPts val="600"/>
              </a:spcBef>
              <a:spcAft>
                <a:spcPct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chemeClr val="bg1"/>
                </a:solidFill>
                <a:effectLst>
                  <a:outerShdw blurRad="50800" dist="38100" dir="13500000" algn="br" rotWithShape="0">
                    <a:prstClr val="black">
                      <a:alpha val="40000"/>
                    </a:prstClr>
                  </a:outerShdw>
                </a:effectLst>
                <a:uLnTx/>
                <a:uFillTx/>
                <a:ea typeface="ＭＳ Ｐゴシック" pitchFamily="34" charset="-128"/>
              </a:rPr>
              <a:t>10% Lipid Emulsion</a:t>
            </a:r>
          </a:p>
          <a:p>
            <a:pPr marL="342900" marR="0" lvl="0" indent="-342900" defTabSz="914400" eaLnBrk="0" fontAlgn="base" latinLnBrk="0" hangingPunct="0">
              <a:spcBef>
                <a:spcPts val="600"/>
              </a:spcBef>
              <a:spcAft>
                <a:spcPct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chemeClr val="bg1"/>
                </a:solidFill>
                <a:effectLst>
                  <a:outerShdw blurRad="50800" dist="38100" dir="13500000" algn="br" rotWithShape="0">
                    <a:prstClr val="black">
                      <a:alpha val="40000"/>
                    </a:prstClr>
                  </a:outerShdw>
                </a:effectLst>
                <a:uLnTx/>
                <a:uFillTx/>
                <a:ea typeface="ＭＳ Ｐゴシック" pitchFamily="34" charset="-128"/>
              </a:rPr>
              <a:t>10 g per 100 mL</a:t>
            </a:r>
          </a:p>
          <a:p>
            <a:pPr marL="342900" marR="0" lvl="0" indent="-342900" defTabSz="914400" eaLnBrk="0" fontAlgn="base" latinLnBrk="0" hangingPunct="0">
              <a:spcBef>
                <a:spcPts val="600"/>
              </a:spcBef>
              <a:spcAft>
                <a:spcPct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chemeClr val="bg1"/>
                </a:solidFill>
                <a:effectLst>
                  <a:outerShdw blurRad="50800" dist="38100" dir="13500000" algn="br" rotWithShape="0">
                    <a:prstClr val="black">
                      <a:alpha val="40000"/>
                    </a:prstClr>
                  </a:outerShdw>
                </a:effectLst>
                <a:uLnTx/>
                <a:uFillTx/>
                <a:ea typeface="ＭＳ Ｐゴシック" pitchFamily="34" charset="-128"/>
              </a:rPr>
              <a:t>1.12 kcal/mL</a:t>
            </a:r>
          </a:p>
        </p:txBody>
      </p:sp>
      <p:sp>
        <p:nvSpPr>
          <p:cNvPr id="6" name="Footer Placeholder 3">
            <a:extLst>
              <a:ext uri="{FF2B5EF4-FFF2-40B4-BE49-F238E27FC236}">
                <a16:creationId xmlns:a16="http://schemas.microsoft.com/office/drawing/2014/main" id="{124B643C-8407-4755-ACB0-DDA71D97375B}"/>
              </a:ext>
            </a:extLst>
          </p:cNvPr>
          <p:cNvSpPr txBox="1">
            <a:spLocks/>
          </p:cNvSpPr>
          <p:nvPr/>
        </p:nvSpPr>
        <p:spPr>
          <a:xfrm>
            <a:off x="457201" y="6586781"/>
            <a:ext cx="10418884" cy="365125"/>
          </a:xfrm>
          <a:prstGeom prst="rect">
            <a:avLst/>
          </a:prstGeom>
        </p:spPr>
        <p:txBody>
          <a:bodyPr vert="horz" lIns="91440" tIns="45720" rIns="91440" bIns="45720" numCol="2" rtlCol="0" anchor="ctr"/>
          <a:lstStyle>
            <a:defPPr>
              <a:defRPr lang="en-US"/>
            </a:defPPr>
            <a:lvl1pPr marL="0" algn="l" defTabSz="914400" rtl="0" eaLnBrk="1" latinLnBrk="0" hangingPunct="1">
              <a:defRPr sz="8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6699"/>
                </a:solidFill>
                <a:latin typeface="Calibri"/>
              </a:rPr>
              <a:t>Proprietary - Do Not Distribute. MSL Use Only</a:t>
            </a:r>
            <a:endParaRPr lang="en-US" dirty="0">
              <a:solidFill>
                <a:srgbClr val="006699"/>
              </a:solidFill>
              <a:latin typeface="Calibri"/>
            </a:endParaRPr>
          </a:p>
        </p:txBody>
      </p:sp>
    </p:spTree>
    <p:extLst>
      <p:ext uri="{BB962C8B-B14F-4D97-AF65-F5344CB8AC3E}">
        <p14:creationId xmlns:p14="http://schemas.microsoft.com/office/powerpoint/2010/main" val="424920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bstract watercolor pattern on a white background">
            <a:extLst>
              <a:ext uri="{FF2B5EF4-FFF2-40B4-BE49-F238E27FC236}">
                <a16:creationId xmlns:a16="http://schemas.microsoft.com/office/drawing/2014/main" id="{142354EA-6903-A48D-AAFF-6BAEC62846E7}"/>
              </a:ext>
            </a:extLst>
          </p:cNvPr>
          <p:cNvPicPr>
            <a:picLocks noChangeAspect="1"/>
          </p:cNvPicPr>
          <p:nvPr/>
        </p:nvPicPr>
        <p:blipFill>
          <a:blip r:embed="rId2">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2C0647CB-53ED-4CA6-8F31-700CB241FD16}"/>
              </a:ext>
            </a:extLst>
          </p:cNvPr>
          <p:cNvSpPr>
            <a:spLocks noGrp="1"/>
          </p:cNvSpPr>
          <p:nvPr>
            <p:ph type="title"/>
          </p:nvPr>
        </p:nvSpPr>
        <p:spPr/>
        <p:txBody>
          <a:bodyPr>
            <a:normAutofit/>
          </a:bodyPr>
          <a:lstStyle/>
          <a:p>
            <a:r>
              <a:rPr lang="en-US" dirty="0">
                <a:solidFill>
                  <a:srgbClr val="006699"/>
                </a:solidFill>
              </a:rPr>
              <a:t>Omegaven: Dosing and Administration</a:t>
            </a:r>
          </a:p>
        </p:txBody>
      </p:sp>
      <p:sp>
        <p:nvSpPr>
          <p:cNvPr id="3" name="Content Placeholder 2">
            <a:extLst>
              <a:ext uri="{FF2B5EF4-FFF2-40B4-BE49-F238E27FC236}">
                <a16:creationId xmlns:a16="http://schemas.microsoft.com/office/drawing/2014/main" id="{2CE031A3-B9DF-4DDE-B2FF-64D58DF588D8}"/>
              </a:ext>
            </a:extLst>
          </p:cNvPr>
          <p:cNvSpPr>
            <a:spLocks noGrp="1"/>
          </p:cNvSpPr>
          <p:nvPr>
            <p:ph idx="1"/>
          </p:nvPr>
        </p:nvSpPr>
        <p:spPr/>
        <p:txBody>
          <a:bodyPr>
            <a:normAutofit/>
          </a:bodyPr>
          <a:lstStyle/>
          <a:p>
            <a:pPr lvl="0"/>
            <a:r>
              <a:rPr lang="en-US" b="0" dirty="0">
                <a:solidFill>
                  <a:srgbClr val="006699"/>
                </a:solidFill>
              </a:rPr>
              <a:t>Dosing of Omegaven depends on the patient’s energy requirements, which may be influenced by age, body weight, tolerance, clinical status, and ability to metabolize and eliminate lipids</a:t>
            </a:r>
          </a:p>
          <a:p>
            <a:pPr lvl="0"/>
            <a:r>
              <a:rPr lang="en-US" b="0" dirty="0">
                <a:solidFill>
                  <a:srgbClr val="006699"/>
                </a:solidFill>
              </a:rPr>
              <a:t>The recommended Omegaven dosage for pediatric patients is 1g/kg/day</a:t>
            </a:r>
          </a:p>
          <a:p>
            <a:pPr lvl="1"/>
            <a:r>
              <a:rPr lang="en-US" dirty="0">
                <a:solidFill>
                  <a:srgbClr val="006699"/>
                </a:solidFill>
              </a:rPr>
              <a:t>T</a:t>
            </a:r>
            <a:r>
              <a:rPr lang="en-US" b="0" dirty="0">
                <a:solidFill>
                  <a:srgbClr val="006699"/>
                </a:solidFill>
              </a:rPr>
              <a:t>his is also the </a:t>
            </a:r>
            <a:r>
              <a:rPr lang="en-US" dirty="0">
                <a:solidFill>
                  <a:srgbClr val="006699"/>
                </a:solidFill>
              </a:rPr>
              <a:t>maximum</a:t>
            </a:r>
            <a:r>
              <a:rPr lang="en-US" b="0" dirty="0">
                <a:solidFill>
                  <a:srgbClr val="006699"/>
                </a:solidFill>
              </a:rPr>
              <a:t> daily dose</a:t>
            </a:r>
          </a:p>
          <a:p>
            <a:pPr lvl="0"/>
            <a:r>
              <a:rPr lang="en-US" b="0" dirty="0">
                <a:solidFill>
                  <a:srgbClr val="006699"/>
                </a:solidFill>
              </a:rPr>
              <a:t>Initiate Omegaven dosing as soon as direct or conjugated bilirubin levels are  ≥ 2 mg/dL in pediatric patients expected to be PN-dependent for ≥ 2 weeks</a:t>
            </a:r>
          </a:p>
          <a:p>
            <a:pPr lvl="0"/>
            <a:r>
              <a:rPr lang="en-US" b="0" dirty="0">
                <a:solidFill>
                  <a:srgbClr val="006699"/>
                </a:solidFill>
              </a:rPr>
              <a:t>Administer </a:t>
            </a:r>
            <a:r>
              <a:rPr lang="en-US" b="0" dirty="0" err="1">
                <a:solidFill>
                  <a:srgbClr val="006699"/>
                </a:solidFill>
              </a:rPr>
              <a:t>Omegaven</a:t>
            </a:r>
            <a:r>
              <a:rPr lang="en-US" b="0" dirty="0">
                <a:solidFill>
                  <a:srgbClr val="006699"/>
                </a:solidFill>
              </a:rPr>
              <a:t> until direct or conjugated bilirubin levels are &lt; 2 mg/dL or until the patient no longer requires PN </a:t>
            </a:r>
          </a:p>
        </p:txBody>
      </p:sp>
      <p:sp>
        <p:nvSpPr>
          <p:cNvPr id="4" name="Footer Placeholder 3">
            <a:extLst>
              <a:ext uri="{FF2B5EF4-FFF2-40B4-BE49-F238E27FC236}">
                <a16:creationId xmlns:a16="http://schemas.microsoft.com/office/drawing/2014/main" id="{9EFC96B7-74D4-4F3D-9CB9-EE031FB3606C}"/>
              </a:ext>
            </a:extLst>
          </p:cNvPr>
          <p:cNvSpPr>
            <a:spLocks noGrp="1"/>
          </p:cNvSpPr>
          <p:nvPr>
            <p:ph type="ftr" sz="quarter" idx="11"/>
          </p:nvPr>
        </p:nvSpPr>
        <p:spPr>
          <a:xfrm>
            <a:off x="457201" y="6356350"/>
            <a:ext cx="10418884" cy="365125"/>
          </a:xfrm>
        </p:spPr>
        <p:txBody>
          <a:bodyPr/>
          <a:lstStyle/>
          <a:p>
            <a:r>
              <a:rPr lang="de-DE" altLang="de-DE" dirty="0">
                <a:solidFill>
                  <a:srgbClr val="006699"/>
                </a:solidFill>
              </a:rPr>
              <a:t>Omegaven Prescribing Information. Fresenius Kabi USA, LLC. 2023.</a:t>
            </a:r>
          </a:p>
        </p:txBody>
      </p:sp>
      <p:sp>
        <p:nvSpPr>
          <p:cNvPr id="5" name="Footer Placeholder 3">
            <a:extLst>
              <a:ext uri="{FF2B5EF4-FFF2-40B4-BE49-F238E27FC236}">
                <a16:creationId xmlns:a16="http://schemas.microsoft.com/office/drawing/2014/main" id="{4C946869-A475-48CD-96FC-D11F81B28977}"/>
              </a:ext>
            </a:extLst>
          </p:cNvPr>
          <p:cNvSpPr txBox="1">
            <a:spLocks/>
          </p:cNvSpPr>
          <p:nvPr/>
        </p:nvSpPr>
        <p:spPr>
          <a:xfrm>
            <a:off x="457201" y="6540726"/>
            <a:ext cx="10418884" cy="365125"/>
          </a:xfrm>
          <a:prstGeom prst="rect">
            <a:avLst/>
          </a:prstGeom>
        </p:spPr>
        <p:txBody>
          <a:bodyPr vert="horz" lIns="91440" tIns="45720" rIns="91440" bIns="45720" numCol="2" rtlCol="0" anchor="ctr"/>
          <a:lstStyle>
            <a:defPPr>
              <a:defRPr lang="en-US"/>
            </a:defPPr>
            <a:lvl1pPr marL="0" algn="l" defTabSz="914400" rtl="0" eaLnBrk="1" latinLnBrk="0" hangingPunct="1">
              <a:defRPr sz="8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rgbClr val="006699"/>
                </a:solidFill>
                <a:latin typeface="Calibri"/>
              </a:rPr>
              <a:t>Proprietary - Do Not Distribute. MSL Use Only</a:t>
            </a:r>
          </a:p>
        </p:txBody>
      </p:sp>
    </p:spTree>
    <p:extLst>
      <p:ext uri="{BB962C8B-B14F-4D97-AF65-F5344CB8AC3E}">
        <p14:creationId xmlns:p14="http://schemas.microsoft.com/office/powerpoint/2010/main" val="215727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bstract watercolor pattern on a white background">
            <a:extLst>
              <a:ext uri="{FF2B5EF4-FFF2-40B4-BE49-F238E27FC236}">
                <a16:creationId xmlns:a16="http://schemas.microsoft.com/office/drawing/2014/main" id="{1778F580-B303-1912-00AE-4F138AAC4156}"/>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7B14A305-7F51-46B9-9297-788B4564F7DE}"/>
              </a:ext>
            </a:extLst>
          </p:cNvPr>
          <p:cNvSpPr>
            <a:spLocks noGrp="1"/>
          </p:cNvSpPr>
          <p:nvPr>
            <p:ph type="title"/>
          </p:nvPr>
        </p:nvSpPr>
        <p:spPr>
          <a:xfrm>
            <a:off x="391136" y="244709"/>
            <a:ext cx="9454872" cy="671513"/>
          </a:xfrm>
        </p:spPr>
        <p:txBody>
          <a:bodyPr>
            <a:normAutofit/>
          </a:bodyPr>
          <a:lstStyle/>
          <a:p>
            <a:r>
              <a:rPr lang="en-US" dirty="0" err="1"/>
              <a:t>Omegaven</a:t>
            </a:r>
            <a:r>
              <a:rPr lang="en-US" dirty="0"/>
              <a:t> Pediatric Dosing</a:t>
            </a:r>
          </a:p>
        </p:txBody>
      </p:sp>
      <p:graphicFrame>
        <p:nvGraphicFramePr>
          <p:cNvPr id="6" name="Content Placeholder 5">
            <a:extLst>
              <a:ext uri="{FF2B5EF4-FFF2-40B4-BE49-F238E27FC236}">
                <a16:creationId xmlns:a16="http://schemas.microsoft.com/office/drawing/2014/main" id="{C77BB5B1-2DB0-42EC-86AF-F901C13B1C98}"/>
              </a:ext>
            </a:extLst>
          </p:cNvPr>
          <p:cNvGraphicFramePr>
            <a:graphicFrameLocks noGrp="1"/>
          </p:cNvGraphicFramePr>
          <p:nvPr>
            <p:ph idx="1"/>
          </p:nvPr>
        </p:nvGraphicFramePr>
        <p:xfrm>
          <a:off x="391136" y="1183711"/>
          <a:ext cx="11820617" cy="1829842"/>
        </p:xfrm>
        <a:graphic>
          <a:graphicData uri="http://schemas.openxmlformats.org/drawingml/2006/table">
            <a:tbl>
              <a:tblPr firstRow="1" firstCol="1" bandRow="1">
                <a:tableStyleId>{5C22544A-7EE6-4342-B048-85BDC9FD1C3A}</a:tableStyleId>
              </a:tblPr>
              <a:tblGrid>
                <a:gridCol w="2056344">
                  <a:extLst>
                    <a:ext uri="{9D8B030D-6E8A-4147-A177-3AD203B41FA5}">
                      <a16:colId xmlns:a16="http://schemas.microsoft.com/office/drawing/2014/main" val="2269364734"/>
                    </a:ext>
                  </a:extLst>
                </a:gridCol>
                <a:gridCol w="1136200">
                  <a:extLst>
                    <a:ext uri="{9D8B030D-6E8A-4147-A177-3AD203B41FA5}">
                      <a16:colId xmlns:a16="http://schemas.microsoft.com/office/drawing/2014/main" val="826131"/>
                    </a:ext>
                  </a:extLst>
                </a:gridCol>
                <a:gridCol w="1442301">
                  <a:extLst>
                    <a:ext uri="{9D8B030D-6E8A-4147-A177-3AD203B41FA5}">
                      <a16:colId xmlns:a16="http://schemas.microsoft.com/office/drawing/2014/main" val="401996132"/>
                    </a:ext>
                  </a:extLst>
                </a:gridCol>
                <a:gridCol w="1244339">
                  <a:extLst>
                    <a:ext uri="{9D8B030D-6E8A-4147-A177-3AD203B41FA5}">
                      <a16:colId xmlns:a16="http://schemas.microsoft.com/office/drawing/2014/main" val="4038941284"/>
                    </a:ext>
                  </a:extLst>
                </a:gridCol>
                <a:gridCol w="1272618">
                  <a:extLst>
                    <a:ext uri="{9D8B030D-6E8A-4147-A177-3AD203B41FA5}">
                      <a16:colId xmlns:a16="http://schemas.microsoft.com/office/drawing/2014/main" val="1214680146"/>
                    </a:ext>
                  </a:extLst>
                </a:gridCol>
                <a:gridCol w="1923068">
                  <a:extLst>
                    <a:ext uri="{9D8B030D-6E8A-4147-A177-3AD203B41FA5}">
                      <a16:colId xmlns:a16="http://schemas.microsoft.com/office/drawing/2014/main" val="3239432944"/>
                    </a:ext>
                  </a:extLst>
                </a:gridCol>
                <a:gridCol w="2745747">
                  <a:extLst>
                    <a:ext uri="{9D8B030D-6E8A-4147-A177-3AD203B41FA5}">
                      <a16:colId xmlns:a16="http://schemas.microsoft.com/office/drawing/2014/main" val="1471542638"/>
                    </a:ext>
                  </a:extLst>
                </a:gridCol>
              </a:tblGrid>
              <a:tr h="658042">
                <a:tc>
                  <a:txBody>
                    <a:bodyPr/>
                    <a:lstStyle/>
                    <a:p>
                      <a:pPr marL="0" marR="0" algn="ctr">
                        <a:lnSpc>
                          <a:spcPct val="115000"/>
                        </a:lnSpc>
                        <a:spcBef>
                          <a:spcPts val="0"/>
                        </a:spcBef>
                        <a:spcAft>
                          <a:spcPts val="0"/>
                        </a:spcAft>
                      </a:pPr>
                      <a:r>
                        <a:rPr lang="en-US" sz="1800" kern="1200">
                          <a:effectLst/>
                        </a:rPr>
                        <a:t>Patients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dirty="0">
                          <a:effectLst/>
                        </a:rPr>
                        <a:t>Initiation </a:t>
                      </a:r>
                      <a:r>
                        <a:rPr lang="en-US" sz="1200" kern="1200" dirty="0">
                          <a:effectLst/>
                        </a:rPr>
                        <a:t>(g/kg/day)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dirty="0">
                          <a:effectLst/>
                        </a:rPr>
                        <a:t>Advance by </a:t>
                      </a:r>
                      <a:r>
                        <a:rPr lang="en-US" sz="1200" kern="1200" dirty="0">
                          <a:effectLst/>
                        </a:rPr>
                        <a:t>(g/kg/day)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a:effectLst/>
                        </a:rPr>
                        <a:t>Goal Dose </a:t>
                      </a:r>
                      <a:r>
                        <a:rPr lang="en-US" sz="1200" kern="1200">
                          <a:effectLst/>
                        </a:rPr>
                        <a:t>(g/kg/day)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45720" marR="0" algn="ctr">
                        <a:lnSpc>
                          <a:spcPct val="115000"/>
                        </a:lnSpc>
                        <a:spcBef>
                          <a:spcPts val="0"/>
                        </a:spcBef>
                        <a:spcAft>
                          <a:spcPts val="0"/>
                        </a:spcAft>
                      </a:pPr>
                      <a:r>
                        <a:rPr lang="en-US" sz="1800" kern="1200" dirty="0">
                          <a:effectLst/>
                        </a:rPr>
                        <a:t>Max dose </a:t>
                      </a:r>
                      <a:r>
                        <a:rPr lang="en-US" sz="1200" kern="1200" dirty="0">
                          <a:effectLst/>
                        </a:rPr>
                        <a:t>(g/kg/day)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572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Initial Infusion Rate</a:t>
                      </a:r>
                    </a:p>
                  </a:txBody>
                  <a:tcPr marL="0" marR="0" marT="0" marB="0" anchor="ctr"/>
                </a:tc>
                <a:tc>
                  <a:txBody>
                    <a:bodyPr/>
                    <a:lstStyle/>
                    <a:p>
                      <a:pPr marL="45720" marR="0" algn="ctr">
                        <a:lnSpc>
                          <a:spcPct val="115000"/>
                        </a:lnSpc>
                        <a:spcBef>
                          <a:spcPts val="0"/>
                        </a:spcBef>
                        <a:spcAft>
                          <a:spcPts val="0"/>
                        </a:spcAft>
                      </a:pPr>
                      <a:r>
                        <a:rPr lang="en-US" sz="1800" kern="1200" dirty="0">
                          <a:effectLst/>
                        </a:rPr>
                        <a:t>Maximum Infusion 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7939012"/>
                  </a:ext>
                </a:extLst>
              </a:tr>
              <a:tr h="991832">
                <a:tc>
                  <a:txBody>
                    <a:bodyPr/>
                    <a:lstStyle/>
                    <a:p>
                      <a:pPr marL="0" marR="0">
                        <a:lnSpc>
                          <a:spcPct val="115000"/>
                        </a:lnSpc>
                        <a:spcBef>
                          <a:spcPts val="0"/>
                        </a:spcBef>
                        <a:spcAft>
                          <a:spcPts val="0"/>
                        </a:spcAft>
                      </a:pPr>
                      <a:r>
                        <a:rPr lang="en-US" sz="1800" dirty="0">
                          <a:effectLst/>
                        </a:rPr>
                        <a:t>Birth – 17 years </a:t>
                      </a:r>
                      <a:r>
                        <a:rPr lang="en-US" sz="1400" dirty="0">
                          <a:effectLst/>
                        </a:rPr>
                        <a:t>(including preterm and term infants)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dirty="0">
                          <a:effectLst/>
                        </a:rPr>
                        <a:t>0.5 - 1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dirty="0">
                          <a:effectLst/>
                        </a:rPr>
                        <a:t>0.5 - 1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0.2 mL/kg/</a:t>
                      </a:r>
                      <a:r>
                        <a:rPr lang="en-US" sz="18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x first 15-30 minutes</a:t>
                      </a:r>
                    </a:p>
                  </a:txBody>
                  <a:tcPr marL="0" marR="0" marT="0" marB="0" anchor="ctr"/>
                </a:tc>
                <a:tc>
                  <a:txBody>
                    <a:bodyPr/>
                    <a:lstStyle/>
                    <a:p>
                      <a:pPr marL="0" marR="0" algn="ctr">
                        <a:lnSpc>
                          <a:spcPct val="115000"/>
                        </a:lnSpc>
                        <a:spcBef>
                          <a:spcPts val="0"/>
                        </a:spcBef>
                        <a:spcAft>
                          <a:spcPts val="0"/>
                        </a:spcAft>
                      </a:pPr>
                      <a:r>
                        <a:rPr lang="en-US" sz="1800" b="1" kern="1200" dirty="0">
                          <a:effectLst/>
                        </a:rPr>
                        <a:t>1.5 mL/kg/</a:t>
                      </a:r>
                      <a:r>
                        <a:rPr lang="en-US" sz="1800" b="1" kern="1200" dirty="0" err="1">
                          <a:effectLst/>
                        </a:rPr>
                        <a:t>hr</a:t>
                      </a:r>
                      <a:endParaRPr lang="en-US" sz="1800" b="1" dirty="0">
                        <a:effectLst/>
                      </a:endParaRPr>
                    </a:p>
                    <a:p>
                      <a:pPr marL="0" marR="0" algn="ctr">
                        <a:lnSpc>
                          <a:spcPct val="115000"/>
                        </a:lnSpc>
                        <a:spcBef>
                          <a:spcPts val="0"/>
                        </a:spcBef>
                        <a:spcAft>
                          <a:spcPts val="0"/>
                        </a:spcAft>
                      </a:pPr>
                      <a:r>
                        <a:rPr lang="en-US" sz="1800" kern="1200" dirty="0">
                          <a:effectLst/>
                        </a:rPr>
                        <a:t>(0.15 g/kg/</a:t>
                      </a:r>
                      <a:r>
                        <a:rPr lang="en-US" sz="1800" kern="1200" dirty="0" err="1">
                          <a:effectLst/>
                        </a:rPr>
                        <a:t>hr</a:t>
                      </a:r>
                      <a:r>
                        <a:rPr lang="en-US" sz="1800" kern="1200" dirty="0">
                          <a:effectLst/>
                        </a:rPr>
                        <a:t>)</a:t>
                      </a:r>
                      <a:endParaRPr lang="en-US" sz="1800" dirty="0">
                        <a:effectLst/>
                      </a:endParaRPr>
                    </a:p>
                    <a:p>
                      <a:pPr marL="0" marR="0">
                        <a:lnSpc>
                          <a:spcPct val="115000"/>
                        </a:lnSpc>
                        <a:spcBef>
                          <a:spcPts val="0"/>
                        </a:spcBef>
                        <a:spcAft>
                          <a:spcPts val="0"/>
                        </a:spcAft>
                      </a:pPr>
                      <a:r>
                        <a:rPr lang="en-US" sz="1800" kern="12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72815783"/>
                  </a:ext>
                </a:extLst>
              </a:tr>
            </a:tbl>
          </a:graphicData>
        </a:graphic>
      </p:graphicFrame>
      <p:sp>
        <p:nvSpPr>
          <p:cNvPr id="4" name="Footer Placeholder 3">
            <a:extLst>
              <a:ext uri="{FF2B5EF4-FFF2-40B4-BE49-F238E27FC236}">
                <a16:creationId xmlns:a16="http://schemas.microsoft.com/office/drawing/2014/main" id="{0FCB74E5-432E-46C6-BBBD-2EE3BDBDD101}"/>
              </a:ext>
            </a:extLst>
          </p:cNvPr>
          <p:cNvSpPr>
            <a:spLocks noGrp="1"/>
          </p:cNvSpPr>
          <p:nvPr>
            <p:ph type="ftr" sz="quarter" idx="11"/>
          </p:nvPr>
        </p:nvSpPr>
        <p:spPr>
          <a:xfrm>
            <a:off x="3495675" y="6553199"/>
            <a:ext cx="10418884" cy="365125"/>
          </a:xfrm>
        </p:spPr>
        <p:txBody>
          <a:bodyPr/>
          <a:lstStyle/>
          <a:p>
            <a:r>
              <a:rPr kumimoji="0" lang="en-US" alt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Fresenius </a:t>
            </a:r>
            <a:r>
              <a:rPr kumimoji="0" lang="en-US" altLang="en-US" sz="1000" b="0" i="0" u="none" strike="noStrike" kern="1200" cap="none" spc="0" normalizeH="0" baseline="0" noProof="0" dirty="0" err="1">
                <a:ln>
                  <a:noFill/>
                </a:ln>
                <a:solidFill>
                  <a:schemeClr val="tx1">
                    <a:lumMod val="65000"/>
                    <a:lumOff val="35000"/>
                  </a:schemeClr>
                </a:solidFill>
                <a:effectLst/>
                <a:uLnTx/>
                <a:uFillTx/>
                <a:latin typeface="Calibri" panose="020F0502020204030204"/>
                <a:ea typeface="+mn-ea"/>
                <a:cs typeface="+mn-cs"/>
              </a:rPr>
              <a:t>Kabi</a:t>
            </a:r>
            <a:r>
              <a:rPr kumimoji="0" lang="en-US" alt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 LLC USA. </a:t>
            </a:r>
            <a:r>
              <a:rPr lang="en-US" altLang="en-US" dirty="0" err="1">
                <a:solidFill>
                  <a:schemeClr val="tx1">
                    <a:lumMod val="65000"/>
                    <a:lumOff val="35000"/>
                  </a:schemeClr>
                </a:solidFill>
                <a:latin typeface="Calibri" panose="020F0502020204030204"/>
              </a:rPr>
              <a:t>Omegaven</a:t>
            </a:r>
            <a:r>
              <a:rPr lang="en-US" altLang="en-US" dirty="0">
                <a:solidFill>
                  <a:schemeClr val="tx1">
                    <a:lumMod val="65000"/>
                    <a:lumOff val="35000"/>
                  </a:schemeClr>
                </a:solidFill>
                <a:latin typeface="Calibri" panose="020F0502020204030204"/>
              </a:rPr>
              <a:t>. </a:t>
            </a:r>
            <a:r>
              <a:rPr kumimoji="0" lang="en-US" alt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Prescribing Information. 2023.</a:t>
            </a:r>
          </a:p>
          <a:p>
            <a:endParaRPr lang="en-US" dirty="0">
              <a:solidFill>
                <a:schemeClr val="bg2">
                  <a:lumMod val="50000"/>
                </a:schemeClr>
              </a:solidFill>
            </a:endParaRPr>
          </a:p>
        </p:txBody>
      </p:sp>
      <p:sp>
        <p:nvSpPr>
          <p:cNvPr id="5" name="Slide Number Placeholder 4">
            <a:extLst>
              <a:ext uri="{FF2B5EF4-FFF2-40B4-BE49-F238E27FC236}">
                <a16:creationId xmlns:a16="http://schemas.microsoft.com/office/drawing/2014/main" id="{8FE05A03-A0D3-499A-84AB-A0262463B322}"/>
              </a:ext>
            </a:extLst>
          </p:cNvPr>
          <p:cNvSpPr>
            <a:spLocks noGrp="1"/>
          </p:cNvSpPr>
          <p:nvPr>
            <p:ph type="sldNum" sz="quarter" idx="12"/>
          </p:nvPr>
        </p:nvSpPr>
        <p:spPr/>
        <p:txBody>
          <a:bodyPr/>
          <a:lstStyle/>
          <a:p>
            <a:fld id="{F6DD1E9B-0CD9-46C1-9FE5-23AA9940E1DF}" type="slidenum">
              <a:rPr lang="en-US" smtClean="0"/>
              <a:pPr/>
              <a:t>15</a:t>
            </a:fld>
            <a:endParaRPr lang="en-US"/>
          </a:p>
        </p:txBody>
      </p:sp>
      <p:sp>
        <p:nvSpPr>
          <p:cNvPr id="3" name="TextBox 2">
            <a:extLst>
              <a:ext uri="{FF2B5EF4-FFF2-40B4-BE49-F238E27FC236}">
                <a16:creationId xmlns:a16="http://schemas.microsoft.com/office/drawing/2014/main" id="{F9FC2DCC-642F-46DF-87D8-601A4B1F89F1}"/>
              </a:ext>
            </a:extLst>
          </p:cNvPr>
          <p:cNvSpPr txBox="1"/>
          <p:nvPr/>
        </p:nvSpPr>
        <p:spPr>
          <a:xfrm>
            <a:off x="304800" y="3396348"/>
            <a:ext cx="11647943" cy="2215991"/>
          </a:xfrm>
          <a:prstGeom prst="rect">
            <a:avLst/>
          </a:prstGeom>
          <a:noFill/>
        </p:spPr>
        <p:txBody>
          <a:bodyPr wrap="square" rtlCol="0">
            <a:spAutoFit/>
          </a:bodyPr>
          <a:lstStyle/>
          <a:p>
            <a:r>
              <a:rPr lang="en-US" altLang="en-US" sz="2000" b="1" dirty="0">
                <a:solidFill>
                  <a:srgbClr val="006699"/>
                </a:solidFill>
              </a:rPr>
              <a:t>Calculating infusion rates:</a:t>
            </a:r>
          </a:p>
          <a:p>
            <a:pPr marL="285750" indent="-285750">
              <a:buFont typeface="Arial" panose="020B0604020202020204" pitchFamily="34" charset="0"/>
              <a:buChar char="•"/>
            </a:pPr>
            <a:r>
              <a:rPr lang="en-US" altLang="en-US" sz="2000" dirty="0">
                <a:solidFill>
                  <a:srgbClr val="006699"/>
                </a:solidFill>
              </a:rPr>
              <a:t>2 kg </a:t>
            </a:r>
            <a:r>
              <a:rPr lang="en-US" altLang="en-US" sz="2000" dirty="0" err="1">
                <a:solidFill>
                  <a:srgbClr val="006699"/>
                </a:solidFill>
              </a:rPr>
              <a:t>pt</a:t>
            </a:r>
            <a:r>
              <a:rPr lang="en-US" altLang="en-US" sz="2000" dirty="0">
                <a:solidFill>
                  <a:srgbClr val="006699"/>
                </a:solidFill>
              </a:rPr>
              <a:t> receiving 1 gm/kg/d </a:t>
            </a:r>
            <a:r>
              <a:rPr lang="en-US" altLang="en-US" sz="2000" dirty="0" err="1">
                <a:solidFill>
                  <a:srgbClr val="006699"/>
                </a:solidFill>
              </a:rPr>
              <a:t>Omegaven</a:t>
            </a:r>
            <a:r>
              <a:rPr lang="en-US" altLang="en-US" sz="2000" dirty="0">
                <a:solidFill>
                  <a:srgbClr val="006699"/>
                </a:solidFill>
              </a:rPr>
              <a:t> =  2 gm </a:t>
            </a:r>
            <a:r>
              <a:rPr lang="en-US" altLang="en-US" sz="2000" dirty="0" err="1">
                <a:solidFill>
                  <a:srgbClr val="006699"/>
                </a:solidFill>
              </a:rPr>
              <a:t>Omegaven</a:t>
            </a:r>
            <a:r>
              <a:rPr lang="en-US" altLang="en-US" sz="2000" dirty="0">
                <a:solidFill>
                  <a:srgbClr val="006699"/>
                </a:solidFill>
              </a:rPr>
              <a:t>/day =  20 mL/day</a:t>
            </a:r>
          </a:p>
          <a:p>
            <a:pPr marL="285750" indent="-285750">
              <a:buFont typeface="Arial" panose="020B0604020202020204" pitchFamily="34" charset="0"/>
              <a:buChar char="•"/>
            </a:pPr>
            <a:r>
              <a:rPr lang="en-US" altLang="en-US" sz="2000" dirty="0">
                <a:solidFill>
                  <a:srgbClr val="006699"/>
                </a:solidFill>
              </a:rPr>
              <a:t>Initial infusion rate: 0.2mL/kg/</a:t>
            </a:r>
            <a:r>
              <a:rPr lang="en-US" altLang="en-US" sz="2000" dirty="0" err="1">
                <a:solidFill>
                  <a:srgbClr val="006699"/>
                </a:solidFill>
              </a:rPr>
              <a:t>hr</a:t>
            </a:r>
            <a:r>
              <a:rPr lang="en-US" altLang="en-US" sz="2000" dirty="0">
                <a:solidFill>
                  <a:srgbClr val="006699"/>
                </a:solidFill>
              </a:rPr>
              <a:t> x 2 kg =  0.4 mL/</a:t>
            </a:r>
            <a:r>
              <a:rPr lang="en-US" altLang="en-US" sz="2000" dirty="0" err="1">
                <a:solidFill>
                  <a:srgbClr val="006699"/>
                </a:solidFill>
              </a:rPr>
              <a:t>hr</a:t>
            </a:r>
            <a:r>
              <a:rPr lang="en-US" altLang="en-US" sz="2000" dirty="0">
                <a:solidFill>
                  <a:srgbClr val="006699"/>
                </a:solidFill>
              </a:rPr>
              <a:t> x first 15 - 30 minutes</a:t>
            </a:r>
          </a:p>
          <a:p>
            <a:pPr marL="285750" indent="-285750">
              <a:buFont typeface="Arial" panose="020B0604020202020204" pitchFamily="34" charset="0"/>
              <a:buChar char="•"/>
            </a:pPr>
            <a:r>
              <a:rPr lang="en-US" altLang="en-US" sz="2000" dirty="0">
                <a:solidFill>
                  <a:srgbClr val="006699"/>
                </a:solidFill>
              </a:rPr>
              <a:t>Max infusion rate: 1.5 mL/kg/</a:t>
            </a:r>
            <a:r>
              <a:rPr lang="en-US" altLang="en-US" sz="2000" dirty="0" err="1">
                <a:solidFill>
                  <a:srgbClr val="006699"/>
                </a:solidFill>
              </a:rPr>
              <a:t>hr</a:t>
            </a:r>
            <a:r>
              <a:rPr lang="en-US" altLang="en-US" sz="2000" dirty="0">
                <a:solidFill>
                  <a:srgbClr val="006699"/>
                </a:solidFill>
              </a:rPr>
              <a:t> x 2 kg = 3 mL/</a:t>
            </a:r>
            <a:r>
              <a:rPr lang="en-US" altLang="en-US" sz="2000" dirty="0" err="1">
                <a:solidFill>
                  <a:srgbClr val="006699"/>
                </a:solidFill>
              </a:rPr>
              <a:t>hr</a:t>
            </a:r>
            <a:endParaRPr lang="en-US" altLang="en-US" sz="2000" dirty="0">
              <a:solidFill>
                <a:srgbClr val="006699"/>
              </a:solidFill>
            </a:endParaRPr>
          </a:p>
          <a:p>
            <a:pPr marL="285750" indent="-285750">
              <a:buFont typeface="Arial" panose="020B0604020202020204" pitchFamily="34" charset="0"/>
              <a:buChar char="•"/>
            </a:pPr>
            <a:r>
              <a:rPr lang="en-US" altLang="en-US" sz="2000" dirty="0">
                <a:solidFill>
                  <a:srgbClr val="006699"/>
                </a:solidFill>
              </a:rPr>
              <a:t>Max infusion time in hours: Divide dose in mL (20 mL/d) by max infusion rate (3 mL/</a:t>
            </a:r>
            <a:r>
              <a:rPr lang="en-US" altLang="en-US" sz="2000" dirty="0" err="1">
                <a:solidFill>
                  <a:srgbClr val="006699"/>
                </a:solidFill>
              </a:rPr>
              <a:t>hr</a:t>
            </a:r>
            <a:r>
              <a:rPr lang="en-US" altLang="en-US" sz="2000" dirty="0">
                <a:solidFill>
                  <a:srgbClr val="006699"/>
                </a:solidFill>
              </a:rPr>
              <a:t>): </a:t>
            </a:r>
          </a:p>
          <a:p>
            <a:pPr marL="742950" lvl="1" indent="-285750">
              <a:buFont typeface="Arial" panose="020B0604020202020204" pitchFamily="34" charset="0"/>
              <a:buChar char="•"/>
            </a:pPr>
            <a:r>
              <a:rPr lang="en-US" altLang="en-US" sz="2000" dirty="0">
                <a:solidFill>
                  <a:srgbClr val="006699"/>
                </a:solidFill>
              </a:rPr>
              <a:t>20 mL/3 mL/</a:t>
            </a:r>
            <a:r>
              <a:rPr lang="en-US" altLang="en-US" sz="2000" dirty="0" err="1">
                <a:solidFill>
                  <a:srgbClr val="006699"/>
                </a:solidFill>
              </a:rPr>
              <a:t>hr</a:t>
            </a:r>
            <a:r>
              <a:rPr lang="en-US" altLang="en-US" sz="2000" dirty="0">
                <a:solidFill>
                  <a:srgbClr val="006699"/>
                </a:solidFill>
              </a:rPr>
              <a:t>  = 6.67 </a:t>
            </a:r>
            <a:r>
              <a:rPr lang="en-US" altLang="en-US" sz="2000" dirty="0" err="1">
                <a:solidFill>
                  <a:srgbClr val="006699"/>
                </a:solidFill>
              </a:rPr>
              <a:t>hrs</a:t>
            </a:r>
            <a:r>
              <a:rPr lang="en-US" altLang="en-US" sz="2000" dirty="0">
                <a:solidFill>
                  <a:srgbClr val="006699"/>
                </a:solidFill>
              </a:rPr>
              <a:t> (per PI, infuse between 8  - 24 hours), round up to 8 hours</a:t>
            </a:r>
          </a:p>
          <a:p>
            <a:endParaRPr lang="en-US" dirty="0">
              <a:solidFill>
                <a:srgbClr val="006699"/>
              </a:solidFill>
            </a:endParaRPr>
          </a:p>
        </p:txBody>
      </p:sp>
    </p:spTree>
    <p:extLst>
      <p:ext uri="{BB962C8B-B14F-4D97-AF65-F5344CB8AC3E}">
        <p14:creationId xmlns:p14="http://schemas.microsoft.com/office/powerpoint/2010/main" val="42704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4756216F-01FD-22F4-DD0D-7FDC3F908184}"/>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p:cNvSpPr>
            <a:spLocks noGrp="1"/>
          </p:cNvSpPr>
          <p:nvPr>
            <p:ph type="title"/>
          </p:nvPr>
        </p:nvSpPr>
        <p:spPr/>
        <p:txBody>
          <a:bodyPr>
            <a:normAutofit/>
          </a:bodyPr>
          <a:lstStyle/>
          <a:p>
            <a:r>
              <a:rPr lang="en-US" altLang="en-US" dirty="0">
                <a:solidFill>
                  <a:srgbClr val="006699"/>
                </a:solidFill>
              </a:rPr>
              <a:t>Omegaven: Contraindications</a:t>
            </a:r>
            <a:endParaRPr lang="en-US" dirty="0">
              <a:solidFill>
                <a:srgbClr val="006699"/>
              </a:solidFill>
            </a:endParaRPr>
          </a:p>
        </p:txBody>
      </p:sp>
      <p:sp>
        <p:nvSpPr>
          <p:cNvPr id="3" name="Content Placeholder 2"/>
          <p:cNvSpPr>
            <a:spLocks noGrp="1"/>
          </p:cNvSpPr>
          <p:nvPr>
            <p:ph idx="1"/>
          </p:nvPr>
        </p:nvSpPr>
        <p:spPr>
          <a:xfrm>
            <a:off x="457199" y="1745673"/>
            <a:ext cx="11418425" cy="4431290"/>
          </a:xfrm>
        </p:spPr>
        <p:txBody>
          <a:bodyPr>
            <a:normAutofit/>
          </a:bodyPr>
          <a:lstStyle/>
          <a:p>
            <a:pPr lvl="0"/>
            <a:r>
              <a:rPr lang="en-US" b="0" dirty="0">
                <a:solidFill>
                  <a:srgbClr val="006699"/>
                </a:solidFill>
              </a:rPr>
              <a:t>Known hypersensitivity to fish or egg protein or to any of the active ingredients or excipients</a:t>
            </a:r>
          </a:p>
          <a:p>
            <a:pPr lvl="0"/>
            <a:r>
              <a:rPr lang="en-US" b="0" dirty="0">
                <a:solidFill>
                  <a:srgbClr val="006699"/>
                </a:solidFill>
              </a:rPr>
              <a:t>Severe hemorrhagic disorders </a:t>
            </a:r>
          </a:p>
          <a:p>
            <a:pPr lvl="0"/>
            <a:r>
              <a:rPr lang="en-US" b="0" dirty="0">
                <a:solidFill>
                  <a:srgbClr val="006699"/>
                </a:solidFill>
              </a:rPr>
              <a:t>Severe hyperlipidemia or severe disorders of lipid metabolism with serum triglycerides &gt; 1,000 mg/dL </a:t>
            </a:r>
          </a:p>
          <a:p>
            <a:pPr marL="0" indent="0">
              <a:buNone/>
            </a:pPr>
            <a:endParaRPr lang="en-US" dirty="0">
              <a:solidFill>
                <a:srgbClr val="006699"/>
              </a:solidFill>
            </a:endParaRPr>
          </a:p>
        </p:txBody>
      </p:sp>
      <p:sp>
        <p:nvSpPr>
          <p:cNvPr id="5" name="Footer Placeholder 3">
            <a:extLst>
              <a:ext uri="{FF2B5EF4-FFF2-40B4-BE49-F238E27FC236}">
                <a16:creationId xmlns:a16="http://schemas.microsoft.com/office/drawing/2014/main" id="{1597BFF7-08A6-429D-A747-9BADF576DE35}"/>
              </a:ext>
            </a:extLst>
          </p:cNvPr>
          <p:cNvSpPr>
            <a:spLocks noGrp="1"/>
          </p:cNvSpPr>
          <p:nvPr>
            <p:ph type="ftr" sz="quarter" idx="11"/>
          </p:nvPr>
        </p:nvSpPr>
        <p:spPr>
          <a:xfrm>
            <a:off x="457201" y="6356350"/>
            <a:ext cx="10418884" cy="365125"/>
          </a:xfrm>
        </p:spPr>
        <p:txBody>
          <a:bodyPr/>
          <a:lstStyle/>
          <a:p>
            <a:r>
              <a:rPr lang="de-DE" altLang="de-DE" dirty="0">
                <a:solidFill>
                  <a:srgbClr val="006699"/>
                </a:solidFill>
              </a:rPr>
              <a:t>Omegaven Prescribing Information. Fresenius Kabi USA, LLC. 2023.</a:t>
            </a:r>
          </a:p>
        </p:txBody>
      </p:sp>
      <p:sp>
        <p:nvSpPr>
          <p:cNvPr id="6" name="Footer Placeholder 3">
            <a:extLst>
              <a:ext uri="{FF2B5EF4-FFF2-40B4-BE49-F238E27FC236}">
                <a16:creationId xmlns:a16="http://schemas.microsoft.com/office/drawing/2014/main" id="{861A62E9-51EC-4583-BA0F-CBF8449F1ED8}"/>
              </a:ext>
            </a:extLst>
          </p:cNvPr>
          <p:cNvSpPr txBox="1">
            <a:spLocks/>
          </p:cNvSpPr>
          <p:nvPr/>
        </p:nvSpPr>
        <p:spPr>
          <a:xfrm>
            <a:off x="457201" y="6492875"/>
            <a:ext cx="10418884" cy="365125"/>
          </a:xfrm>
          <a:prstGeom prst="rect">
            <a:avLst/>
          </a:prstGeom>
        </p:spPr>
        <p:txBody>
          <a:bodyPr vert="horz" lIns="91440" tIns="45720" rIns="91440" bIns="45720" numCol="2" rtlCol="0" anchor="ctr"/>
          <a:lstStyle>
            <a:defPPr>
              <a:defRPr lang="en-US"/>
            </a:defPPr>
            <a:lvl1pPr marL="0" algn="l" defTabSz="914400" rtl="0" eaLnBrk="1" latinLnBrk="0" hangingPunct="1">
              <a:defRPr sz="8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6699"/>
                </a:solidFill>
                <a:latin typeface="Calibri"/>
              </a:rPr>
              <a:t>Proprietary - Do Not Distribute. MSL Use Only</a:t>
            </a:r>
            <a:endParaRPr lang="en-US" dirty="0">
              <a:solidFill>
                <a:srgbClr val="006699"/>
              </a:solidFill>
              <a:latin typeface="Calibri"/>
            </a:endParaRPr>
          </a:p>
        </p:txBody>
      </p:sp>
    </p:spTree>
    <p:extLst>
      <p:ext uri="{BB962C8B-B14F-4D97-AF65-F5344CB8AC3E}">
        <p14:creationId xmlns:p14="http://schemas.microsoft.com/office/powerpoint/2010/main" val="122824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bstract watercolor pattern on a white background">
            <a:extLst>
              <a:ext uri="{FF2B5EF4-FFF2-40B4-BE49-F238E27FC236}">
                <a16:creationId xmlns:a16="http://schemas.microsoft.com/office/drawing/2014/main" id="{88423478-C653-DC1D-1C2C-CE1E68354A4E}"/>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p:cNvSpPr>
            <a:spLocks noGrp="1"/>
          </p:cNvSpPr>
          <p:nvPr>
            <p:ph type="title"/>
          </p:nvPr>
        </p:nvSpPr>
        <p:spPr/>
        <p:txBody>
          <a:bodyPr>
            <a:normAutofit/>
          </a:bodyPr>
          <a:lstStyle/>
          <a:p>
            <a:r>
              <a:rPr lang="en-US" altLang="en-US" dirty="0" err="1">
                <a:solidFill>
                  <a:srgbClr val="006699"/>
                </a:solidFill>
              </a:rPr>
              <a:t>Omegaven</a:t>
            </a:r>
            <a:r>
              <a:rPr lang="en-US" altLang="en-US" dirty="0">
                <a:solidFill>
                  <a:srgbClr val="006699"/>
                </a:solidFill>
              </a:rPr>
              <a:t>: Warnings and Precautions</a:t>
            </a:r>
            <a:endParaRPr lang="en-US" dirty="0">
              <a:solidFill>
                <a:srgbClr val="006699"/>
              </a:solidFill>
            </a:endParaRPr>
          </a:p>
        </p:txBody>
      </p:sp>
      <p:sp>
        <p:nvSpPr>
          <p:cNvPr id="4" name="Content Placeholder 3">
            <a:extLst>
              <a:ext uri="{FF2B5EF4-FFF2-40B4-BE49-F238E27FC236}">
                <a16:creationId xmlns:a16="http://schemas.microsoft.com/office/drawing/2014/main" id="{3DE81D57-6D59-4BCE-B8CD-473081D5597B}"/>
              </a:ext>
            </a:extLst>
          </p:cNvPr>
          <p:cNvSpPr>
            <a:spLocks noGrp="1"/>
          </p:cNvSpPr>
          <p:nvPr>
            <p:ph idx="1"/>
          </p:nvPr>
        </p:nvSpPr>
        <p:spPr/>
        <p:txBody>
          <a:bodyPr>
            <a:normAutofit/>
          </a:bodyPr>
          <a:lstStyle/>
          <a:p>
            <a:pPr algn="l"/>
            <a:r>
              <a:rPr lang="en-US" i="0" u="none" strike="noStrike" baseline="0" dirty="0">
                <a:solidFill>
                  <a:srgbClr val="006699"/>
                </a:solidFill>
              </a:rPr>
              <a:t>Clinical Decompensation with Rapid Infusion of Intravenous Lipid Emulsion in Neonates and Infants</a:t>
            </a:r>
          </a:p>
          <a:p>
            <a:pPr lvl="1"/>
            <a:r>
              <a:rPr lang="en-US" dirty="0">
                <a:solidFill>
                  <a:srgbClr val="006699"/>
                </a:solidFill>
                <a:cs typeface="Calibri" panose="020F0502020204030204"/>
              </a:rPr>
              <a:t>Strictly adhere to daily dosing and maximum infusion rates (1.5 mL/kg/</a:t>
            </a:r>
            <a:r>
              <a:rPr lang="en-US" dirty="0" err="1">
                <a:solidFill>
                  <a:srgbClr val="006699"/>
                </a:solidFill>
                <a:cs typeface="Calibri" panose="020F0502020204030204"/>
              </a:rPr>
              <a:t>hr</a:t>
            </a:r>
            <a:r>
              <a:rPr lang="en-US" dirty="0">
                <a:solidFill>
                  <a:srgbClr val="006699"/>
                </a:solidFill>
                <a:cs typeface="Calibri" panose="020F0502020204030204"/>
              </a:rPr>
              <a:t>)</a:t>
            </a:r>
            <a:endParaRPr lang="en-US" dirty="0">
              <a:solidFill>
                <a:srgbClr val="006699"/>
              </a:solidFill>
            </a:endParaRPr>
          </a:p>
          <a:p>
            <a:pPr>
              <a:lnSpc>
                <a:spcPct val="100000"/>
              </a:lnSpc>
            </a:pPr>
            <a:r>
              <a:rPr lang="en-US" dirty="0">
                <a:solidFill>
                  <a:srgbClr val="006699"/>
                </a:solidFill>
              </a:rPr>
              <a:t>Hypersensitivity Reactions </a:t>
            </a:r>
          </a:p>
          <a:p>
            <a:pPr lvl="1">
              <a:lnSpc>
                <a:spcPct val="100000"/>
              </a:lnSpc>
            </a:pPr>
            <a:r>
              <a:rPr lang="en-US" dirty="0">
                <a:solidFill>
                  <a:srgbClr val="006699"/>
                </a:solidFill>
              </a:rPr>
              <a:t>Monitor for signs and symptoms; discontinue infusion if reaction occurs</a:t>
            </a:r>
          </a:p>
          <a:p>
            <a:pPr>
              <a:lnSpc>
                <a:spcPct val="100000"/>
              </a:lnSpc>
            </a:pPr>
            <a:r>
              <a:rPr lang="en-US" dirty="0">
                <a:solidFill>
                  <a:srgbClr val="006699"/>
                </a:solidFill>
              </a:rPr>
              <a:t>Infection, Fat Overload Syndrome, Refeeding Syndrome, and Hypertriglyceridemia </a:t>
            </a:r>
          </a:p>
          <a:p>
            <a:pPr lvl="1">
              <a:lnSpc>
                <a:spcPct val="100000"/>
              </a:lnSpc>
            </a:pPr>
            <a:r>
              <a:rPr lang="en-US" dirty="0">
                <a:solidFill>
                  <a:srgbClr val="006699"/>
                </a:solidFill>
              </a:rPr>
              <a:t>Monitor for signs and symptoms; monitor laboratory parameters</a:t>
            </a:r>
          </a:p>
          <a:p>
            <a:pPr>
              <a:lnSpc>
                <a:spcPct val="100000"/>
              </a:lnSpc>
            </a:pPr>
            <a:r>
              <a:rPr lang="en-US" dirty="0">
                <a:solidFill>
                  <a:srgbClr val="006699"/>
                </a:solidFill>
              </a:rPr>
              <a:t>Aluminum Toxicity </a:t>
            </a:r>
          </a:p>
          <a:p>
            <a:pPr lvl="1">
              <a:lnSpc>
                <a:spcPct val="100000"/>
              </a:lnSpc>
            </a:pPr>
            <a:r>
              <a:rPr lang="en-US" dirty="0">
                <a:solidFill>
                  <a:srgbClr val="006699"/>
                </a:solidFill>
              </a:rPr>
              <a:t>Increased risk in patients with renal impairment including preterm infants</a:t>
            </a:r>
          </a:p>
          <a:p>
            <a:pPr>
              <a:lnSpc>
                <a:spcPct val="100000"/>
              </a:lnSpc>
            </a:pPr>
            <a:r>
              <a:rPr lang="en-US" dirty="0">
                <a:solidFill>
                  <a:srgbClr val="006699"/>
                </a:solidFill>
              </a:rPr>
              <a:t>Routine laboratory monitoring recommended including for signs and symptoms of EFAD</a:t>
            </a:r>
          </a:p>
          <a:p>
            <a:endParaRPr lang="en-US" dirty="0">
              <a:solidFill>
                <a:srgbClr val="006699"/>
              </a:solidFill>
            </a:endParaRPr>
          </a:p>
        </p:txBody>
      </p:sp>
      <p:sp>
        <p:nvSpPr>
          <p:cNvPr id="5" name="Footer Placeholder 3">
            <a:extLst>
              <a:ext uri="{FF2B5EF4-FFF2-40B4-BE49-F238E27FC236}">
                <a16:creationId xmlns:a16="http://schemas.microsoft.com/office/drawing/2014/main" id="{1597BFF7-08A6-429D-A747-9BADF576DE35}"/>
              </a:ext>
            </a:extLst>
          </p:cNvPr>
          <p:cNvSpPr>
            <a:spLocks noGrp="1"/>
          </p:cNvSpPr>
          <p:nvPr>
            <p:ph type="ftr" sz="quarter" idx="11"/>
          </p:nvPr>
        </p:nvSpPr>
        <p:spPr/>
        <p:txBody>
          <a:bodyPr/>
          <a:lstStyle/>
          <a:p>
            <a:r>
              <a:rPr lang="de-DE" altLang="de-DE" dirty="0">
                <a:solidFill>
                  <a:srgbClr val="006699"/>
                </a:solidFill>
              </a:rPr>
              <a:t>Omegaven Prescribing Information. Fresenius Kabi USA, LLC. 2023.</a:t>
            </a:r>
          </a:p>
        </p:txBody>
      </p:sp>
      <p:sp>
        <p:nvSpPr>
          <p:cNvPr id="6" name="Footer Placeholder 3">
            <a:extLst>
              <a:ext uri="{FF2B5EF4-FFF2-40B4-BE49-F238E27FC236}">
                <a16:creationId xmlns:a16="http://schemas.microsoft.com/office/drawing/2014/main" id="{7EE30CDF-CC60-4D8A-8C10-ED8F716CEB43}"/>
              </a:ext>
            </a:extLst>
          </p:cNvPr>
          <p:cNvSpPr txBox="1">
            <a:spLocks/>
          </p:cNvSpPr>
          <p:nvPr/>
        </p:nvSpPr>
        <p:spPr>
          <a:xfrm>
            <a:off x="457201" y="6492875"/>
            <a:ext cx="10418884" cy="365125"/>
          </a:xfrm>
          <a:prstGeom prst="rect">
            <a:avLst/>
          </a:prstGeom>
        </p:spPr>
        <p:txBody>
          <a:bodyPr vert="horz" lIns="91440" tIns="45720" rIns="91440" bIns="45720" numCol="2" rtlCol="0" anchor="ctr"/>
          <a:lstStyle>
            <a:defPPr>
              <a:defRPr lang="en-US"/>
            </a:defPPr>
            <a:lvl1pPr marL="0" algn="l" defTabSz="914400" rtl="0" eaLnBrk="1" latinLnBrk="0" hangingPunct="1">
              <a:defRPr sz="8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6699"/>
                </a:solidFill>
                <a:latin typeface="Calibri"/>
              </a:rPr>
              <a:t>Proprietary - Do Not Distribute. MSL Use Only</a:t>
            </a:r>
            <a:endParaRPr lang="en-US" dirty="0">
              <a:solidFill>
                <a:srgbClr val="006699"/>
              </a:solidFill>
              <a:latin typeface="Calibri"/>
            </a:endParaRPr>
          </a:p>
        </p:txBody>
      </p:sp>
    </p:spTree>
    <p:extLst>
      <p:ext uri="{BB962C8B-B14F-4D97-AF65-F5344CB8AC3E}">
        <p14:creationId xmlns:p14="http://schemas.microsoft.com/office/powerpoint/2010/main" val="62132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dirty="0">
                <a:solidFill>
                  <a:srgbClr val="006699"/>
                </a:solidFill>
              </a:rPr>
              <a:t>Breastmilk – As Individual as Each Woman</a:t>
            </a:r>
          </a:p>
        </p:txBody>
      </p:sp>
      <p:pic>
        <p:nvPicPr>
          <p:cNvPr id="5" name="Content Placeholder 4">
            <a:extLst>
              <a:ext uri="{FF2B5EF4-FFF2-40B4-BE49-F238E27FC236}">
                <a16:creationId xmlns:a16="http://schemas.microsoft.com/office/drawing/2014/main" id="{93262744-41FC-53E7-3B96-FC10659102B3}"/>
              </a:ext>
            </a:extLst>
          </p:cNvPr>
          <p:cNvPicPr>
            <a:picLocks noGrp="1" noChangeAspect="1"/>
          </p:cNvPicPr>
          <p:nvPr>
            <p:ph idx="1"/>
          </p:nvPr>
        </p:nvPicPr>
        <p:blipFill>
          <a:blip r:embed="rId4">
            <a:duotone>
              <a:schemeClr val="accent1">
                <a:shade val="45000"/>
                <a:satMod val="135000"/>
              </a:schemeClr>
              <a:prstClr val="white"/>
            </a:duotone>
          </a:blip>
          <a:stretch>
            <a:fillRect/>
          </a:stretch>
        </p:blipFill>
        <p:spPr>
          <a:xfrm>
            <a:off x="1223780" y="1495085"/>
            <a:ext cx="9431313" cy="4795582"/>
          </a:xfrm>
          <a:prstGeom prst="rect">
            <a:avLst/>
          </a:prstGeom>
        </p:spPr>
      </p:pic>
      <p:sp>
        <p:nvSpPr>
          <p:cNvPr id="7" name="TextBox 6">
            <a:extLst>
              <a:ext uri="{FF2B5EF4-FFF2-40B4-BE49-F238E27FC236}">
                <a16:creationId xmlns:a16="http://schemas.microsoft.com/office/drawing/2014/main" id="{9E47FD24-CB0E-72D9-D389-AAC3E5451D62}"/>
              </a:ext>
            </a:extLst>
          </p:cNvPr>
          <p:cNvSpPr txBox="1"/>
          <p:nvPr/>
        </p:nvSpPr>
        <p:spPr>
          <a:xfrm>
            <a:off x="-53613" y="6478537"/>
            <a:ext cx="8051539" cy="379463"/>
          </a:xfrm>
          <a:prstGeom prst="rect">
            <a:avLst/>
          </a:prstGeom>
          <a:noFill/>
        </p:spPr>
        <p:txBody>
          <a:bodyPr wrap="square">
            <a:spAutoFit/>
          </a:bodyPr>
          <a:lstStyle/>
          <a:p>
            <a:pPr marL="342900" indent="-342900">
              <a:lnSpc>
                <a:spcPct val="107000"/>
              </a:lnSpc>
              <a:buFont typeface="+mj-lt"/>
              <a:buAutoNum type="arabicPeriod"/>
            </a:pPr>
            <a:r>
              <a:rPr lang="de-DE" sz="900" dirty="0">
                <a:solidFill>
                  <a:srgbClr val="006699"/>
                </a:solidFill>
                <a:effectLst/>
                <a:ea typeface="Calibri" panose="020F0502020204030204" pitchFamily="34" charset="0"/>
                <a:cs typeface="Calibri" panose="020F0502020204030204" pitchFamily="34" charset="0"/>
              </a:rPr>
              <a:t>Berseth CL et al. </a:t>
            </a:r>
            <a:r>
              <a:rPr lang="en-US" sz="900" i="1" dirty="0">
                <a:solidFill>
                  <a:srgbClr val="006699"/>
                </a:solidFill>
                <a:effectLst/>
                <a:ea typeface="Calibri" panose="020F0502020204030204" pitchFamily="34" charset="0"/>
                <a:cs typeface="Calibri" panose="020F0502020204030204" pitchFamily="34" charset="0"/>
              </a:rPr>
              <a:t>Prostaglandins, Leukotrienes, and Essential Fatty Acids </a:t>
            </a:r>
            <a:r>
              <a:rPr lang="en-US" sz="900" dirty="0">
                <a:solidFill>
                  <a:srgbClr val="006699"/>
                </a:solidFill>
                <a:effectLst/>
                <a:ea typeface="Calibri" panose="020F0502020204030204" pitchFamily="34" charset="0"/>
                <a:cs typeface="Calibri" panose="020F0502020204030204" pitchFamily="34" charset="0"/>
              </a:rPr>
              <a:t>2014; 91(3): 97–103. </a:t>
            </a:r>
            <a:endParaRPr lang="en-US" sz="900" dirty="0">
              <a:solidFill>
                <a:srgbClr val="006699"/>
              </a:solidFill>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900" dirty="0">
                <a:solidFill>
                  <a:srgbClr val="006699"/>
                </a:solidFill>
                <a:effectLst/>
                <a:ea typeface="Calibri" panose="020F0502020204030204" pitchFamily="34" charset="0"/>
                <a:cs typeface="Calibri" panose="020F0502020204030204" pitchFamily="34" charset="0"/>
              </a:rPr>
              <a:t>Bokor S et al. </a:t>
            </a:r>
            <a:r>
              <a:rPr lang="en-US" sz="900" i="1" dirty="0">
                <a:solidFill>
                  <a:srgbClr val="006699"/>
                </a:solidFill>
                <a:effectLst/>
                <a:ea typeface="Calibri" panose="020F0502020204030204" pitchFamily="34" charset="0"/>
                <a:cs typeface="Calibri" panose="020F0502020204030204" pitchFamily="34" charset="0"/>
              </a:rPr>
              <a:t>Ann </a:t>
            </a:r>
            <a:r>
              <a:rPr lang="en-US" sz="900" i="1" dirty="0" err="1">
                <a:solidFill>
                  <a:srgbClr val="006699"/>
                </a:solidFill>
                <a:effectLst/>
                <a:ea typeface="Calibri" panose="020F0502020204030204" pitchFamily="34" charset="0"/>
                <a:cs typeface="Calibri" panose="020F0502020204030204" pitchFamily="34" charset="0"/>
              </a:rPr>
              <a:t>Nutr</a:t>
            </a:r>
            <a:r>
              <a:rPr lang="en-US" sz="900" i="1" dirty="0">
                <a:solidFill>
                  <a:srgbClr val="006699"/>
                </a:solidFill>
                <a:effectLst/>
                <a:ea typeface="Calibri" panose="020F0502020204030204" pitchFamily="34" charset="0"/>
                <a:cs typeface="Calibri" panose="020F0502020204030204" pitchFamily="34" charset="0"/>
              </a:rPr>
              <a:t> </a:t>
            </a:r>
            <a:r>
              <a:rPr lang="en-US" sz="900" i="1" dirty="0" err="1">
                <a:solidFill>
                  <a:srgbClr val="006699"/>
                </a:solidFill>
                <a:effectLst/>
                <a:ea typeface="Calibri" panose="020F0502020204030204" pitchFamily="34" charset="0"/>
                <a:cs typeface="Calibri" panose="020F0502020204030204" pitchFamily="34" charset="0"/>
              </a:rPr>
              <a:t>Metab</a:t>
            </a:r>
            <a:r>
              <a:rPr lang="en-US" sz="900" dirty="0">
                <a:solidFill>
                  <a:srgbClr val="006699"/>
                </a:solidFill>
                <a:effectLst/>
                <a:ea typeface="Calibri" panose="020F0502020204030204" pitchFamily="34" charset="0"/>
                <a:cs typeface="Calibri" panose="020F0502020204030204" pitchFamily="34" charset="0"/>
              </a:rPr>
              <a:t> 2008; 51(6): 550–556. </a:t>
            </a:r>
            <a:endParaRPr lang="en-US" sz="900" dirty="0">
              <a:solidFill>
                <a:srgbClr val="006699"/>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4168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612648" y="243840"/>
            <a:ext cx="10653578" cy="1132258"/>
          </a:xfrm>
        </p:spPr>
        <p:txBody>
          <a:bodyPr/>
          <a:lstStyle/>
          <a:p>
            <a:r>
              <a:rPr lang="en-US">
                <a:solidFill>
                  <a:srgbClr val="006699"/>
                </a:solidFill>
              </a:rPr>
              <a:t>Breastmilk – As Individual as Each Woman</a:t>
            </a:r>
          </a:p>
        </p:txBody>
      </p:sp>
      <p:pic>
        <p:nvPicPr>
          <p:cNvPr id="5" name="Content Placeholder 4">
            <a:extLst>
              <a:ext uri="{FF2B5EF4-FFF2-40B4-BE49-F238E27FC236}">
                <a16:creationId xmlns:a16="http://schemas.microsoft.com/office/drawing/2014/main" id="{E6A641E0-17F5-6B9F-994F-5FDE8BE3C812}"/>
              </a:ext>
            </a:extLst>
          </p:cNvPr>
          <p:cNvPicPr>
            <a:picLocks noGrp="1" noChangeAspect="1"/>
          </p:cNvPicPr>
          <p:nvPr>
            <p:ph idx="1"/>
          </p:nvPr>
        </p:nvPicPr>
        <p:blipFill>
          <a:blip r:embed="rId4">
            <a:duotone>
              <a:schemeClr val="accent1">
                <a:shade val="45000"/>
                <a:satMod val="135000"/>
              </a:schemeClr>
              <a:prstClr val="white"/>
            </a:duotone>
          </a:blip>
          <a:stretch>
            <a:fillRect/>
          </a:stretch>
        </p:blipFill>
        <p:spPr>
          <a:xfrm>
            <a:off x="1386840" y="975737"/>
            <a:ext cx="9418320" cy="5517137"/>
          </a:xfrm>
          <a:prstGeom prst="rect">
            <a:avLst/>
          </a:prstGeom>
        </p:spPr>
      </p:pic>
      <p:sp>
        <p:nvSpPr>
          <p:cNvPr id="6" name="Footer Placeholder 3">
            <a:extLst>
              <a:ext uri="{FF2B5EF4-FFF2-40B4-BE49-F238E27FC236}">
                <a16:creationId xmlns:a16="http://schemas.microsoft.com/office/drawing/2014/main" id="{9CC09A6E-7650-B9DD-CD04-6A7DB57ED5C2}"/>
              </a:ext>
            </a:extLst>
          </p:cNvPr>
          <p:cNvSpPr>
            <a:spLocks noGrp="1"/>
          </p:cNvSpPr>
          <p:nvPr>
            <p:ph type="ftr" sz="quarter" idx="11"/>
          </p:nvPr>
        </p:nvSpPr>
        <p:spPr>
          <a:xfrm>
            <a:off x="0" y="6614160"/>
            <a:ext cx="10418884" cy="365126"/>
          </a:xfrm>
        </p:spPr>
        <p:txBody>
          <a:bodyPr numCol="2"/>
          <a:lstStyle/>
          <a:p>
            <a:pPr marL="228600" indent="-228600" algn="l">
              <a:buFont typeface="+mj-lt"/>
              <a:buAutoNum type="arabicPeriod"/>
            </a:pPr>
            <a:r>
              <a:rPr lang="de-DE">
                <a:solidFill>
                  <a:srgbClr val="006699"/>
                </a:solidFill>
                <a:effectLst/>
                <a:ea typeface="Calibri" panose="020F0502020204030204" pitchFamily="34" charset="0"/>
              </a:rPr>
              <a:t>Koletzko B et al. </a:t>
            </a:r>
            <a:r>
              <a:rPr lang="en-US" i="1">
                <a:solidFill>
                  <a:srgbClr val="006699"/>
                </a:solidFill>
                <a:effectLst/>
                <a:ea typeface="Calibri" panose="020F0502020204030204" pitchFamily="34" charset="0"/>
              </a:rPr>
              <a:t>Early Human Development </a:t>
            </a:r>
            <a:r>
              <a:rPr lang="en-US">
                <a:solidFill>
                  <a:srgbClr val="006699"/>
                </a:solidFill>
                <a:effectLst/>
                <a:ea typeface="Calibri" panose="020F0502020204030204" pitchFamily="34" charset="0"/>
              </a:rPr>
              <a:t>2001; 65(Suppl): S3-S18</a:t>
            </a:r>
          </a:p>
          <a:p>
            <a:pPr marL="228600" indent="-228600" algn="l">
              <a:buFont typeface="+mj-lt"/>
              <a:buAutoNum type="arabicPeriod"/>
            </a:pPr>
            <a:r>
              <a:rPr lang="en-US" err="1">
                <a:solidFill>
                  <a:srgbClr val="006699"/>
                </a:solidFill>
                <a:effectLst/>
                <a:ea typeface="Calibri" panose="020F0502020204030204" pitchFamily="34" charset="0"/>
              </a:rPr>
              <a:t>Koletzko</a:t>
            </a:r>
            <a:r>
              <a:rPr lang="en-US">
                <a:solidFill>
                  <a:srgbClr val="006699"/>
                </a:solidFill>
                <a:effectLst/>
                <a:ea typeface="Calibri" panose="020F0502020204030204" pitchFamily="34" charset="0"/>
              </a:rPr>
              <a:t> B et al. </a:t>
            </a:r>
            <a:r>
              <a:rPr lang="en-US" i="1">
                <a:solidFill>
                  <a:srgbClr val="006699"/>
                </a:solidFill>
                <a:effectLst/>
                <a:ea typeface="Calibri" panose="020F0502020204030204" pitchFamily="34" charset="0"/>
              </a:rPr>
              <a:t>Ann </a:t>
            </a:r>
            <a:r>
              <a:rPr lang="en-US" i="1" err="1">
                <a:solidFill>
                  <a:srgbClr val="006699"/>
                </a:solidFill>
                <a:effectLst/>
                <a:ea typeface="Calibri" panose="020F0502020204030204" pitchFamily="34" charset="0"/>
              </a:rPr>
              <a:t>Nutr</a:t>
            </a:r>
            <a:r>
              <a:rPr lang="en-US" i="1">
                <a:solidFill>
                  <a:srgbClr val="006699"/>
                </a:solidFill>
                <a:effectLst/>
                <a:ea typeface="Calibri" panose="020F0502020204030204" pitchFamily="34" charset="0"/>
              </a:rPr>
              <a:t> </a:t>
            </a:r>
            <a:r>
              <a:rPr lang="en-US" i="1" err="1">
                <a:solidFill>
                  <a:srgbClr val="006699"/>
                </a:solidFill>
                <a:effectLst/>
                <a:ea typeface="Calibri" panose="020F0502020204030204" pitchFamily="34" charset="0"/>
              </a:rPr>
              <a:t>Metab</a:t>
            </a:r>
            <a:r>
              <a:rPr lang="en-US" i="1">
                <a:solidFill>
                  <a:srgbClr val="006699"/>
                </a:solidFill>
                <a:effectLst/>
                <a:ea typeface="Calibri" panose="020F0502020204030204" pitchFamily="34" charset="0"/>
              </a:rPr>
              <a:t> </a:t>
            </a:r>
            <a:r>
              <a:rPr lang="en-US">
                <a:solidFill>
                  <a:srgbClr val="006699"/>
                </a:solidFill>
                <a:effectLst/>
                <a:ea typeface="Calibri" panose="020F0502020204030204" pitchFamily="34" charset="0"/>
              </a:rPr>
              <a:t>2017; 69(Suppl 2): 27-40</a:t>
            </a:r>
          </a:p>
          <a:p>
            <a:pPr marL="228600" indent="-228600" algn="l">
              <a:buFont typeface="+mj-lt"/>
              <a:buAutoNum type="arabicPeriod"/>
            </a:pPr>
            <a:endParaRPr lang="en-US">
              <a:solidFill>
                <a:srgbClr val="006699"/>
              </a:solidFill>
              <a:effectLst/>
              <a:ea typeface="Calibri" panose="020F0502020204030204" pitchFamily="34" charset="0"/>
            </a:endParaRPr>
          </a:p>
          <a:p>
            <a:pPr marL="228600" indent="-228600" algn="l">
              <a:buFont typeface="+mj-lt"/>
              <a:buAutoNum type="arabicPeriod"/>
            </a:pPr>
            <a:r>
              <a:rPr lang="en-US" err="1">
                <a:solidFill>
                  <a:srgbClr val="006699"/>
                </a:solidFill>
              </a:rPr>
              <a:t>Miliku</a:t>
            </a:r>
            <a:r>
              <a:rPr lang="en-US">
                <a:solidFill>
                  <a:srgbClr val="006699"/>
                </a:solidFill>
              </a:rPr>
              <a:t> K et al. </a:t>
            </a:r>
            <a:r>
              <a:rPr lang="en-US" i="1">
                <a:solidFill>
                  <a:srgbClr val="006699"/>
                </a:solidFill>
              </a:rPr>
              <a:t>AJCN</a:t>
            </a:r>
            <a:r>
              <a:rPr lang="en-US">
                <a:solidFill>
                  <a:srgbClr val="006699"/>
                </a:solidFill>
              </a:rPr>
              <a:t> 2019; 110(6): 1370-1383</a:t>
            </a:r>
          </a:p>
          <a:p>
            <a:pPr marL="228600" indent="-228600" algn="l">
              <a:buFont typeface="+mj-lt"/>
              <a:buAutoNum type="arabicPeriod"/>
            </a:pPr>
            <a:r>
              <a:rPr lang="en-US">
                <a:solidFill>
                  <a:srgbClr val="006699"/>
                </a:solidFill>
              </a:rPr>
              <a:t>George AD et al. </a:t>
            </a:r>
            <a:r>
              <a:rPr lang="en-US" i="1">
                <a:solidFill>
                  <a:srgbClr val="006699"/>
                </a:solidFill>
              </a:rPr>
              <a:t>Front </a:t>
            </a:r>
            <a:r>
              <a:rPr lang="en-US" i="1" err="1">
                <a:solidFill>
                  <a:srgbClr val="006699"/>
                </a:solidFill>
              </a:rPr>
              <a:t>Nutr</a:t>
            </a:r>
            <a:r>
              <a:rPr lang="en-US">
                <a:solidFill>
                  <a:srgbClr val="006699"/>
                </a:solidFill>
              </a:rPr>
              <a:t> 2023; 10</a:t>
            </a:r>
          </a:p>
          <a:p>
            <a:pPr marL="228600" indent="-228600" algn="l">
              <a:buFont typeface="+mj-lt"/>
              <a:buAutoNum type="arabicPeriod"/>
            </a:pPr>
            <a:endParaRPr lang="en-US">
              <a:solidFill>
                <a:srgbClr val="006699"/>
              </a:solidFill>
            </a:endParaRPr>
          </a:p>
        </p:txBody>
      </p:sp>
    </p:spTree>
    <p:extLst>
      <p:ext uri="{BB962C8B-B14F-4D97-AF65-F5344CB8AC3E}">
        <p14:creationId xmlns:p14="http://schemas.microsoft.com/office/powerpoint/2010/main" val="234012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2">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Disclosure</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p:txBody>
          <a:bodyPr/>
          <a:lstStyle/>
          <a:p>
            <a:pPr lvl="0"/>
            <a:r>
              <a:rPr lang="en-US">
                <a:solidFill>
                  <a:srgbClr val="006699"/>
                </a:solidFill>
              </a:rPr>
              <a:t>The speaker is an employee of Fresenius </a:t>
            </a:r>
            <a:r>
              <a:rPr lang="en-US" err="1">
                <a:solidFill>
                  <a:srgbClr val="006699"/>
                </a:solidFill>
              </a:rPr>
              <a:t>Kabi</a:t>
            </a:r>
            <a:r>
              <a:rPr lang="en-US">
                <a:solidFill>
                  <a:srgbClr val="006699"/>
                </a:solidFill>
              </a:rPr>
              <a:t> USA, as a Medical Science Liaison, Department of Medical Affairs, Parenteral Nutrition</a:t>
            </a:r>
          </a:p>
          <a:p>
            <a:pPr lvl="0"/>
            <a:r>
              <a:rPr lang="en-US">
                <a:solidFill>
                  <a:srgbClr val="006699"/>
                </a:solidFill>
              </a:rPr>
              <a:t>The statements made in this presentation are my own and do not necessarily represent the beliefs of Fresenius </a:t>
            </a:r>
            <a:r>
              <a:rPr lang="en-US" err="1">
                <a:solidFill>
                  <a:srgbClr val="006699"/>
                </a:solidFill>
              </a:rPr>
              <a:t>Kabi</a:t>
            </a:r>
            <a:r>
              <a:rPr lang="en-US">
                <a:solidFill>
                  <a:srgbClr val="006699"/>
                </a:solidFill>
              </a:rPr>
              <a:t> USA. </a:t>
            </a:r>
          </a:p>
          <a:p>
            <a:pPr lvl="0"/>
            <a:r>
              <a:rPr lang="en-US">
                <a:solidFill>
                  <a:srgbClr val="006699"/>
                </a:solidFill>
              </a:rPr>
              <a:t>Fresenius </a:t>
            </a:r>
            <a:r>
              <a:rPr lang="en-US" err="1">
                <a:solidFill>
                  <a:srgbClr val="006699"/>
                </a:solidFill>
              </a:rPr>
              <a:t>Kabi</a:t>
            </a:r>
            <a:r>
              <a:rPr lang="en-US">
                <a:solidFill>
                  <a:srgbClr val="006699"/>
                </a:solidFill>
              </a:rPr>
              <a:t> is a leading company in infusion therapy, IV generic drugs, clinical nutrition, transfusion technology, and application devices. It is focused on the therapy and care of critically and chronically ill patients in and outside of the hospital. </a:t>
            </a:r>
          </a:p>
          <a:p>
            <a:pPr>
              <a:buFont typeface="Arial" panose="020B0604020202020204" pitchFamily="34" charset="0"/>
              <a:buChar char="•"/>
            </a:pPr>
            <a:r>
              <a:rPr lang="en-US" sz="2000">
                <a:solidFill>
                  <a:srgbClr val="006699"/>
                </a:solidFill>
                <a:ea typeface="Verdana"/>
                <a:cs typeface="Calibri"/>
              </a:rPr>
              <a:t>The presented information is for educational and scientific purposes only</a:t>
            </a:r>
          </a:p>
          <a:p>
            <a:pPr>
              <a:buFont typeface="Arial" panose="020B0604020202020204" pitchFamily="34" charset="0"/>
              <a:buChar char="•"/>
            </a:pPr>
            <a:r>
              <a:rPr lang="en-US" sz="2000">
                <a:solidFill>
                  <a:srgbClr val="006699"/>
                </a:solidFill>
                <a:ea typeface="Verdana"/>
                <a:cs typeface="Calibri"/>
              </a:rPr>
              <a:t>This information is not to be utilized for promotion or endorsement of product use in unapproved indications</a:t>
            </a:r>
          </a:p>
          <a:p>
            <a:endParaRPr lang="en-US"/>
          </a:p>
        </p:txBody>
      </p:sp>
    </p:spTree>
    <p:extLst>
      <p:ext uri="{BB962C8B-B14F-4D97-AF65-F5344CB8AC3E}">
        <p14:creationId xmlns:p14="http://schemas.microsoft.com/office/powerpoint/2010/main" val="3136393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612842" y="272235"/>
            <a:ext cx="10653578" cy="1132258"/>
          </a:xfrm>
        </p:spPr>
        <p:txBody>
          <a:bodyPr/>
          <a:lstStyle/>
          <a:p>
            <a:r>
              <a:rPr lang="en-US">
                <a:solidFill>
                  <a:srgbClr val="006699"/>
                </a:solidFill>
              </a:rPr>
              <a:t>Fatty Acid Composition Comparison:</a:t>
            </a:r>
            <a:br>
              <a:rPr lang="en-US">
                <a:solidFill>
                  <a:srgbClr val="006699"/>
                </a:solidFill>
              </a:rPr>
            </a:br>
            <a:r>
              <a:rPr lang="en-US">
                <a:solidFill>
                  <a:srgbClr val="006699"/>
                </a:solidFill>
              </a:rPr>
              <a:t>ILE, BM, Cord Blood</a:t>
            </a:r>
          </a:p>
        </p:txBody>
      </p:sp>
      <p:pic>
        <p:nvPicPr>
          <p:cNvPr id="5" name="Content Placeholder 6">
            <a:extLst>
              <a:ext uri="{FF2B5EF4-FFF2-40B4-BE49-F238E27FC236}">
                <a16:creationId xmlns:a16="http://schemas.microsoft.com/office/drawing/2014/main" id="{EB4FE09B-F1A8-8D28-EFBA-D76733EAA85F}"/>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045343" y="1328039"/>
            <a:ext cx="8101313" cy="5333365"/>
          </a:xfrm>
        </p:spPr>
      </p:pic>
      <p:sp>
        <p:nvSpPr>
          <p:cNvPr id="6" name="Footer Placeholder 3">
            <a:extLst>
              <a:ext uri="{FF2B5EF4-FFF2-40B4-BE49-F238E27FC236}">
                <a16:creationId xmlns:a16="http://schemas.microsoft.com/office/drawing/2014/main" id="{F00BCA44-DF8A-F76E-33EA-6DFFDA17F4D3}"/>
              </a:ext>
            </a:extLst>
          </p:cNvPr>
          <p:cNvSpPr>
            <a:spLocks noGrp="1"/>
          </p:cNvSpPr>
          <p:nvPr>
            <p:ph type="ftr" sz="quarter" idx="11"/>
          </p:nvPr>
        </p:nvSpPr>
        <p:spPr>
          <a:xfrm>
            <a:off x="0" y="6661404"/>
            <a:ext cx="10418884" cy="365125"/>
          </a:xfrm>
        </p:spPr>
        <p:txBody>
          <a:bodyPr/>
          <a:lstStyle/>
          <a:p>
            <a:pPr algn="l"/>
            <a:r>
              <a:rPr lang="en-US">
                <a:solidFill>
                  <a:srgbClr val="006699"/>
                </a:solidFill>
              </a:rPr>
              <a:t>Goulet O. Nutrients 2024; 16, 440. </a:t>
            </a:r>
            <a:r>
              <a:rPr lang="en-US">
                <a:solidFill>
                  <a:srgbClr val="006699"/>
                </a:solidFill>
                <a:hlinkClick r:id="rId6">
                  <a:extLst>
                    <a:ext uri="{A12FA001-AC4F-418D-AE19-62706E023703}">
                      <ahyp:hlinkClr xmlns:ahyp="http://schemas.microsoft.com/office/drawing/2018/hyperlinkcolor" val="tx"/>
                    </a:ext>
                  </a:extLst>
                </a:hlinkClick>
              </a:rPr>
              <a:t>https://doi.org/10.3390/nu16030440</a:t>
            </a:r>
            <a:r>
              <a:rPr lang="en-US">
                <a:solidFill>
                  <a:srgbClr val="006699"/>
                </a:solidFill>
              </a:rPr>
              <a:t>.</a:t>
            </a:r>
          </a:p>
          <a:p>
            <a:pPr algn="l"/>
            <a:endParaRPr lang="en-US">
              <a:solidFill>
                <a:srgbClr val="006699"/>
              </a:solidFill>
            </a:endParaRPr>
          </a:p>
        </p:txBody>
      </p:sp>
      <p:sp>
        <p:nvSpPr>
          <p:cNvPr id="3" name="TextBox 2">
            <a:extLst>
              <a:ext uri="{FF2B5EF4-FFF2-40B4-BE49-F238E27FC236}">
                <a16:creationId xmlns:a16="http://schemas.microsoft.com/office/drawing/2014/main" id="{CEBF5C60-696F-9966-9324-DC3306606902}"/>
              </a:ext>
            </a:extLst>
          </p:cNvPr>
          <p:cNvSpPr txBox="1"/>
          <p:nvPr/>
        </p:nvSpPr>
        <p:spPr>
          <a:xfrm>
            <a:off x="9663241" y="5299128"/>
            <a:ext cx="3088640" cy="461665"/>
          </a:xfrm>
          <a:prstGeom prst="rect">
            <a:avLst/>
          </a:prstGeom>
          <a:noFill/>
        </p:spPr>
        <p:txBody>
          <a:bodyPr wrap="square" rtlCol="0">
            <a:spAutoFit/>
          </a:bodyPr>
          <a:lstStyle/>
          <a:p>
            <a:r>
              <a:rPr lang="en-US" sz="1200">
                <a:solidFill>
                  <a:srgbClr val="006699"/>
                </a:solidFill>
              </a:rPr>
              <a:t>ILE – lipid injectable emulsion</a:t>
            </a:r>
          </a:p>
          <a:p>
            <a:r>
              <a:rPr lang="en-US" sz="1200">
                <a:solidFill>
                  <a:srgbClr val="006699"/>
                </a:solidFill>
              </a:rPr>
              <a:t>BM – breastmilk </a:t>
            </a:r>
          </a:p>
        </p:txBody>
      </p:sp>
    </p:spTree>
    <p:extLst>
      <p:ext uri="{BB962C8B-B14F-4D97-AF65-F5344CB8AC3E}">
        <p14:creationId xmlns:p14="http://schemas.microsoft.com/office/powerpoint/2010/main" val="4174922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Fatty Acids, EFAD, </a:t>
            </a:r>
            <a:r>
              <a:rPr lang="en-US" err="1">
                <a:solidFill>
                  <a:srgbClr val="006699"/>
                </a:solidFill>
              </a:rPr>
              <a:t>Triene:Tetraene</a:t>
            </a:r>
            <a:r>
              <a:rPr lang="en-US">
                <a:solidFill>
                  <a:srgbClr val="006699"/>
                </a:solidFill>
              </a:rPr>
              <a:t> Ratio</a:t>
            </a:r>
          </a:p>
        </p:txBody>
      </p:sp>
      <p:grpSp>
        <p:nvGrpSpPr>
          <p:cNvPr id="5" name="Group 4">
            <a:extLst>
              <a:ext uri="{FF2B5EF4-FFF2-40B4-BE49-F238E27FC236}">
                <a16:creationId xmlns:a16="http://schemas.microsoft.com/office/drawing/2014/main" id="{3155B5A7-417B-DBD7-6C0B-409BF0838D08}"/>
              </a:ext>
            </a:extLst>
          </p:cNvPr>
          <p:cNvGrpSpPr/>
          <p:nvPr/>
        </p:nvGrpSpPr>
        <p:grpSpPr>
          <a:xfrm>
            <a:off x="612648" y="1421878"/>
            <a:ext cx="11064240" cy="4887482"/>
            <a:chOff x="563880" y="1284667"/>
            <a:chExt cx="11064240" cy="4887482"/>
          </a:xfrm>
          <a:solidFill>
            <a:srgbClr val="0099CC"/>
          </a:solidFill>
        </p:grpSpPr>
        <p:sp>
          <p:nvSpPr>
            <p:cNvPr id="6" name="TextBox 5">
              <a:extLst>
                <a:ext uri="{FF2B5EF4-FFF2-40B4-BE49-F238E27FC236}">
                  <a16:creationId xmlns:a16="http://schemas.microsoft.com/office/drawing/2014/main" id="{2CCBF78D-5CF4-C93D-CE2F-31E5DD3D355F}"/>
                </a:ext>
              </a:extLst>
            </p:cNvPr>
            <p:cNvSpPr txBox="1"/>
            <p:nvPr/>
          </p:nvSpPr>
          <p:spPr bwMode="auto">
            <a:xfrm>
              <a:off x="4681416" y="5851474"/>
              <a:ext cx="2926080" cy="320675"/>
            </a:xfrm>
            <a:prstGeom prst="rect">
              <a:avLst/>
            </a:prstGeom>
            <a:grpFill/>
            <a:ln w="3175">
              <a:solidFill>
                <a:schemeClr val="tx1"/>
              </a:solidFill>
            </a:ln>
          </p:spPr>
          <p:txBody>
            <a:bodyPr lIns="18288" rIns="18288" bIns="18288" anchor="ctr"/>
            <a:lstStyle>
              <a:defPPr>
                <a:defRPr lang="en-US"/>
              </a:defPPr>
              <a:lvl1pPr algn="ctr">
                <a:lnSpc>
                  <a:spcPct val="85000"/>
                </a:lnSpc>
                <a:defRPr sz="1000" b="1">
                  <a:solidFill>
                    <a:schemeClr val="accent1">
                      <a:lumMod val="50000"/>
                    </a:schemeClr>
                  </a:solidFill>
                </a:defRPr>
              </a:lvl1pP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err="1">
                  <a:ln>
                    <a:noFill/>
                  </a:ln>
                  <a:solidFill>
                    <a:schemeClr val="bg1"/>
                  </a:solidFill>
                  <a:effectLst/>
                  <a:uLnTx/>
                  <a:uFillTx/>
                  <a:latin typeface="Calibri"/>
                  <a:ea typeface="+mn-ea"/>
                  <a:cs typeface="+mn-cs"/>
                </a:rPr>
                <a:t>Docosapentaenoic</a:t>
              </a:r>
              <a:r>
                <a:rPr kumimoji="0" lang="en-US" sz="1100" b="0" i="0" u="none" strike="noStrike" kern="1200" cap="none" spc="0" normalizeH="0" baseline="0" noProof="0">
                  <a:ln>
                    <a:noFill/>
                  </a:ln>
                  <a:solidFill>
                    <a:schemeClr val="bg1"/>
                  </a:solidFill>
                  <a:effectLst/>
                  <a:uLnTx/>
                  <a:uFillTx/>
                  <a:latin typeface="Calibri"/>
                  <a:ea typeface="+mn-ea"/>
                  <a:cs typeface="+mn-cs"/>
                </a:rPr>
                <a:t> Acid</a:t>
              </a:r>
              <a:br>
                <a:rPr kumimoji="0" lang="en-US" sz="1100" b="0" i="0" u="none" strike="noStrike" kern="1200" cap="none" spc="0" normalizeH="0" baseline="0" noProof="0">
                  <a:ln>
                    <a:noFill/>
                  </a:ln>
                  <a:solidFill>
                    <a:schemeClr val="bg1"/>
                  </a:solidFill>
                  <a:effectLst/>
                  <a:uLnTx/>
                  <a:uFillTx/>
                  <a:latin typeface="Calibri"/>
                  <a:ea typeface="+mn-ea"/>
                  <a:cs typeface="+mn-cs"/>
                </a:rPr>
              </a:br>
              <a:r>
                <a:rPr kumimoji="0" lang="en-US" sz="1100" b="0" i="0" u="none" strike="noStrike" kern="1200" cap="none" spc="0" normalizeH="0" baseline="0" noProof="0">
                  <a:ln>
                    <a:noFill/>
                  </a:ln>
                  <a:solidFill>
                    <a:schemeClr val="bg1"/>
                  </a:solidFill>
                  <a:effectLst/>
                  <a:uLnTx/>
                  <a:uFillTx/>
                  <a:latin typeface="Calibri"/>
                  <a:ea typeface="+mn-ea"/>
                  <a:cs typeface="+mn-cs"/>
                </a:rPr>
                <a:t>22:5 </a:t>
              </a:r>
              <a:r>
                <a:rPr kumimoji="0" lang="el-GR" sz="1100" b="0" i="0" u="none" strike="noStrike" kern="1200" cap="none" spc="0" normalizeH="0" baseline="0" noProof="0">
                  <a:ln>
                    <a:noFill/>
                  </a:ln>
                  <a:solidFill>
                    <a:schemeClr val="bg1"/>
                  </a:solidFill>
                  <a:effectLst/>
                  <a:uLnTx/>
                  <a:uFillTx/>
                  <a:latin typeface="Calibri"/>
                  <a:ea typeface="+mn-ea"/>
                  <a:cs typeface="+mn-cs"/>
                </a:rPr>
                <a:t>ω</a:t>
              </a:r>
              <a:r>
                <a:rPr kumimoji="0" lang="en-US" sz="1100" b="0" i="0" u="none" strike="noStrike" kern="1200" cap="none" spc="0" normalizeH="0" baseline="0" noProof="0">
                  <a:ln>
                    <a:noFill/>
                  </a:ln>
                  <a:solidFill>
                    <a:schemeClr val="bg1"/>
                  </a:solidFill>
                  <a:effectLst/>
                  <a:uLnTx/>
                  <a:uFillTx/>
                  <a:latin typeface="Calibri"/>
                  <a:ea typeface="+mn-ea"/>
                  <a:cs typeface="+mn-cs"/>
                </a:rPr>
                <a:t>6</a:t>
              </a:r>
            </a:p>
          </p:txBody>
        </p:sp>
        <p:sp>
          <p:nvSpPr>
            <p:cNvPr id="7" name="TextBox 59">
              <a:extLst>
                <a:ext uri="{FF2B5EF4-FFF2-40B4-BE49-F238E27FC236}">
                  <a16:creationId xmlns:a16="http://schemas.microsoft.com/office/drawing/2014/main" id="{B600B751-42FF-8F4A-0C41-7F2D577A8164}"/>
                </a:ext>
              </a:extLst>
            </p:cNvPr>
            <p:cNvSpPr txBox="1">
              <a:spLocks noChangeArrowheads="1"/>
            </p:cNvSpPr>
            <p:nvPr/>
          </p:nvSpPr>
          <p:spPr bwMode="auto">
            <a:xfrm>
              <a:off x="3832006" y="3967162"/>
              <a:ext cx="518668" cy="153888"/>
            </a:xfrm>
            <a:prstGeom prst="rect">
              <a:avLst/>
            </a:prstGeom>
            <a:grpFill/>
            <a:ln w="9525">
              <a:noFill/>
              <a:miter lim="800000"/>
              <a:headEnd/>
              <a:tailEnd/>
            </a:ln>
          </p:spPr>
          <p:txBody>
            <a:bodyPr wrap="none" lIns="27432" tIns="0" rIns="27432"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err="1">
                  <a:ln>
                    <a:noFill/>
                  </a:ln>
                  <a:solidFill>
                    <a:schemeClr val="bg1"/>
                  </a:solidFill>
                  <a:effectLst/>
                  <a:uLnTx/>
                  <a:uFillTx/>
                  <a:latin typeface="Calibri"/>
                  <a:ea typeface="+mn-ea"/>
                  <a:cs typeface="+mn-cs"/>
                </a:rPr>
                <a:t>elongase</a:t>
              </a:r>
              <a:endParaRPr kumimoji="0" lang="en-US" altLang="en-US" sz="1000" b="0" i="0" u="none" strike="noStrike" kern="1200" cap="none" spc="0" normalizeH="0" baseline="0" noProof="0">
                <a:ln>
                  <a:noFill/>
                </a:ln>
                <a:solidFill>
                  <a:schemeClr val="bg1"/>
                </a:solidFill>
                <a:effectLst/>
                <a:uLnTx/>
                <a:uFillTx/>
                <a:latin typeface="Calibri"/>
                <a:ea typeface="+mn-ea"/>
                <a:cs typeface="+mn-cs"/>
              </a:endParaRPr>
            </a:p>
          </p:txBody>
        </p:sp>
        <p:cxnSp>
          <p:nvCxnSpPr>
            <p:cNvPr id="8" name="Straight Arrow Connector 82">
              <a:extLst>
                <a:ext uri="{FF2B5EF4-FFF2-40B4-BE49-F238E27FC236}">
                  <a16:creationId xmlns:a16="http://schemas.microsoft.com/office/drawing/2014/main" id="{3E3EEC84-2627-F403-F0B0-FAC97913A472}"/>
                </a:ext>
              </a:extLst>
            </p:cNvPr>
            <p:cNvCxnSpPr>
              <a:cxnSpLocks noChangeShapeType="1"/>
              <a:endCxn id="10" idx="0"/>
            </p:cNvCxnSpPr>
            <p:nvPr/>
          </p:nvCxnSpPr>
          <p:spPr bwMode="auto">
            <a:xfrm flipH="1">
              <a:off x="2027976" y="3949650"/>
              <a:ext cx="2956" cy="209508"/>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9">
              <a:extLst>
                <a:ext uri="{FF2B5EF4-FFF2-40B4-BE49-F238E27FC236}">
                  <a16:creationId xmlns:a16="http://schemas.microsoft.com/office/drawing/2014/main" id="{A7DFB649-72F0-E800-C892-331C41FFA2B0}"/>
                </a:ext>
              </a:extLst>
            </p:cNvPr>
            <p:cNvCxnSpPr>
              <a:cxnSpLocks noChangeShapeType="1"/>
              <a:endCxn id="13" idx="0"/>
            </p:cNvCxnSpPr>
            <p:nvPr/>
          </p:nvCxnSpPr>
          <p:spPr bwMode="auto">
            <a:xfrm flipH="1">
              <a:off x="6144456" y="3930559"/>
              <a:ext cx="794" cy="228599"/>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F34DD9AC-9751-6E30-6086-2905EA8B74E6}"/>
                </a:ext>
              </a:extLst>
            </p:cNvPr>
            <p:cNvSpPr txBox="1"/>
            <p:nvPr/>
          </p:nvSpPr>
          <p:spPr bwMode="auto">
            <a:xfrm>
              <a:off x="564936" y="4159158"/>
              <a:ext cx="2926080" cy="320675"/>
            </a:xfrm>
            <a:prstGeom prst="rect">
              <a:avLst/>
            </a:prstGeom>
            <a:grpFill/>
            <a:ln w="3175">
              <a:solidFill>
                <a:schemeClr val="tx1"/>
              </a:solidFill>
            </a:ln>
          </p:spPr>
          <p:txBody>
            <a:bodyPr lIns="0" rIns="0" bIns="18288" anchor="ctr"/>
            <a:lstStyle>
              <a:defPPr>
                <a:defRPr lang="en-US"/>
              </a:defPPr>
              <a:lvl1pPr algn="ctr">
                <a:lnSpc>
                  <a:spcPct val="85000"/>
                </a:lnSpc>
                <a:defRPr sz="1000" b="1">
                  <a:solidFill>
                    <a:schemeClr val="accent1">
                      <a:lumMod val="50000"/>
                    </a:schemeClr>
                  </a:solidFill>
                </a:defRPr>
              </a:lvl1pP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err="1">
                  <a:ln>
                    <a:noFill/>
                  </a:ln>
                  <a:solidFill>
                    <a:schemeClr val="bg1"/>
                  </a:solidFill>
                  <a:effectLst/>
                  <a:uLnTx/>
                  <a:uFillTx/>
                  <a:latin typeface="Calibri"/>
                  <a:ea typeface="+mn-ea"/>
                  <a:cs typeface="+mn-cs"/>
                </a:rPr>
                <a:t>Docosapentaenoic</a:t>
              </a:r>
              <a:r>
                <a:rPr kumimoji="0" lang="en-US" sz="1100" b="0" i="0" u="none" strike="noStrike" kern="1200" cap="none" spc="0" normalizeH="0" baseline="0" noProof="0">
                  <a:ln>
                    <a:noFill/>
                  </a:ln>
                  <a:solidFill>
                    <a:schemeClr val="bg1"/>
                  </a:solidFill>
                  <a:effectLst/>
                  <a:uLnTx/>
                  <a:uFillTx/>
                  <a:latin typeface="Calibri"/>
                  <a:ea typeface="+mn-ea"/>
                  <a:cs typeface="+mn-cs"/>
                </a:rPr>
                <a:t> Acid</a:t>
              </a:r>
              <a:br>
                <a:rPr kumimoji="0" lang="en-US" sz="1100" b="0" i="0" u="none" strike="noStrike" kern="1200" cap="none" spc="0" normalizeH="0" baseline="0" noProof="0">
                  <a:ln>
                    <a:noFill/>
                  </a:ln>
                  <a:solidFill>
                    <a:schemeClr val="bg1"/>
                  </a:solidFill>
                  <a:effectLst/>
                  <a:uLnTx/>
                  <a:uFillTx/>
                  <a:latin typeface="Calibri"/>
                  <a:ea typeface="+mn-ea"/>
                  <a:cs typeface="+mn-cs"/>
                </a:rPr>
              </a:br>
              <a:r>
                <a:rPr kumimoji="0" lang="en-US" sz="1100" b="0" i="0" u="none" strike="noStrike" kern="1200" cap="none" spc="0" normalizeH="0" baseline="0" noProof="0">
                  <a:ln>
                    <a:noFill/>
                  </a:ln>
                  <a:solidFill>
                    <a:schemeClr val="bg1"/>
                  </a:solidFill>
                  <a:effectLst/>
                  <a:uLnTx/>
                  <a:uFillTx/>
                  <a:latin typeface="Calibri"/>
                  <a:ea typeface="+mn-ea"/>
                  <a:cs typeface="+mn-cs"/>
                </a:rPr>
                <a:t>22:5 </a:t>
              </a:r>
              <a:r>
                <a:rPr kumimoji="0" lang="el-GR" sz="1100" b="0" i="0" u="none" strike="noStrike" kern="1200" cap="none" spc="0" normalizeH="0" baseline="0" noProof="0">
                  <a:ln>
                    <a:noFill/>
                  </a:ln>
                  <a:solidFill>
                    <a:schemeClr val="bg1"/>
                  </a:solidFill>
                  <a:effectLst/>
                  <a:uLnTx/>
                  <a:uFillTx/>
                  <a:latin typeface="Calibri"/>
                  <a:ea typeface="+mn-ea"/>
                  <a:cs typeface="+mn-cs"/>
                </a:rPr>
                <a:t>ω</a:t>
              </a:r>
              <a:r>
                <a:rPr kumimoji="0" lang="en-US" sz="1100" b="0" i="0" u="none" strike="noStrike" kern="1200" cap="none" spc="0" normalizeH="0" baseline="0" noProof="0">
                  <a:ln>
                    <a:noFill/>
                  </a:ln>
                  <a:solidFill>
                    <a:schemeClr val="bg1"/>
                  </a:solidFill>
                  <a:effectLst/>
                  <a:uLnTx/>
                  <a:uFillTx/>
                  <a:latin typeface="Calibri"/>
                  <a:ea typeface="+mn-ea"/>
                  <a:cs typeface="+mn-cs"/>
                </a:rPr>
                <a:t>3</a:t>
              </a:r>
            </a:p>
          </p:txBody>
        </p:sp>
        <p:sp>
          <p:nvSpPr>
            <p:cNvPr id="11" name="TextBox 10">
              <a:extLst>
                <a:ext uri="{FF2B5EF4-FFF2-40B4-BE49-F238E27FC236}">
                  <a16:creationId xmlns:a16="http://schemas.microsoft.com/office/drawing/2014/main" id="{4DE0CF8F-6F62-D696-BA60-2BCEFB510BEC}"/>
                </a:ext>
              </a:extLst>
            </p:cNvPr>
            <p:cNvSpPr txBox="1"/>
            <p:nvPr/>
          </p:nvSpPr>
          <p:spPr bwMode="auto">
            <a:xfrm>
              <a:off x="564936" y="4702084"/>
              <a:ext cx="2926080" cy="320675"/>
            </a:xfrm>
            <a:prstGeom prst="rect">
              <a:avLst/>
            </a:prstGeom>
            <a:grpFill/>
            <a:ln w="3175">
              <a:solidFill>
                <a:schemeClr val="tx1"/>
              </a:solidFill>
            </a:ln>
          </p:spPr>
          <p:txBody>
            <a:bodyPr lIns="18288" rIns="18288" bIns="18288" anchor="ctr"/>
            <a:lstStyle>
              <a:defPPr>
                <a:defRPr lang="en-US"/>
              </a:defPPr>
              <a:lvl1pPr algn="ctr">
                <a:lnSpc>
                  <a:spcPct val="85000"/>
                </a:lnSpc>
                <a:defRPr sz="1000" b="1">
                  <a:solidFill>
                    <a:schemeClr val="accent1">
                      <a:lumMod val="50000"/>
                    </a:schemeClr>
                  </a:solidFill>
                </a:defRPr>
              </a:lvl1pP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Calibri"/>
                  <a:ea typeface="+mn-ea"/>
                  <a:cs typeface="+mn-cs"/>
                </a:rPr>
                <a:t>24:5 </a:t>
              </a:r>
              <a:r>
                <a:rPr kumimoji="0" lang="el-GR" sz="1100" b="0" i="0" u="none" strike="noStrike" kern="1200" cap="none" spc="0" normalizeH="0" baseline="0" noProof="0">
                  <a:ln>
                    <a:noFill/>
                  </a:ln>
                  <a:solidFill>
                    <a:schemeClr val="bg1"/>
                  </a:solidFill>
                  <a:effectLst/>
                  <a:uLnTx/>
                  <a:uFillTx/>
                  <a:latin typeface="Calibri"/>
                  <a:ea typeface="+mn-ea"/>
                  <a:cs typeface="+mn-cs"/>
                </a:rPr>
                <a:t>ω</a:t>
              </a:r>
              <a:r>
                <a:rPr kumimoji="0" lang="en-US" sz="1100" b="0" i="0" u="none" strike="noStrike" kern="1200" cap="none" spc="0" normalizeH="0" baseline="0" noProof="0">
                  <a:ln>
                    <a:noFill/>
                  </a:ln>
                  <a:solidFill>
                    <a:schemeClr val="bg1"/>
                  </a:solidFill>
                  <a:effectLst/>
                  <a:uLnTx/>
                  <a:uFillTx/>
                  <a:latin typeface="Calibri"/>
                  <a:ea typeface="+mn-ea"/>
                  <a:cs typeface="+mn-cs"/>
                </a:rPr>
                <a:t>3</a:t>
              </a:r>
            </a:p>
          </p:txBody>
        </p:sp>
        <p:sp>
          <p:nvSpPr>
            <p:cNvPr id="12" name="TextBox 11">
              <a:extLst>
                <a:ext uri="{FF2B5EF4-FFF2-40B4-BE49-F238E27FC236}">
                  <a16:creationId xmlns:a16="http://schemas.microsoft.com/office/drawing/2014/main" id="{E6A7BA55-A9C6-96DB-8839-34ACA79C7955}"/>
                </a:ext>
              </a:extLst>
            </p:cNvPr>
            <p:cNvSpPr txBox="1"/>
            <p:nvPr/>
          </p:nvSpPr>
          <p:spPr bwMode="auto">
            <a:xfrm>
              <a:off x="564936" y="5249771"/>
              <a:ext cx="2926080" cy="320675"/>
            </a:xfrm>
            <a:prstGeom prst="rect">
              <a:avLst/>
            </a:prstGeom>
            <a:grpFill/>
            <a:ln w="3175">
              <a:solidFill>
                <a:schemeClr val="tx1"/>
              </a:solidFill>
            </a:ln>
          </p:spPr>
          <p:txBody>
            <a:bodyPr lIns="18288" rIns="18288" bIns="18288" anchor="ctr"/>
            <a:lstStyle>
              <a:defPPr>
                <a:defRPr lang="en-US"/>
              </a:defPPr>
              <a:lvl1pPr algn="ctr">
                <a:lnSpc>
                  <a:spcPct val="85000"/>
                </a:lnSpc>
                <a:defRPr sz="1000" b="1">
                  <a:solidFill>
                    <a:schemeClr val="accent1">
                      <a:lumMod val="50000"/>
                    </a:schemeClr>
                  </a:solidFill>
                </a:defRPr>
              </a:lvl1pP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Calibri"/>
                  <a:ea typeface="+mn-ea"/>
                  <a:cs typeface="+mn-cs"/>
                </a:rPr>
                <a:t>24:6 </a:t>
              </a:r>
              <a:r>
                <a:rPr kumimoji="0" lang="el-GR" sz="1100" b="0" i="0" u="none" strike="noStrike" kern="1200" cap="none" spc="0" normalizeH="0" baseline="0" noProof="0">
                  <a:ln>
                    <a:noFill/>
                  </a:ln>
                  <a:solidFill>
                    <a:schemeClr val="bg1"/>
                  </a:solidFill>
                  <a:effectLst/>
                  <a:uLnTx/>
                  <a:uFillTx/>
                  <a:latin typeface="Calibri"/>
                  <a:ea typeface="+mn-ea"/>
                  <a:cs typeface="+mn-cs"/>
                </a:rPr>
                <a:t>ω</a:t>
              </a:r>
              <a:r>
                <a:rPr kumimoji="0" lang="en-US" sz="1100" b="0" i="0" u="none" strike="noStrike" kern="1200" cap="none" spc="0" normalizeH="0" baseline="0" noProof="0">
                  <a:ln>
                    <a:noFill/>
                  </a:ln>
                  <a:solidFill>
                    <a:schemeClr val="bg1"/>
                  </a:solidFill>
                  <a:effectLst/>
                  <a:uLnTx/>
                  <a:uFillTx/>
                  <a:latin typeface="Calibri"/>
                  <a:ea typeface="+mn-ea"/>
                  <a:cs typeface="+mn-cs"/>
                </a:rPr>
                <a:t>3</a:t>
              </a:r>
            </a:p>
          </p:txBody>
        </p:sp>
        <p:sp>
          <p:nvSpPr>
            <p:cNvPr id="13" name="TextBox 12">
              <a:extLst>
                <a:ext uri="{FF2B5EF4-FFF2-40B4-BE49-F238E27FC236}">
                  <a16:creationId xmlns:a16="http://schemas.microsoft.com/office/drawing/2014/main" id="{6FFDC0B5-FEE3-A7B6-977D-DA60066DAD7D}"/>
                </a:ext>
              </a:extLst>
            </p:cNvPr>
            <p:cNvSpPr txBox="1"/>
            <p:nvPr/>
          </p:nvSpPr>
          <p:spPr bwMode="auto">
            <a:xfrm>
              <a:off x="4681416" y="4159158"/>
              <a:ext cx="2926080" cy="320675"/>
            </a:xfrm>
            <a:prstGeom prst="rect">
              <a:avLst/>
            </a:prstGeom>
            <a:grpFill/>
            <a:ln w="3175">
              <a:solidFill>
                <a:schemeClr val="tx1"/>
              </a:solidFill>
            </a:ln>
          </p:spPr>
          <p:txBody>
            <a:bodyPr lIns="18288" rIns="18288" bIns="18288" anchor="ctr"/>
            <a:lstStyle>
              <a:defPPr>
                <a:defRPr lang="en-US"/>
              </a:defPPr>
              <a:lvl1pPr algn="ctr">
                <a:lnSpc>
                  <a:spcPct val="85000"/>
                </a:lnSpc>
                <a:defRPr sz="1000" b="1">
                  <a:solidFill>
                    <a:schemeClr val="accent1">
                      <a:lumMod val="50000"/>
                    </a:schemeClr>
                  </a:solidFill>
                </a:defRPr>
              </a:lvl1pP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err="1">
                  <a:ln>
                    <a:noFill/>
                  </a:ln>
                  <a:solidFill>
                    <a:schemeClr val="bg1"/>
                  </a:solidFill>
                  <a:effectLst/>
                  <a:uLnTx/>
                  <a:uFillTx/>
                  <a:latin typeface="Calibri"/>
                  <a:ea typeface="+mn-ea"/>
                  <a:cs typeface="+mn-cs"/>
                </a:rPr>
                <a:t>Docosatetraenoic</a:t>
              </a:r>
              <a:r>
                <a:rPr kumimoji="0" lang="en-US" sz="1100" b="0" i="0" u="none" strike="noStrike" kern="1200" cap="none" spc="0" normalizeH="0" baseline="0" noProof="0">
                  <a:ln>
                    <a:noFill/>
                  </a:ln>
                  <a:solidFill>
                    <a:schemeClr val="bg1"/>
                  </a:solidFill>
                  <a:effectLst/>
                  <a:uLnTx/>
                  <a:uFillTx/>
                  <a:latin typeface="Calibri"/>
                  <a:ea typeface="+mn-ea"/>
                  <a:cs typeface="+mn-cs"/>
                </a:rPr>
                <a:t> Acid</a:t>
              </a:r>
              <a:br>
                <a:rPr kumimoji="0" lang="en-US" sz="1100" b="0" i="0" u="none" strike="noStrike" kern="1200" cap="none" spc="0" normalizeH="0" baseline="0" noProof="0">
                  <a:ln>
                    <a:noFill/>
                  </a:ln>
                  <a:solidFill>
                    <a:schemeClr val="bg1"/>
                  </a:solidFill>
                  <a:effectLst/>
                  <a:uLnTx/>
                  <a:uFillTx/>
                  <a:latin typeface="Calibri"/>
                  <a:ea typeface="+mn-ea"/>
                  <a:cs typeface="+mn-cs"/>
                </a:rPr>
              </a:br>
              <a:r>
                <a:rPr kumimoji="0" lang="en-US" sz="1100" b="0" i="0" u="none" strike="noStrike" kern="1200" cap="none" spc="0" normalizeH="0" baseline="0" noProof="0">
                  <a:ln>
                    <a:noFill/>
                  </a:ln>
                  <a:solidFill>
                    <a:schemeClr val="bg1"/>
                  </a:solidFill>
                  <a:effectLst/>
                  <a:uLnTx/>
                  <a:uFillTx/>
                  <a:latin typeface="Calibri"/>
                  <a:ea typeface="+mn-ea"/>
                  <a:cs typeface="+mn-cs"/>
                </a:rPr>
                <a:t>22:4 </a:t>
              </a:r>
              <a:r>
                <a:rPr kumimoji="0" lang="el-GR" sz="1100" b="0" i="0" u="none" strike="noStrike" kern="1200" cap="none" spc="0" normalizeH="0" baseline="0" noProof="0">
                  <a:ln>
                    <a:noFill/>
                  </a:ln>
                  <a:solidFill>
                    <a:schemeClr val="bg1"/>
                  </a:solidFill>
                  <a:effectLst/>
                  <a:uLnTx/>
                  <a:uFillTx/>
                  <a:latin typeface="Calibri"/>
                  <a:ea typeface="+mn-ea"/>
                  <a:cs typeface="+mn-cs"/>
                </a:rPr>
                <a:t>ω</a:t>
              </a:r>
              <a:r>
                <a:rPr kumimoji="0" lang="en-US" sz="1100" b="0" i="0" u="none" strike="noStrike" kern="1200" cap="none" spc="0" normalizeH="0" baseline="0" noProof="0">
                  <a:ln>
                    <a:noFill/>
                  </a:ln>
                  <a:solidFill>
                    <a:schemeClr val="bg1"/>
                  </a:solidFill>
                  <a:effectLst/>
                  <a:uLnTx/>
                  <a:uFillTx/>
                  <a:latin typeface="Calibri"/>
                  <a:ea typeface="+mn-ea"/>
                  <a:cs typeface="+mn-cs"/>
                </a:rPr>
                <a:t>6</a:t>
              </a:r>
            </a:p>
          </p:txBody>
        </p:sp>
        <p:sp>
          <p:nvSpPr>
            <p:cNvPr id="14" name="TextBox 13">
              <a:extLst>
                <a:ext uri="{FF2B5EF4-FFF2-40B4-BE49-F238E27FC236}">
                  <a16:creationId xmlns:a16="http://schemas.microsoft.com/office/drawing/2014/main" id="{31447306-72F5-DCAE-7AE0-4C20E1D0FE30}"/>
                </a:ext>
              </a:extLst>
            </p:cNvPr>
            <p:cNvSpPr txBox="1"/>
            <p:nvPr/>
          </p:nvSpPr>
          <p:spPr bwMode="auto">
            <a:xfrm>
              <a:off x="4681416" y="4702084"/>
              <a:ext cx="2926080" cy="320675"/>
            </a:xfrm>
            <a:prstGeom prst="rect">
              <a:avLst/>
            </a:prstGeom>
            <a:grpFill/>
            <a:ln w="3175">
              <a:solidFill>
                <a:schemeClr val="tx1"/>
              </a:solidFill>
            </a:ln>
          </p:spPr>
          <p:txBody>
            <a:bodyPr lIns="18288" rIns="18288" bIns="18288" anchor="ctr"/>
            <a:lstStyle>
              <a:defPPr>
                <a:defRPr lang="en-US"/>
              </a:defPPr>
              <a:lvl1pPr algn="ctr">
                <a:lnSpc>
                  <a:spcPct val="85000"/>
                </a:lnSpc>
                <a:defRPr sz="1000" b="1">
                  <a:solidFill>
                    <a:schemeClr val="accent1">
                      <a:lumMod val="50000"/>
                    </a:schemeClr>
                  </a:solidFill>
                </a:defRPr>
              </a:lvl1pP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Calibri"/>
                  <a:ea typeface="+mn-ea"/>
                  <a:cs typeface="+mn-cs"/>
                </a:rPr>
                <a:t>24:4 </a:t>
              </a:r>
              <a:r>
                <a:rPr kumimoji="0" lang="el-GR" sz="1100" b="0" i="0" u="none" strike="noStrike" kern="1200" cap="none" spc="0" normalizeH="0" baseline="0" noProof="0">
                  <a:ln>
                    <a:noFill/>
                  </a:ln>
                  <a:solidFill>
                    <a:schemeClr val="bg1"/>
                  </a:solidFill>
                  <a:effectLst/>
                  <a:uLnTx/>
                  <a:uFillTx/>
                  <a:latin typeface="Calibri"/>
                  <a:ea typeface="+mn-ea"/>
                  <a:cs typeface="+mn-cs"/>
                </a:rPr>
                <a:t>ω</a:t>
              </a:r>
              <a:r>
                <a:rPr kumimoji="0" lang="en-US" sz="1100" b="0" i="0" u="none" strike="noStrike" kern="1200" cap="none" spc="0" normalizeH="0" baseline="0" noProof="0">
                  <a:ln>
                    <a:noFill/>
                  </a:ln>
                  <a:solidFill>
                    <a:schemeClr val="bg1"/>
                  </a:solidFill>
                  <a:effectLst/>
                  <a:uLnTx/>
                  <a:uFillTx/>
                  <a:latin typeface="Calibri"/>
                  <a:ea typeface="+mn-ea"/>
                  <a:cs typeface="+mn-cs"/>
                </a:rPr>
                <a:t>6</a:t>
              </a:r>
            </a:p>
          </p:txBody>
        </p:sp>
        <p:sp>
          <p:nvSpPr>
            <p:cNvPr id="15" name="TextBox 14">
              <a:extLst>
                <a:ext uri="{FF2B5EF4-FFF2-40B4-BE49-F238E27FC236}">
                  <a16:creationId xmlns:a16="http://schemas.microsoft.com/office/drawing/2014/main" id="{35EC6309-4743-0A0D-2D57-577FDBFE9654}"/>
                </a:ext>
              </a:extLst>
            </p:cNvPr>
            <p:cNvSpPr txBox="1"/>
            <p:nvPr/>
          </p:nvSpPr>
          <p:spPr bwMode="auto">
            <a:xfrm>
              <a:off x="4681416" y="5249771"/>
              <a:ext cx="2926080" cy="320675"/>
            </a:xfrm>
            <a:prstGeom prst="rect">
              <a:avLst/>
            </a:prstGeom>
            <a:grpFill/>
            <a:ln w="3175">
              <a:solidFill>
                <a:schemeClr val="tx1"/>
              </a:solidFill>
            </a:ln>
          </p:spPr>
          <p:txBody>
            <a:bodyPr lIns="18288" rIns="18288" bIns="18288" anchor="ctr"/>
            <a:lstStyle>
              <a:defPPr>
                <a:defRPr lang="en-US"/>
              </a:defPPr>
              <a:lvl1pPr algn="ctr">
                <a:lnSpc>
                  <a:spcPct val="85000"/>
                </a:lnSpc>
                <a:defRPr sz="1000" b="1">
                  <a:solidFill>
                    <a:schemeClr val="accent1">
                      <a:lumMod val="50000"/>
                    </a:schemeClr>
                  </a:solidFill>
                </a:defRPr>
              </a:lvl1pP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Calibri"/>
                  <a:ea typeface="+mn-ea"/>
                  <a:cs typeface="+mn-cs"/>
                </a:rPr>
                <a:t>24:5 </a:t>
              </a:r>
              <a:r>
                <a:rPr kumimoji="0" lang="el-GR" sz="1100" b="0" i="0" u="none" strike="noStrike" kern="1200" cap="none" spc="0" normalizeH="0" baseline="0" noProof="0">
                  <a:ln>
                    <a:noFill/>
                  </a:ln>
                  <a:solidFill>
                    <a:schemeClr val="bg1"/>
                  </a:solidFill>
                  <a:effectLst/>
                  <a:uLnTx/>
                  <a:uFillTx/>
                  <a:latin typeface="Calibri"/>
                  <a:ea typeface="+mn-ea"/>
                  <a:cs typeface="+mn-cs"/>
                </a:rPr>
                <a:t>ω</a:t>
              </a:r>
              <a:r>
                <a:rPr kumimoji="0" lang="en-US" sz="1100" b="0" i="0" u="none" strike="noStrike" kern="1200" cap="none" spc="0" normalizeH="0" baseline="0" noProof="0">
                  <a:ln>
                    <a:noFill/>
                  </a:ln>
                  <a:solidFill>
                    <a:schemeClr val="bg1"/>
                  </a:solidFill>
                  <a:effectLst/>
                  <a:uLnTx/>
                  <a:uFillTx/>
                  <a:latin typeface="Calibri"/>
                  <a:ea typeface="+mn-ea"/>
                  <a:cs typeface="+mn-cs"/>
                </a:rPr>
                <a:t>6</a:t>
              </a:r>
            </a:p>
          </p:txBody>
        </p:sp>
        <p:cxnSp>
          <p:nvCxnSpPr>
            <p:cNvPr id="16" name="Straight Arrow Connector 55">
              <a:extLst>
                <a:ext uri="{FF2B5EF4-FFF2-40B4-BE49-F238E27FC236}">
                  <a16:creationId xmlns:a16="http://schemas.microsoft.com/office/drawing/2014/main" id="{575307D9-4E81-0B09-508B-036EAC33E7CC}"/>
                </a:ext>
              </a:extLst>
            </p:cNvPr>
            <p:cNvCxnSpPr>
              <a:cxnSpLocks noChangeShapeType="1"/>
              <a:endCxn id="17" idx="1"/>
            </p:cNvCxnSpPr>
            <p:nvPr/>
          </p:nvCxnSpPr>
          <p:spPr bwMode="auto">
            <a:xfrm>
              <a:off x="2028767" y="4579888"/>
              <a:ext cx="1803239" cy="793"/>
            </a:xfrm>
            <a:prstGeom prst="straightConnector1">
              <a:avLst/>
            </a:prstGeom>
            <a:grpFill/>
            <a:ln w="12700" algn="ctr">
              <a:solidFill>
                <a:schemeClr val="bg1">
                  <a:lumMod val="65000"/>
                </a:schemeClr>
              </a:solidFill>
              <a:round/>
              <a:headEnd type="triangle"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56">
              <a:extLst>
                <a:ext uri="{FF2B5EF4-FFF2-40B4-BE49-F238E27FC236}">
                  <a16:creationId xmlns:a16="http://schemas.microsoft.com/office/drawing/2014/main" id="{3CA1050A-6EF7-7D5A-07BD-EC284BAC9721}"/>
                </a:ext>
              </a:extLst>
            </p:cNvPr>
            <p:cNvSpPr txBox="1">
              <a:spLocks noChangeArrowheads="1"/>
            </p:cNvSpPr>
            <p:nvPr/>
          </p:nvSpPr>
          <p:spPr bwMode="auto">
            <a:xfrm>
              <a:off x="3832006" y="4503737"/>
              <a:ext cx="518668" cy="153888"/>
            </a:xfrm>
            <a:prstGeom prst="rect">
              <a:avLst/>
            </a:prstGeom>
            <a:grpFill/>
            <a:ln w="9525">
              <a:noFill/>
              <a:miter lim="800000"/>
              <a:headEnd/>
              <a:tailEnd/>
            </a:ln>
          </p:spPr>
          <p:txBody>
            <a:bodyPr wrap="none" lIns="27432" tIns="0" rIns="27432"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chemeClr val="bg1"/>
                  </a:solidFill>
                  <a:effectLst/>
                  <a:uLnTx/>
                  <a:uFillTx/>
                  <a:latin typeface="Calibri"/>
                  <a:ea typeface="+mn-ea"/>
                  <a:cs typeface="+mn-cs"/>
                </a:rPr>
                <a:t>elongase</a:t>
              </a:r>
            </a:p>
          </p:txBody>
        </p:sp>
        <p:cxnSp>
          <p:nvCxnSpPr>
            <p:cNvPr id="18" name="Straight Arrow Connector 57">
              <a:extLst>
                <a:ext uri="{FF2B5EF4-FFF2-40B4-BE49-F238E27FC236}">
                  <a16:creationId xmlns:a16="http://schemas.microsoft.com/office/drawing/2014/main" id="{7BBBB4E1-6017-ED3B-7C6D-A89B8617464F}"/>
                </a:ext>
              </a:extLst>
            </p:cNvPr>
            <p:cNvCxnSpPr>
              <a:cxnSpLocks noChangeShapeType="1"/>
              <a:stCxn id="17" idx="3"/>
            </p:cNvCxnSpPr>
            <p:nvPr/>
          </p:nvCxnSpPr>
          <p:spPr bwMode="auto">
            <a:xfrm flipV="1">
              <a:off x="4350674" y="4579889"/>
              <a:ext cx="1796743" cy="792"/>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58">
              <a:extLst>
                <a:ext uri="{FF2B5EF4-FFF2-40B4-BE49-F238E27FC236}">
                  <a16:creationId xmlns:a16="http://schemas.microsoft.com/office/drawing/2014/main" id="{449F4636-DFC2-52A9-29DB-584F2A6FC593}"/>
                </a:ext>
              </a:extLst>
            </p:cNvPr>
            <p:cNvCxnSpPr>
              <a:cxnSpLocks noChangeShapeType="1"/>
              <a:endCxn id="7" idx="1"/>
            </p:cNvCxnSpPr>
            <p:nvPr/>
          </p:nvCxnSpPr>
          <p:spPr bwMode="auto">
            <a:xfrm>
              <a:off x="2028767" y="4043313"/>
              <a:ext cx="1803239" cy="793"/>
            </a:xfrm>
            <a:prstGeom prst="straightConnector1">
              <a:avLst/>
            </a:prstGeom>
            <a:grpFill/>
            <a:ln w="12700" algn="ctr">
              <a:solidFill>
                <a:schemeClr val="bg1">
                  <a:lumMod val="65000"/>
                </a:schemeClr>
              </a:solidFill>
              <a:round/>
              <a:headEnd type="triangle"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60">
              <a:extLst>
                <a:ext uri="{FF2B5EF4-FFF2-40B4-BE49-F238E27FC236}">
                  <a16:creationId xmlns:a16="http://schemas.microsoft.com/office/drawing/2014/main" id="{208884FD-9EBF-3116-5222-B2C21C82ADA8}"/>
                </a:ext>
              </a:extLst>
            </p:cNvPr>
            <p:cNvCxnSpPr>
              <a:cxnSpLocks noChangeShapeType="1"/>
              <a:stCxn id="7" idx="3"/>
            </p:cNvCxnSpPr>
            <p:nvPr/>
          </p:nvCxnSpPr>
          <p:spPr bwMode="auto">
            <a:xfrm flipV="1">
              <a:off x="4350674" y="4043314"/>
              <a:ext cx="1796740" cy="792"/>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67">
              <a:extLst>
                <a:ext uri="{FF2B5EF4-FFF2-40B4-BE49-F238E27FC236}">
                  <a16:creationId xmlns:a16="http://schemas.microsoft.com/office/drawing/2014/main" id="{95959B64-219E-DA31-08E5-18B9713F719A}"/>
                </a:ext>
              </a:extLst>
            </p:cNvPr>
            <p:cNvCxnSpPr>
              <a:cxnSpLocks noChangeShapeType="1"/>
              <a:endCxn id="22" idx="1"/>
            </p:cNvCxnSpPr>
            <p:nvPr/>
          </p:nvCxnSpPr>
          <p:spPr bwMode="auto">
            <a:xfrm flipV="1">
              <a:off x="2030931" y="5683994"/>
              <a:ext cx="1650393" cy="796"/>
            </a:xfrm>
            <a:prstGeom prst="straightConnector1">
              <a:avLst/>
            </a:prstGeom>
            <a:grpFill/>
            <a:ln w="12700" algn="ctr">
              <a:solidFill>
                <a:schemeClr val="bg1">
                  <a:lumMod val="65000"/>
                </a:schemeClr>
              </a:solidFill>
              <a:round/>
              <a:headEnd type="triangle"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68">
              <a:extLst>
                <a:ext uri="{FF2B5EF4-FFF2-40B4-BE49-F238E27FC236}">
                  <a16:creationId xmlns:a16="http://schemas.microsoft.com/office/drawing/2014/main" id="{735535E5-E67C-FEEF-720B-EE20EFD8465B}"/>
                </a:ext>
              </a:extLst>
            </p:cNvPr>
            <p:cNvSpPr txBox="1">
              <a:spLocks noChangeArrowheads="1"/>
            </p:cNvSpPr>
            <p:nvPr/>
          </p:nvSpPr>
          <p:spPr bwMode="auto">
            <a:xfrm>
              <a:off x="3681324" y="5607050"/>
              <a:ext cx="820032" cy="153888"/>
            </a:xfrm>
            <a:prstGeom prst="rect">
              <a:avLst/>
            </a:prstGeom>
            <a:grpFill/>
            <a:ln w="9525">
              <a:noFill/>
              <a:miter lim="800000"/>
              <a:headEnd/>
              <a:tailEnd/>
            </a:ln>
          </p:spPr>
          <p:txBody>
            <a:bodyPr wrap="none" lIns="27432" tIns="0" rIns="27432"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chemeClr val="bg1"/>
                  </a:solidFill>
                  <a:effectLst/>
                  <a:uLnTx/>
                  <a:uFillTx/>
                  <a:latin typeface="Calibri"/>
                  <a:ea typeface="+mn-ea"/>
                  <a:cs typeface="+mn-cs"/>
                </a:rPr>
                <a:t>Beta-oxidation</a:t>
              </a:r>
            </a:p>
          </p:txBody>
        </p:sp>
        <p:cxnSp>
          <p:nvCxnSpPr>
            <p:cNvPr id="23" name="Straight Arrow Connector 69">
              <a:extLst>
                <a:ext uri="{FF2B5EF4-FFF2-40B4-BE49-F238E27FC236}">
                  <a16:creationId xmlns:a16="http://schemas.microsoft.com/office/drawing/2014/main" id="{66D2163D-90DA-D214-817C-57A2C827F4DB}"/>
                </a:ext>
              </a:extLst>
            </p:cNvPr>
            <p:cNvCxnSpPr>
              <a:cxnSpLocks noChangeShapeType="1"/>
              <a:stCxn id="22" idx="3"/>
            </p:cNvCxnSpPr>
            <p:nvPr/>
          </p:nvCxnSpPr>
          <p:spPr bwMode="auto">
            <a:xfrm flipV="1">
              <a:off x="4501356" y="5681616"/>
              <a:ext cx="1643896" cy="2378"/>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73">
              <a:extLst>
                <a:ext uri="{FF2B5EF4-FFF2-40B4-BE49-F238E27FC236}">
                  <a16:creationId xmlns:a16="http://schemas.microsoft.com/office/drawing/2014/main" id="{6CF7AC69-8D63-53EE-8C4E-D02289853949}"/>
                </a:ext>
              </a:extLst>
            </p:cNvPr>
            <p:cNvCxnSpPr>
              <a:cxnSpLocks noChangeShapeType="1"/>
              <a:endCxn id="25" idx="1"/>
            </p:cNvCxnSpPr>
            <p:nvPr/>
          </p:nvCxnSpPr>
          <p:spPr bwMode="auto">
            <a:xfrm flipV="1">
              <a:off x="2028767" y="5136306"/>
              <a:ext cx="1545156" cy="796"/>
            </a:xfrm>
            <a:prstGeom prst="straightConnector1">
              <a:avLst/>
            </a:prstGeom>
            <a:grpFill/>
            <a:ln w="12700" algn="ctr">
              <a:solidFill>
                <a:schemeClr val="bg1">
                  <a:lumMod val="65000"/>
                </a:schemeClr>
              </a:solidFill>
              <a:round/>
              <a:headEnd type="triangle"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74">
              <a:extLst>
                <a:ext uri="{FF2B5EF4-FFF2-40B4-BE49-F238E27FC236}">
                  <a16:creationId xmlns:a16="http://schemas.microsoft.com/office/drawing/2014/main" id="{BB28693D-3B70-6611-6A25-58E0F60DE82B}"/>
                </a:ext>
              </a:extLst>
            </p:cNvPr>
            <p:cNvSpPr txBox="1">
              <a:spLocks noChangeArrowheads="1"/>
            </p:cNvSpPr>
            <p:nvPr/>
          </p:nvSpPr>
          <p:spPr bwMode="auto">
            <a:xfrm>
              <a:off x="3573923" y="5059362"/>
              <a:ext cx="1034834" cy="153888"/>
            </a:xfrm>
            <a:prstGeom prst="rect">
              <a:avLst/>
            </a:prstGeom>
            <a:grpFill/>
            <a:ln w="9525">
              <a:noFill/>
              <a:miter lim="800000"/>
              <a:headEnd/>
              <a:tailEnd/>
            </a:ln>
          </p:spPr>
          <p:txBody>
            <a:bodyPr wrap="none" lIns="27432" tIns="0" rIns="27432"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chemeClr val="bg1"/>
                  </a:solidFill>
                  <a:effectLst/>
                  <a:uLnTx/>
                  <a:uFillTx/>
                  <a:latin typeface="Calibri"/>
                  <a:ea typeface="+mn-ea"/>
                  <a:cs typeface="+mn-cs"/>
                </a:rPr>
                <a:t>delta-6-desaturase</a:t>
              </a:r>
            </a:p>
          </p:txBody>
        </p:sp>
        <p:cxnSp>
          <p:nvCxnSpPr>
            <p:cNvPr id="26" name="Straight Arrow Connector 75">
              <a:extLst>
                <a:ext uri="{FF2B5EF4-FFF2-40B4-BE49-F238E27FC236}">
                  <a16:creationId xmlns:a16="http://schemas.microsoft.com/office/drawing/2014/main" id="{3C7A6F0F-D480-3156-4B09-88CDE3D3048E}"/>
                </a:ext>
              </a:extLst>
            </p:cNvPr>
            <p:cNvCxnSpPr>
              <a:cxnSpLocks noChangeShapeType="1"/>
              <a:stCxn id="25" idx="3"/>
            </p:cNvCxnSpPr>
            <p:nvPr/>
          </p:nvCxnSpPr>
          <p:spPr bwMode="auto">
            <a:xfrm>
              <a:off x="4608757" y="5136306"/>
              <a:ext cx="1538660" cy="2381"/>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83">
              <a:extLst>
                <a:ext uri="{FF2B5EF4-FFF2-40B4-BE49-F238E27FC236}">
                  <a16:creationId xmlns:a16="http://schemas.microsoft.com/office/drawing/2014/main" id="{CC1B4A30-EB3D-87ED-5A3B-9A9FB0465C91}"/>
                </a:ext>
              </a:extLst>
            </p:cNvPr>
            <p:cNvCxnSpPr>
              <a:cxnSpLocks noChangeShapeType="1"/>
              <a:stCxn id="10" idx="2"/>
              <a:endCxn id="11" idx="0"/>
            </p:cNvCxnSpPr>
            <p:nvPr/>
          </p:nvCxnSpPr>
          <p:spPr bwMode="auto">
            <a:xfrm>
              <a:off x="2027976" y="4479833"/>
              <a:ext cx="0" cy="222251"/>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84">
              <a:extLst>
                <a:ext uri="{FF2B5EF4-FFF2-40B4-BE49-F238E27FC236}">
                  <a16:creationId xmlns:a16="http://schemas.microsoft.com/office/drawing/2014/main" id="{0B9EAADE-C360-076E-FF5A-47E3C81B53FF}"/>
                </a:ext>
              </a:extLst>
            </p:cNvPr>
            <p:cNvCxnSpPr>
              <a:cxnSpLocks noChangeShapeType="1"/>
              <a:stCxn id="11" idx="2"/>
              <a:endCxn id="12" idx="0"/>
            </p:cNvCxnSpPr>
            <p:nvPr/>
          </p:nvCxnSpPr>
          <p:spPr bwMode="auto">
            <a:xfrm>
              <a:off x="2027976" y="5022759"/>
              <a:ext cx="0" cy="227012"/>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85">
              <a:extLst>
                <a:ext uri="{FF2B5EF4-FFF2-40B4-BE49-F238E27FC236}">
                  <a16:creationId xmlns:a16="http://schemas.microsoft.com/office/drawing/2014/main" id="{600E8DBC-DD98-39FE-76F2-7355388C7CB4}"/>
                </a:ext>
              </a:extLst>
            </p:cNvPr>
            <p:cNvCxnSpPr>
              <a:cxnSpLocks noChangeShapeType="1"/>
              <a:stCxn id="12" idx="2"/>
            </p:cNvCxnSpPr>
            <p:nvPr/>
          </p:nvCxnSpPr>
          <p:spPr bwMode="auto">
            <a:xfrm>
              <a:off x="2027976" y="5570446"/>
              <a:ext cx="0" cy="281028"/>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86">
              <a:extLst>
                <a:ext uri="{FF2B5EF4-FFF2-40B4-BE49-F238E27FC236}">
                  <a16:creationId xmlns:a16="http://schemas.microsoft.com/office/drawing/2014/main" id="{6B7C2895-5EC7-6FB1-AC53-FB4222DDDDC1}"/>
                </a:ext>
              </a:extLst>
            </p:cNvPr>
            <p:cNvCxnSpPr>
              <a:cxnSpLocks noChangeShapeType="1"/>
              <a:stCxn id="15" idx="2"/>
              <a:endCxn id="6" idx="0"/>
            </p:cNvCxnSpPr>
            <p:nvPr/>
          </p:nvCxnSpPr>
          <p:spPr bwMode="auto">
            <a:xfrm>
              <a:off x="6144456" y="5570446"/>
              <a:ext cx="0" cy="281028"/>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87">
              <a:extLst>
                <a:ext uri="{FF2B5EF4-FFF2-40B4-BE49-F238E27FC236}">
                  <a16:creationId xmlns:a16="http://schemas.microsoft.com/office/drawing/2014/main" id="{642F0CA5-DD0F-DA91-FE88-454306BFAEE4}"/>
                </a:ext>
              </a:extLst>
            </p:cNvPr>
            <p:cNvCxnSpPr>
              <a:cxnSpLocks noChangeShapeType="1"/>
              <a:stCxn id="14" idx="2"/>
              <a:endCxn id="15" idx="0"/>
            </p:cNvCxnSpPr>
            <p:nvPr/>
          </p:nvCxnSpPr>
          <p:spPr bwMode="auto">
            <a:xfrm>
              <a:off x="6144456" y="5022759"/>
              <a:ext cx="0" cy="227012"/>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88">
              <a:extLst>
                <a:ext uri="{FF2B5EF4-FFF2-40B4-BE49-F238E27FC236}">
                  <a16:creationId xmlns:a16="http://schemas.microsoft.com/office/drawing/2014/main" id="{6C9AF144-9228-8984-60C7-0E115E37F06C}"/>
                </a:ext>
              </a:extLst>
            </p:cNvPr>
            <p:cNvCxnSpPr>
              <a:cxnSpLocks noChangeShapeType="1"/>
              <a:stCxn id="13" idx="2"/>
              <a:endCxn id="14" idx="0"/>
            </p:cNvCxnSpPr>
            <p:nvPr/>
          </p:nvCxnSpPr>
          <p:spPr bwMode="auto">
            <a:xfrm>
              <a:off x="6144456" y="4479833"/>
              <a:ext cx="0" cy="222251"/>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11">
              <a:extLst>
                <a:ext uri="{FF2B5EF4-FFF2-40B4-BE49-F238E27FC236}">
                  <a16:creationId xmlns:a16="http://schemas.microsoft.com/office/drawing/2014/main" id="{13E974BA-0338-57E5-7B5D-26CDEDDF3632}"/>
                </a:ext>
              </a:extLst>
            </p:cNvPr>
            <p:cNvSpPr txBox="1">
              <a:spLocks noChangeArrowheads="1"/>
            </p:cNvSpPr>
            <p:nvPr/>
          </p:nvSpPr>
          <p:spPr bwMode="auto">
            <a:xfrm>
              <a:off x="7734797" y="3425825"/>
              <a:ext cx="1034834" cy="153888"/>
            </a:xfrm>
            <a:prstGeom prst="rect">
              <a:avLst/>
            </a:prstGeom>
            <a:grpFill/>
            <a:ln w="9525">
              <a:noFill/>
              <a:miter lim="800000"/>
              <a:headEnd/>
              <a:tailEnd/>
            </a:ln>
          </p:spPr>
          <p:txBody>
            <a:bodyPr wrap="none" lIns="27432" tIns="0" rIns="27432"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chemeClr val="bg1"/>
                  </a:solidFill>
                  <a:effectLst/>
                  <a:uLnTx/>
                  <a:uFillTx/>
                  <a:latin typeface="Calibri"/>
                  <a:ea typeface="+mn-ea"/>
                  <a:cs typeface="+mn-cs"/>
                </a:rPr>
                <a:t>delta-5-desaturase</a:t>
              </a:r>
            </a:p>
          </p:txBody>
        </p:sp>
        <p:sp>
          <p:nvSpPr>
            <p:cNvPr id="34" name="TextBox 53">
              <a:extLst>
                <a:ext uri="{FF2B5EF4-FFF2-40B4-BE49-F238E27FC236}">
                  <a16:creationId xmlns:a16="http://schemas.microsoft.com/office/drawing/2014/main" id="{E63B75EE-2039-E0B7-DD83-2C02835C0B3E}"/>
                </a:ext>
              </a:extLst>
            </p:cNvPr>
            <p:cNvSpPr txBox="1">
              <a:spLocks noChangeArrowheads="1"/>
            </p:cNvSpPr>
            <p:nvPr/>
          </p:nvSpPr>
          <p:spPr bwMode="auto">
            <a:xfrm>
              <a:off x="7734797" y="2317749"/>
              <a:ext cx="1034834" cy="153888"/>
            </a:xfrm>
            <a:prstGeom prst="rect">
              <a:avLst/>
            </a:prstGeom>
            <a:grpFill/>
            <a:ln w="9525">
              <a:noFill/>
              <a:miter lim="800000"/>
              <a:headEnd/>
              <a:tailEnd/>
            </a:ln>
          </p:spPr>
          <p:txBody>
            <a:bodyPr wrap="none" lIns="27432" tIns="0" rIns="27432"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chemeClr val="bg1"/>
                  </a:solidFill>
                  <a:effectLst/>
                  <a:uLnTx/>
                  <a:uFillTx/>
                  <a:latin typeface="Calibri"/>
                  <a:ea typeface="+mn-ea"/>
                  <a:cs typeface="+mn-cs"/>
                </a:rPr>
                <a:t>delta-6-desaturase</a:t>
              </a:r>
            </a:p>
          </p:txBody>
        </p:sp>
        <p:cxnSp>
          <p:nvCxnSpPr>
            <p:cNvPr id="35" name="Straight Arrow Connector 81">
              <a:extLst>
                <a:ext uri="{FF2B5EF4-FFF2-40B4-BE49-F238E27FC236}">
                  <a16:creationId xmlns:a16="http://schemas.microsoft.com/office/drawing/2014/main" id="{2F139251-2CD0-7491-A233-90E149E0BD04}"/>
                </a:ext>
              </a:extLst>
            </p:cNvPr>
            <p:cNvCxnSpPr>
              <a:cxnSpLocks noChangeShapeType="1"/>
              <a:stCxn id="42" idx="2"/>
            </p:cNvCxnSpPr>
            <p:nvPr/>
          </p:nvCxnSpPr>
          <p:spPr bwMode="auto">
            <a:xfrm>
              <a:off x="2027976" y="3379696"/>
              <a:ext cx="792" cy="250866"/>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90">
              <a:extLst>
                <a:ext uri="{FF2B5EF4-FFF2-40B4-BE49-F238E27FC236}">
                  <a16:creationId xmlns:a16="http://schemas.microsoft.com/office/drawing/2014/main" id="{BEFDAF98-1105-56D8-CA8B-2C78FEA74961}"/>
                </a:ext>
              </a:extLst>
            </p:cNvPr>
            <p:cNvCxnSpPr>
              <a:cxnSpLocks noChangeShapeType="1"/>
              <a:stCxn id="46" idx="2"/>
            </p:cNvCxnSpPr>
            <p:nvPr/>
          </p:nvCxnSpPr>
          <p:spPr bwMode="auto">
            <a:xfrm>
              <a:off x="6144456" y="3379695"/>
              <a:ext cx="0" cy="250868"/>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a:extLst>
                <a:ext uri="{FF2B5EF4-FFF2-40B4-BE49-F238E27FC236}">
                  <a16:creationId xmlns:a16="http://schemas.microsoft.com/office/drawing/2014/main" id="{8CE4AE0D-3C4C-CCC2-797F-CDE77A380F61}"/>
                </a:ext>
              </a:extLst>
            </p:cNvPr>
            <p:cNvSpPr txBox="1"/>
            <p:nvPr/>
          </p:nvSpPr>
          <p:spPr bwMode="auto">
            <a:xfrm>
              <a:off x="563880" y="1569595"/>
              <a:ext cx="2926080" cy="274320"/>
            </a:xfrm>
            <a:prstGeom prst="rect">
              <a:avLst/>
            </a:prstGeom>
            <a:grpFill/>
            <a:ln w="28575">
              <a:noFill/>
            </a:ln>
            <a:effectLst>
              <a:outerShdw blurRad="50800" dist="38100" dir="5400000" algn="t" rotWithShape="0">
                <a:prstClr val="black">
                  <a:alpha val="40000"/>
                </a:prstClr>
              </a:outerShdw>
            </a:effectLst>
          </p:spPr>
          <p:txBody>
            <a:bodyPr lIns="18288" rIns="18288" bIns="18288" anchor="ct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alibri"/>
                  <a:ea typeface="+mn-ea"/>
                  <a:cs typeface="+mn-cs"/>
                </a:rPr>
                <a:t>Omega-3 Fatty Acids</a:t>
              </a:r>
            </a:p>
          </p:txBody>
        </p:sp>
        <p:sp>
          <p:nvSpPr>
            <p:cNvPr id="38" name="TextBox 37">
              <a:extLst>
                <a:ext uri="{FF2B5EF4-FFF2-40B4-BE49-F238E27FC236}">
                  <a16:creationId xmlns:a16="http://schemas.microsoft.com/office/drawing/2014/main" id="{06396459-BC29-99B4-3C43-904E915E169A}"/>
                </a:ext>
              </a:extLst>
            </p:cNvPr>
            <p:cNvSpPr txBox="1"/>
            <p:nvPr/>
          </p:nvSpPr>
          <p:spPr bwMode="auto">
            <a:xfrm>
              <a:off x="564936" y="1974759"/>
              <a:ext cx="2926080" cy="319087"/>
            </a:xfrm>
            <a:prstGeom prst="rect">
              <a:avLst/>
            </a:prstGeom>
            <a:grpFill/>
            <a:ln w="3175">
              <a:solidFill>
                <a:schemeClr val="tx1"/>
              </a:solidFill>
            </a:ln>
          </p:spPr>
          <p:txBody>
            <a:bodyPr lIns="18288" rIns="18288" bIns="18288" anchor="ctr"/>
            <a:lstStyle>
              <a:defPPr>
                <a:defRPr lang="en-US"/>
              </a:defPPr>
              <a:lvl1pPr algn="ctr">
                <a:lnSpc>
                  <a:spcPct val="85000"/>
                </a:lnSpc>
                <a:defRPr sz="1000" b="1">
                  <a:solidFill>
                    <a:schemeClr val="accent1">
                      <a:lumMod val="50000"/>
                    </a:schemeClr>
                  </a:solidFill>
                </a:defRPr>
              </a:lvl1pP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Calibri"/>
                  <a:ea typeface="+mn-ea"/>
                  <a:cs typeface="+mn-cs"/>
                </a:rPr>
                <a:t>Alpha-Linolenic</a:t>
              </a:r>
              <a:r>
                <a:rPr kumimoji="0" lang="en-US" sz="1100" b="0" i="0" u="none" strike="noStrike" kern="1200" cap="none" spc="0" normalizeH="0" baseline="0" noProof="0">
                  <a:ln>
                    <a:noFill/>
                  </a:ln>
                  <a:solidFill>
                    <a:schemeClr val="bg1"/>
                  </a:solidFill>
                  <a:effectLst/>
                  <a:uLnTx/>
                  <a:uFillTx/>
                  <a:latin typeface="Calibri"/>
                  <a:ea typeface="+mn-ea"/>
                  <a:cs typeface="+mn-cs"/>
                </a:rPr>
                <a:t> Acid (ALA)</a:t>
              </a:r>
              <a:br>
                <a:rPr kumimoji="0" lang="en-US" sz="1100" b="0" i="0" u="none" strike="noStrike" kern="1200" cap="none" spc="0" normalizeH="0" baseline="0" noProof="0">
                  <a:ln>
                    <a:noFill/>
                  </a:ln>
                  <a:solidFill>
                    <a:schemeClr val="bg1"/>
                  </a:solidFill>
                  <a:effectLst/>
                  <a:uLnTx/>
                  <a:uFillTx/>
                  <a:latin typeface="Calibri"/>
                  <a:ea typeface="+mn-ea"/>
                  <a:cs typeface="+mn-cs"/>
                </a:rPr>
              </a:br>
              <a:r>
                <a:rPr kumimoji="0" lang="en-US" sz="1100" b="0" i="0" u="none" strike="noStrike" kern="1200" cap="none" spc="0" normalizeH="0" baseline="0" noProof="0">
                  <a:ln>
                    <a:noFill/>
                  </a:ln>
                  <a:solidFill>
                    <a:schemeClr val="bg1"/>
                  </a:solidFill>
                  <a:effectLst/>
                  <a:uLnTx/>
                  <a:uFillTx/>
                  <a:latin typeface="Calibri"/>
                  <a:ea typeface="+mn-ea"/>
                  <a:cs typeface="+mn-cs"/>
                </a:rPr>
                <a:t>18:3 </a:t>
              </a:r>
              <a:r>
                <a:rPr kumimoji="0" lang="el-GR" sz="1100" b="0" i="0" u="none" strike="noStrike" kern="1200" cap="none" spc="0" normalizeH="0" baseline="0" noProof="0">
                  <a:ln>
                    <a:noFill/>
                  </a:ln>
                  <a:solidFill>
                    <a:schemeClr val="bg1"/>
                  </a:solidFill>
                  <a:effectLst/>
                  <a:uLnTx/>
                  <a:uFillTx/>
                  <a:latin typeface="Calibri"/>
                  <a:ea typeface="+mn-ea"/>
                  <a:cs typeface="+mn-cs"/>
                </a:rPr>
                <a:t>ω</a:t>
              </a:r>
              <a:r>
                <a:rPr kumimoji="0" lang="en-US" sz="1100" b="0" i="0" u="none" strike="noStrike" kern="1200" cap="none" spc="0" normalizeH="0" baseline="0" noProof="0">
                  <a:ln>
                    <a:noFill/>
                  </a:ln>
                  <a:solidFill>
                    <a:schemeClr val="bg1"/>
                  </a:solidFill>
                  <a:effectLst/>
                  <a:uLnTx/>
                  <a:uFillTx/>
                  <a:latin typeface="Calibri"/>
                  <a:ea typeface="+mn-ea"/>
                  <a:cs typeface="+mn-cs"/>
                </a:rPr>
                <a:t>3</a:t>
              </a:r>
            </a:p>
          </p:txBody>
        </p:sp>
        <p:sp>
          <p:nvSpPr>
            <p:cNvPr id="39" name="TextBox 3">
              <a:extLst>
                <a:ext uri="{FF2B5EF4-FFF2-40B4-BE49-F238E27FC236}">
                  <a16:creationId xmlns:a16="http://schemas.microsoft.com/office/drawing/2014/main" id="{C088EA76-3AA2-E65C-7E21-A4CEDDFA19EE}"/>
                </a:ext>
              </a:extLst>
            </p:cNvPr>
            <p:cNvSpPr txBox="1">
              <a:spLocks noChangeArrowheads="1"/>
            </p:cNvSpPr>
            <p:nvPr/>
          </p:nvSpPr>
          <p:spPr bwMode="auto">
            <a:xfrm>
              <a:off x="1007501" y="1284667"/>
              <a:ext cx="2062937" cy="215444"/>
            </a:xfrm>
            <a:prstGeom prst="rect">
              <a:avLst/>
            </a:prstGeom>
            <a:grpFill/>
            <a:ln w="9525">
              <a:noFill/>
              <a:miter lim="800000"/>
              <a:headEnd/>
              <a:tailEnd/>
            </a:ln>
          </p:spPr>
          <p:txBody>
            <a:bodyPr wrap="none" lIns="0" tIns="0" rIns="0" bIns="0" anchor="b">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a:ln>
                    <a:noFill/>
                  </a:ln>
                  <a:solidFill>
                    <a:schemeClr val="bg1"/>
                  </a:solidFill>
                  <a:effectLst/>
                  <a:uLnTx/>
                  <a:uFillTx/>
                  <a:latin typeface="Calibri"/>
                  <a:ea typeface="+mn-ea"/>
                  <a:cs typeface="+mn-cs"/>
                </a:rPr>
                <a:t>PARENT Essential Fatty Acid</a:t>
              </a:r>
            </a:p>
          </p:txBody>
        </p:sp>
        <p:sp>
          <p:nvSpPr>
            <p:cNvPr id="40" name="TextBox 4">
              <a:extLst>
                <a:ext uri="{FF2B5EF4-FFF2-40B4-BE49-F238E27FC236}">
                  <a16:creationId xmlns:a16="http://schemas.microsoft.com/office/drawing/2014/main" id="{A20EF68A-24DA-59E4-85D1-EA4DB5E71B57}"/>
                </a:ext>
              </a:extLst>
            </p:cNvPr>
            <p:cNvSpPr txBox="1">
              <a:spLocks noChangeArrowheads="1"/>
            </p:cNvSpPr>
            <p:nvPr/>
          </p:nvSpPr>
          <p:spPr bwMode="auto">
            <a:xfrm>
              <a:off x="5123985" y="1284667"/>
              <a:ext cx="2062937" cy="215444"/>
            </a:xfrm>
            <a:prstGeom prst="rect">
              <a:avLst/>
            </a:prstGeom>
            <a:grpFill/>
            <a:ln w="9525">
              <a:noFill/>
              <a:miter lim="800000"/>
              <a:headEnd/>
              <a:tailEnd/>
            </a:ln>
          </p:spPr>
          <p:txBody>
            <a:bodyPr wrap="none" lIns="0" tIns="0" rIns="0" bIns="0" anchor="b">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a:ln>
                    <a:noFill/>
                  </a:ln>
                  <a:solidFill>
                    <a:schemeClr val="bg1"/>
                  </a:solidFill>
                  <a:effectLst/>
                  <a:uLnTx/>
                  <a:uFillTx/>
                  <a:latin typeface="Calibri"/>
                  <a:ea typeface="+mn-ea"/>
                  <a:cs typeface="+mn-cs"/>
                </a:rPr>
                <a:t>PARENT Essential Fatty Acid</a:t>
              </a:r>
            </a:p>
          </p:txBody>
        </p:sp>
        <p:sp>
          <p:nvSpPr>
            <p:cNvPr id="41" name="TextBox 40">
              <a:extLst>
                <a:ext uri="{FF2B5EF4-FFF2-40B4-BE49-F238E27FC236}">
                  <a16:creationId xmlns:a16="http://schemas.microsoft.com/office/drawing/2014/main" id="{1BD26D26-ECBD-6043-6C3B-629F4AB012D4}"/>
                </a:ext>
              </a:extLst>
            </p:cNvPr>
            <p:cNvSpPr txBox="1"/>
            <p:nvPr/>
          </p:nvSpPr>
          <p:spPr bwMode="auto">
            <a:xfrm>
              <a:off x="564936" y="2519271"/>
              <a:ext cx="2926080" cy="319088"/>
            </a:xfrm>
            <a:prstGeom prst="rect">
              <a:avLst/>
            </a:prstGeom>
            <a:grpFill/>
            <a:ln w="3175">
              <a:solidFill>
                <a:schemeClr val="tx1"/>
              </a:solidFill>
            </a:ln>
          </p:spPr>
          <p:txBody>
            <a:bodyPr lIns="18288" rIns="18288" bIns="18288" anchor="ct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err="1">
                  <a:ln>
                    <a:noFill/>
                  </a:ln>
                  <a:solidFill>
                    <a:schemeClr val="bg1"/>
                  </a:solidFill>
                  <a:effectLst/>
                  <a:uLnTx/>
                  <a:uFillTx/>
                  <a:latin typeface="Calibri"/>
                  <a:ea typeface="+mn-ea"/>
                  <a:cs typeface="+mn-cs"/>
                </a:rPr>
                <a:t>Octadecatetraenoic</a:t>
              </a:r>
              <a:r>
                <a:rPr kumimoji="0" lang="en-US" sz="1100" b="0" i="0" u="none" strike="noStrike" kern="1200" cap="none" spc="0" normalizeH="0" baseline="0" noProof="0">
                  <a:ln>
                    <a:noFill/>
                  </a:ln>
                  <a:solidFill>
                    <a:schemeClr val="bg1"/>
                  </a:solidFill>
                  <a:effectLst/>
                  <a:uLnTx/>
                  <a:uFillTx/>
                  <a:latin typeface="Calibri"/>
                  <a:ea typeface="+mn-ea"/>
                  <a:cs typeface="+mn-cs"/>
                </a:rPr>
                <a:t> Acid</a:t>
              </a:r>
              <a:br>
                <a:rPr kumimoji="0" lang="en-US" sz="1100" b="0" i="0" u="none" strike="noStrike" kern="1200" cap="none" spc="0" normalizeH="0" baseline="0" noProof="0">
                  <a:ln>
                    <a:noFill/>
                  </a:ln>
                  <a:solidFill>
                    <a:schemeClr val="bg1"/>
                  </a:solidFill>
                  <a:effectLst/>
                  <a:uLnTx/>
                  <a:uFillTx/>
                  <a:latin typeface="Calibri"/>
                  <a:ea typeface="+mn-ea"/>
                  <a:cs typeface="+mn-cs"/>
                </a:rPr>
              </a:br>
              <a:r>
                <a:rPr kumimoji="0" lang="en-US" sz="1100" b="0" i="0" u="none" strike="noStrike" kern="1200" cap="none" spc="0" normalizeH="0" baseline="0" noProof="0">
                  <a:ln>
                    <a:noFill/>
                  </a:ln>
                  <a:solidFill>
                    <a:schemeClr val="bg1"/>
                  </a:solidFill>
                  <a:effectLst/>
                  <a:uLnTx/>
                  <a:uFillTx/>
                  <a:latin typeface="Calibri"/>
                  <a:ea typeface="+mn-ea"/>
                  <a:cs typeface="+mn-cs"/>
                </a:rPr>
                <a:t>18:4 </a:t>
              </a:r>
              <a:r>
                <a:rPr kumimoji="0" lang="el-GR" sz="1100" b="0" i="0" u="none" strike="noStrike" kern="1200" cap="none" spc="0" normalizeH="0" baseline="0" noProof="0">
                  <a:ln>
                    <a:noFill/>
                  </a:ln>
                  <a:solidFill>
                    <a:schemeClr val="bg1"/>
                  </a:solidFill>
                  <a:effectLst/>
                  <a:uLnTx/>
                  <a:uFillTx/>
                  <a:latin typeface="Calibri"/>
                  <a:ea typeface="+mn-ea"/>
                  <a:cs typeface="+mn-cs"/>
                </a:rPr>
                <a:t>ω</a:t>
              </a:r>
              <a:r>
                <a:rPr kumimoji="0" lang="en-US" sz="1100" b="0" i="0" u="none" strike="noStrike" kern="1200" cap="none" spc="0" normalizeH="0" baseline="0" noProof="0">
                  <a:ln>
                    <a:noFill/>
                  </a:ln>
                  <a:solidFill>
                    <a:schemeClr val="bg1"/>
                  </a:solidFill>
                  <a:effectLst/>
                  <a:uLnTx/>
                  <a:uFillTx/>
                  <a:latin typeface="Calibri"/>
                  <a:ea typeface="+mn-ea"/>
                  <a:cs typeface="+mn-cs"/>
                </a:rPr>
                <a:t>3</a:t>
              </a:r>
            </a:p>
          </p:txBody>
        </p:sp>
        <p:sp>
          <p:nvSpPr>
            <p:cNvPr id="42" name="TextBox 41">
              <a:extLst>
                <a:ext uri="{FF2B5EF4-FFF2-40B4-BE49-F238E27FC236}">
                  <a16:creationId xmlns:a16="http://schemas.microsoft.com/office/drawing/2014/main" id="{515B9857-2F7F-02AF-D966-590A3F1881F5}"/>
                </a:ext>
              </a:extLst>
            </p:cNvPr>
            <p:cNvSpPr txBox="1"/>
            <p:nvPr/>
          </p:nvSpPr>
          <p:spPr bwMode="auto">
            <a:xfrm>
              <a:off x="564936" y="3060608"/>
              <a:ext cx="2926080" cy="319088"/>
            </a:xfrm>
            <a:prstGeom prst="rect">
              <a:avLst/>
            </a:prstGeom>
            <a:grpFill/>
            <a:ln w="3175">
              <a:solidFill>
                <a:schemeClr val="tx1"/>
              </a:solidFill>
            </a:ln>
          </p:spPr>
          <p:txBody>
            <a:bodyPr lIns="18288" rIns="18288" bIns="18288" anchor="ct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Calibri"/>
                  <a:ea typeface="+mn-ea"/>
                  <a:cs typeface="+mn-cs"/>
                </a:rPr>
                <a:t>Eicosatetraenoic Acid</a:t>
              </a:r>
              <a:br>
                <a:rPr kumimoji="0" lang="en-US" sz="1100" b="0" i="0" u="none" strike="noStrike" kern="1200" cap="none" spc="0" normalizeH="0" baseline="0" noProof="0">
                  <a:ln>
                    <a:noFill/>
                  </a:ln>
                  <a:solidFill>
                    <a:schemeClr val="bg1"/>
                  </a:solidFill>
                  <a:effectLst/>
                  <a:uLnTx/>
                  <a:uFillTx/>
                  <a:latin typeface="Calibri"/>
                  <a:ea typeface="+mn-ea"/>
                  <a:cs typeface="+mn-cs"/>
                </a:rPr>
              </a:br>
              <a:r>
                <a:rPr kumimoji="0" lang="en-US" sz="1100" b="0" i="0" u="none" strike="noStrike" kern="1200" cap="none" spc="0" normalizeH="0" baseline="0" noProof="0">
                  <a:ln>
                    <a:noFill/>
                  </a:ln>
                  <a:solidFill>
                    <a:schemeClr val="bg1"/>
                  </a:solidFill>
                  <a:effectLst/>
                  <a:uLnTx/>
                  <a:uFillTx/>
                  <a:latin typeface="Calibri"/>
                  <a:ea typeface="+mn-ea"/>
                  <a:cs typeface="+mn-cs"/>
                </a:rPr>
                <a:t>20:4 </a:t>
              </a:r>
              <a:r>
                <a:rPr kumimoji="0" lang="el-GR" sz="1100" b="0" i="0" u="none" strike="noStrike" kern="1200" cap="none" spc="0" normalizeH="0" baseline="0" noProof="0">
                  <a:ln>
                    <a:noFill/>
                  </a:ln>
                  <a:solidFill>
                    <a:schemeClr val="bg1"/>
                  </a:solidFill>
                  <a:effectLst/>
                  <a:uLnTx/>
                  <a:uFillTx/>
                  <a:latin typeface="Calibri"/>
                  <a:ea typeface="+mn-ea"/>
                  <a:cs typeface="+mn-cs"/>
                </a:rPr>
                <a:t>ω</a:t>
              </a:r>
              <a:r>
                <a:rPr kumimoji="0" lang="en-US" sz="1100" b="0" i="0" u="none" strike="noStrike" kern="1200" cap="none" spc="0" normalizeH="0" baseline="0" noProof="0">
                  <a:ln>
                    <a:noFill/>
                  </a:ln>
                  <a:solidFill>
                    <a:schemeClr val="bg1"/>
                  </a:solidFill>
                  <a:effectLst/>
                  <a:uLnTx/>
                  <a:uFillTx/>
                  <a:latin typeface="Calibri"/>
                  <a:ea typeface="+mn-ea"/>
                  <a:cs typeface="+mn-cs"/>
                </a:rPr>
                <a:t>3</a:t>
              </a:r>
            </a:p>
          </p:txBody>
        </p:sp>
        <p:sp>
          <p:nvSpPr>
            <p:cNvPr id="43" name="TextBox 42">
              <a:extLst>
                <a:ext uri="{FF2B5EF4-FFF2-40B4-BE49-F238E27FC236}">
                  <a16:creationId xmlns:a16="http://schemas.microsoft.com/office/drawing/2014/main" id="{CFEEA6DE-8BB5-B14F-7087-74D4AD46750E}"/>
                </a:ext>
              </a:extLst>
            </p:cNvPr>
            <p:cNvSpPr txBox="1"/>
            <p:nvPr/>
          </p:nvSpPr>
          <p:spPr bwMode="auto">
            <a:xfrm>
              <a:off x="4681476" y="1569595"/>
              <a:ext cx="2926080" cy="274320"/>
            </a:xfrm>
            <a:prstGeom prst="rect">
              <a:avLst/>
            </a:prstGeom>
            <a:grpFill/>
            <a:ln w="28575">
              <a:noFill/>
            </a:ln>
            <a:effectLst>
              <a:outerShdw blurRad="50800" dist="38100" dir="5400000" algn="t" rotWithShape="0">
                <a:prstClr val="black">
                  <a:alpha val="40000"/>
                </a:prstClr>
              </a:outerShdw>
            </a:effectLst>
          </p:spPr>
          <p:txBody>
            <a:bodyPr lIns="18288" rIns="18288" bIns="18288" anchor="ct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alibri"/>
                  <a:ea typeface="+mn-ea"/>
                  <a:cs typeface="+mn-cs"/>
                </a:rPr>
                <a:t>Omega-6 Fatty Acids</a:t>
              </a:r>
            </a:p>
          </p:txBody>
        </p:sp>
        <p:sp>
          <p:nvSpPr>
            <p:cNvPr id="44" name="TextBox 43">
              <a:extLst>
                <a:ext uri="{FF2B5EF4-FFF2-40B4-BE49-F238E27FC236}">
                  <a16:creationId xmlns:a16="http://schemas.microsoft.com/office/drawing/2014/main" id="{32AB9AF8-27D3-1308-591F-BCC8C4D1000A}"/>
                </a:ext>
              </a:extLst>
            </p:cNvPr>
            <p:cNvSpPr txBox="1"/>
            <p:nvPr/>
          </p:nvSpPr>
          <p:spPr bwMode="auto">
            <a:xfrm>
              <a:off x="4681416" y="1974759"/>
              <a:ext cx="2926080" cy="319087"/>
            </a:xfrm>
            <a:prstGeom prst="rect">
              <a:avLst/>
            </a:prstGeom>
            <a:grpFill/>
            <a:ln w="3175">
              <a:solidFill>
                <a:schemeClr val="tx1"/>
              </a:solidFill>
            </a:ln>
          </p:spPr>
          <p:txBody>
            <a:bodyPr lIns="18288" rIns="18288" bIns="18288" anchor="ctr"/>
            <a:lstStyle>
              <a:defPPr>
                <a:defRPr lang="en-US"/>
              </a:defPPr>
              <a:lvl1pPr algn="ctr">
                <a:lnSpc>
                  <a:spcPct val="85000"/>
                </a:lnSpc>
                <a:defRPr sz="1000" b="1">
                  <a:solidFill>
                    <a:schemeClr val="accent1">
                      <a:lumMod val="50000"/>
                    </a:schemeClr>
                  </a:solidFill>
                </a:defRPr>
              </a:lvl1pP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Calibri"/>
                  <a:ea typeface="+mn-ea"/>
                  <a:cs typeface="+mn-cs"/>
                </a:rPr>
                <a:t>Linoleic Acid (LA)</a:t>
              </a:r>
              <a:br>
                <a:rPr kumimoji="0" lang="en-US" sz="1100" b="1" i="0" u="none" strike="noStrike" kern="1200" cap="none" spc="0" normalizeH="0" baseline="0" noProof="0">
                  <a:ln>
                    <a:noFill/>
                  </a:ln>
                  <a:solidFill>
                    <a:schemeClr val="bg1"/>
                  </a:solidFill>
                  <a:effectLst/>
                  <a:uLnTx/>
                  <a:uFillTx/>
                  <a:latin typeface="Calibri"/>
                  <a:ea typeface="+mn-ea"/>
                  <a:cs typeface="+mn-cs"/>
                </a:rPr>
              </a:br>
              <a:r>
                <a:rPr kumimoji="0" lang="en-US" sz="1100" b="1" i="0" u="none" strike="noStrike" kern="1200" cap="none" spc="0" normalizeH="0" baseline="0" noProof="0">
                  <a:ln>
                    <a:noFill/>
                  </a:ln>
                  <a:solidFill>
                    <a:schemeClr val="bg1"/>
                  </a:solidFill>
                  <a:effectLst/>
                  <a:uLnTx/>
                  <a:uFillTx/>
                  <a:latin typeface="Calibri"/>
                  <a:ea typeface="+mn-ea"/>
                  <a:cs typeface="+mn-cs"/>
                </a:rPr>
                <a:t>18:2 </a:t>
              </a:r>
              <a:r>
                <a:rPr kumimoji="0" lang="el-GR" sz="1100" b="1" i="0" u="none" strike="noStrike" kern="1200" cap="none" spc="0" normalizeH="0" baseline="0" noProof="0">
                  <a:ln>
                    <a:noFill/>
                  </a:ln>
                  <a:solidFill>
                    <a:schemeClr val="bg1"/>
                  </a:solidFill>
                  <a:effectLst/>
                  <a:uLnTx/>
                  <a:uFillTx/>
                  <a:latin typeface="Calibri"/>
                  <a:ea typeface="+mn-ea"/>
                  <a:cs typeface="+mn-cs"/>
                </a:rPr>
                <a:t>ω</a:t>
              </a:r>
              <a:r>
                <a:rPr kumimoji="0" lang="en-US" sz="1100" b="1" i="0" u="none" strike="noStrike" kern="1200" cap="none" spc="0" normalizeH="0" baseline="0" noProof="0">
                  <a:ln>
                    <a:noFill/>
                  </a:ln>
                  <a:solidFill>
                    <a:schemeClr val="bg1"/>
                  </a:solidFill>
                  <a:effectLst/>
                  <a:uLnTx/>
                  <a:uFillTx/>
                  <a:latin typeface="Calibri"/>
                  <a:ea typeface="+mn-ea"/>
                  <a:cs typeface="+mn-cs"/>
                </a:rPr>
                <a:t>6</a:t>
              </a:r>
            </a:p>
          </p:txBody>
        </p:sp>
        <p:sp>
          <p:nvSpPr>
            <p:cNvPr id="45" name="TextBox 44">
              <a:extLst>
                <a:ext uri="{FF2B5EF4-FFF2-40B4-BE49-F238E27FC236}">
                  <a16:creationId xmlns:a16="http://schemas.microsoft.com/office/drawing/2014/main" id="{4E16EC74-697F-8D9A-E8BC-BB1FC4C39783}"/>
                </a:ext>
              </a:extLst>
            </p:cNvPr>
            <p:cNvSpPr txBox="1"/>
            <p:nvPr/>
          </p:nvSpPr>
          <p:spPr bwMode="auto">
            <a:xfrm>
              <a:off x="4681416" y="2519271"/>
              <a:ext cx="2926080" cy="319088"/>
            </a:xfrm>
            <a:prstGeom prst="rect">
              <a:avLst/>
            </a:prstGeom>
            <a:grpFill/>
            <a:ln w="3175">
              <a:solidFill>
                <a:schemeClr val="tx1"/>
              </a:solidFill>
            </a:ln>
          </p:spPr>
          <p:txBody>
            <a:bodyPr lIns="18288" rIns="18288" bIns="18288" anchor="ct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Calibri"/>
                  <a:ea typeface="+mn-ea"/>
                  <a:cs typeface="+mn-cs"/>
                </a:rPr>
                <a:t>Gamma-</a:t>
              </a:r>
              <a:r>
                <a:rPr kumimoji="0" lang="en-US" sz="1100" b="0" i="0" u="none" strike="noStrike" kern="1200" cap="none" spc="0" normalizeH="0" baseline="0" noProof="0" err="1">
                  <a:ln>
                    <a:noFill/>
                  </a:ln>
                  <a:solidFill>
                    <a:schemeClr val="bg1"/>
                  </a:solidFill>
                  <a:effectLst/>
                  <a:uLnTx/>
                  <a:uFillTx/>
                  <a:latin typeface="Calibri"/>
                  <a:ea typeface="+mn-ea"/>
                  <a:cs typeface="+mn-cs"/>
                </a:rPr>
                <a:t>Linolenic</a:t>
              </a:r>
              <a:r>
                <a:rPr kumimoji="0" lang="en-US" sz="1100" b="0" i="0" u="none" strike="noStrike" kern="1200" cap="none" spc="0" normalizeH="0" baseline="0" noProof="0">
                  <a:ln>
                    <a:noFill/>
                  </a:ln>
                  <a:solidFill>
                    <a:schemeClr val="bg1"/>
                  </a:solidFill>
                  <a:effectLst/>
                  <a:uLnTx/>
                  <a:uFillTx/>
                  <a:latin typeface="Calibri"/>
                  <a:ea typeface="+mn-ea"/>
                  <a:cs typeface="+mn-cs"/>
                </a:rPr>
                <a:t> Acid</a:t>
              </a:r>
              <a:br>
                <a:rPr kumimoji="0" lang="en-US" sz="1100" b="0" i="0" u="none" strike="noStrike" kern="1200" cap="none" spc="0" normalizeH="0" baseline="0" noProof="0">
                  <a:ln>
                    <a:noFill/>
                  </a:ln>
                  <a:solidFill>
                    <a:schemeClr val="bg1"/>
                  </a:solidFill>
                  <a:effectLst/>
                  <a:uLnTx/>
                  <a:uFillTx/>
                  <a:latin typeface="Calibri"/>
                  <a:ea typeface="+mn-ea"/>
                  <a:cs typeface="+mn-cs"/>
                </a:rPr>
              </a:br>
              <a:r>
                <a:rPr kumimoji="0" lang="en-US" sz="1100" b="0" i="0" u="none" strike="noStrike" kern="1200" cap="none" spc="0" normalizeH="0" baseline="0" noProof="0">
                  <a:ln>
                    <a:noFill/>
                  </a:ln>
                  <a:solidFill>
                    <a:schemeClr val="bg1"/>
                  </a:solidFill>
                  <a:effectLst/>
                  <a:uLnTx/>
                  <a:uFillTx/>
                  <a:latin typeface="Calibri"/>
                  <a:ea typeface="+mn-ea"/>
                  <a:cs typeface="+mn-cs"/>
                </a:rPr>
                <a:t>18:3 </a:t>
              </a:r>
              <a:r>
                <a:rPr kumimoji="0" lang="el-GR" sz="1100" b="0" i="0" u="none" strike="noStrike" kern="1200" cap="none" spc="0" normalizeH="0" baseline="0" noProof="0">
                  <a:ln>
                    <a:noFill/>
                  </a:ln>
                  <a:solidFill>
                    <a:schemeClr val="bg1"/>
                  </a:solidFill>
                  <a:effectLst/>
                  <a:uLnTx/>
                  <a:uFillTx/>
                  <a:latin typeface="Calibri"/>
                  <a:ea typeface="+mn-ea"/>
                  <a:cs typeface="+mn-cs"/>
                </a:rPr>
                <a:t>ω</a:t>
              </a:r>
              <a:r>
                <a:rPr kumimoji="0" lang="en-US" sz="1100" b="0" i="0" u="none" strike="noStrike" kern="1200" cap="none" spc="0" normalizeH="0" baseline="0" noProof="0">
                  <a:ln>
                    <a:noFill/>
                  </a:ln>
                  <a:solidFill>
                    <a:schemeClr val="bg1"/>
                  </a:solidFill>
                  <a:effectLst/>
                  <a:uLnTx/>
                  <a:uFillTx/>
                  <a:latin typeface="Calibri"/>
                  <a:ea typeface="+mn-ea"/>
                  <a:cs typeface="+mn-cs"/>
                </a:rPr>
                <a:t>6</a:t>
              </a:r>
            </a:p>
          </p:txBody>
        </p:sp>
        <p:sp>
          <p:nvSpPr>
            <p:cNvPr id="46" name="TextBox 45">
              <a:extLst>
                <a:ext uri="{FF2B5EF4-FFF2-40B4-BE49-F238E27FC236}">
                  <a16:creationId xmlns:a16="http://schemas.microsoft.com/office/drawing/2014/main" id="{19A88336-B9AD-B0D0-3885-EC6AC8795BDA}"/>
                </a:ext>
              </a:extLst>
            </p:cNvPr>
            <p:cNvSpPr txBox="1"/>
            <p:nvPr/>
          </p:nvSpPr>
          <p:spPr bwMode="auto">
            <a:xfrm>
              <a:off x="4681416" y="3060608"/>
              <a:ext cx="2926080" cy="319087"/>
            </a:xfrm>
            <a:prstGeom prst="rect">
              <a:avLst/>
            </a:prstGeom>
            <a:grpFill/>
            <a:ln w="3175">
              <a:solidFill>
                <a:schemeClr val="tx1"/>
              </a:solidFill>
            </a:ln>
          </p:spPr>
          <p:txBody>
            <a:bodyPr lIns="18288" rIns="18288" bIns="18288" anchor="ct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err="1">
                  <a:ln>
                    <a:noFill/>
                  </a:ln>
                  <a:solidFill>
                    <a:schemeClr val="bg1"/>
                  </a:solidFill>
                  <a:effectLst/>
                  <a:uLnTx/>
                  <a:uFillTx/>
                  <a:latin typeface="Calibri"/>
                  <a:ea typeface="+mn-ea"/>
                  <a:cs typeface="+mn-cs"/>
                </a:rPr>
                <a:t>Dihomo</a:t>
              </a:r>
              <a:r>
                <a:rPr kumimoji="0" lang="en-US" sz="1100" b="0" i="0" u="none" strike="noStrike" kern="1200" cap="none" spc="0" normalizeH="0" baseline="0" noProof="0">
                  <a:ln>
                    <a:noFill/>
                  </a:ln>
                  <a:solidFill>
                    <a:schemeClr val="bg1"/>
                  </a:solidFill>
                  <a:effectLst/>
                  <a:uLnTx/>
                  <a:uFillTx/>
                  <a:latin typeface="Calibri"/>
                  <a:ea typeface="+mn-ea"/>
                  <a:cs typeface="+mn-cs"/>
                </a:rPr>
                <a:t>-Gamma-</a:t>
              </a:r>
              <a:r>
                <a:rPr kumimoji="0" lang="en-US" sz="1100" b="0" i="0" u="none" strike="noStrike" kern="1200" cap="none" spc="0" normalizeH="0" baseline="0" noProof="0" err="1">
                  <a:ln>
                    <a:noFill/>
                  </a:ln>
                  <a:solidFill>
                    <a:schemeClr val="bg1"/>
                  </a:solidFill>
                  <a:effectLst/>
                  <a:uLnTx/>
                  <a:uFillTx/>
                  <a:latin typeface="Calibri"/>
                  <a:ea typeface="+mn-ea"/>
                  <a:cs typeface="+mn-cs"/>
                </a:rPr>
                <a:t>Linolenic</a:t>
              </a:r>
              <a:br>
                <a:rPr kumimoji="0" lang="en-US" sz="1100" b="0" i="0" u="none" strike="noStrike" kern="1200" cap="none" spc="0" normalizeH="0" baseline="0" noProof="0">
                  <a:ln>
                    <a:noFill/>
                  </a:ln>
                  <a:solidFill>
                    <a:schemeClr val="bg1"/>
                  </a:solidFill>
                  <a:effectLst/>
                  <a:uLnTx/>
                  <a:uFillTx/>
                  <a:latin typeface="Calibri"/>
                  <a:ea typeface="+mn-ea"/>
                  <a:cs typeface="+mn-cs"/>
                </a:rPr>
              </a:br>
              <a:r>
                <a:rPr kumimoji="0" lang="en-US" sz="1100" b="0" i="0" u="none" strike="noStrike" kern="1200" cap="none" spc="0" normalizeH="0" baseline="0" noProof="0">
                  <a:ln>
                    <a:noFill/>
                  </a:ln>
                  <a:solidFill>
                    <a:schemeClr val="bg1"/>
                  </a:solidFill>
                  <a:effectLst/>
                  <a:uLnTx/>
                  <a:uFillTx/>
                  <a:latin typeface="Calibri"/>
                  <a:ea typeface="+mn-ea"/>
                  <a:cs typeface="+mn-cs"/>
                </a:rPr>
                <a:t>Acid 20:3 </a:t>
              </a:r>
              <a:r>
                <a:rPr kumimoji="0" lang="el-GR" sz="1100" b="0" i="0" u="none" strike="noStrike" kern="1200" cap="none" spc="0" normalizeH="0" baseline="0" noProof="0">
                  <a:ln>
                    <a:noFill/>
                  </a:ln>
                  <a:solidFill>
                    <a:schemeClr val="bg1"/>
                  </a:solidFill>
                  <a:effectLst/>
                  <a:uLnTx/>
                  <a:uFillTx/>
                  <a:latin typeface="Calibri"/>
                  <a:ea typeface="+mn-ea"/>
                  <a:cs typeface="+mn-cs"/>
                </a:rPr>
                <a:t>ω</a:t>
              </a:r>
              <a:r>
                <a:rPr kumimoji="0" lang="en-US" sz="1100" b="0" i="0" u="none" strike="noStrike" kern="1200" cap="none" spc="0" normalizeH="0" baseline="0" noProof="0">
                  <a:ln>
                    <a:noFill/>
                  </a:ln>
                  <a:solidFill>
                    <a:schemeClr val="bg1"/>
                  </a:solidFill>
                  <a:effectLst/>
                  <a:uLnTx/>
                  <a:uFillTx/>
                  <a:latin typeface="Calibri"/>
                  <a:ea typeface="+mn-ea"/>
                  <a:cs typeface="+mn-cs"/>
                </a:rPr>
                <a:t>6</a:t>
              </a:r>
            </a:p>
          </p:txBody>
        </p:sp>
        <p:cxnSp>
          <p:nvCxnSpPr>
            <p:cNvPr id="47" name="Straight Arrow Connector 13">
              <a:extLst>
                <a:ext uri="{FF2B5EF4-FFF2-40B4-BE49-F238E27FC236}">
                  <a16:creationId xmlns:a16="http://schemas.microsoft.com/office/drawing/2014/main" id="{9118562A-A731-7CFA-572E-FBCBE4C4CF66}"/>
                </a:ext>
              </a:extLst>
            </p:cNvPr>
            <p:cNvCxnSpPr>
              <a:cxnSpLocks noChangeShapeType="1"/>
              <a:endCxn id="33" idx="1"/>
            </p:cNvCxnSpPr>
            <p:nvPr/>
          </p:nvCxnSpPr>
          <p:spPr bwMode="auto">
            <a:xfrm>
              <a:off x="6147416" y="3501975"/>
              <a:ext cx="1587381" cy="794"/>
            </a:xfrm>
            <a:prstGeom prst="straightConnector1">
              <a:avLst/>
            </a:prstGeom>
            <a:grpFill/>
            <a:ln w="12700" algn="ctr">
              <a:solidFill>
                <a:schemeClr val="bg1">
                  <a:lumMod val="65000"/>
                </a:schemeClr>
              </a:solidFill>
              <a:round/>
              <a:headEnd type="triangle"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8">
              <a:extLst>
                <a:ext uri="{FF2B5EF4-FFF2-40B4-BE49-F238E27FC236}">
                  <a16:creationId xmlns:a16="http://schemas.microsoft.com/office/drawing/2014/main" id="{9F9FD164-3789-E4D6-956D-261D3B801AE4}"/>
                </a:ext>
              </a:extLst>
            </p:cNvPr>
            <p:cNvCxnSpPr>
              <a:cxnSpLocks noChangeShapeType="1"/>
              <a:endCxn id="49" idx="1"/>
            </p:cNvCxnSpPr>
            <p:nvPr/>
          </p:nvCxnSpPr>
          <p:spPr bwMode="auto">
            <a:xfrm>
              <a:off x="6147416" y="2938413"/>
              <a:ext cx="1845464" cy="792"/>
            </a:xfrm>
            <a:prstGeom prst="straightConnector1">
              <a:avLst/>
            </a:prstGeom>
            <a:grpFill/>
            <a:ln w="12700" algn="ctr">
              <a:solidFill>
                <a:schemeClr val="bg1">
                  <a:lumMod val="65000"/>
                </a:schemeClr>
              </a:solidFill>
              <a:round/>
              <a:headEnd type="triangle"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9">
              <a:extLst>
                <a:ext uri="{FF2B5EF4-FFF2-40B4-BE49-F238E27FC236}">
                  <a16:creationId xmlns:a16="http://schemas.microsoft.com/office/drawing/2014/main" id="{B03AD073-D53F-C497-0B54-8F3E3CCEF329}"/>
                </a:ext>
              </a:extLst>
            </p:cNvPr>
            <p:cNvSpPr txBox="1">
              <a:spLocks noChangeArrowheads="1"/>
            </p:cNvSpPr>
            <p:nvPr/>
          </p:nvSpPr>
          <p:spPr bwMode="auto">
            <a:xfrm>
              <a:off x="7992880" y="2862261"/>
              <a:ext cx="518668" cy="153888"/>
            </a:xfrm>
            <a:prstGeom prst="rect">
              <a:avLst/>
            </a:prstGeom>
            <a:grpFill/>
            <a:ln w="9525">
              <a:noFill/>
              <a:miter lim="800000"/>
              <a:headEnd/>
              <a:tailEnd/>
            </a:ln>
          </p:spPr>
          <p:txBody>
            <a:bodyPr wrap="none" lIns="27432" tIns="0" rIns="27432"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err="1">
                  <a:ln>
                    <a:noFill/>
                  </a:ln>
                  <a:solidFill>
                    <a:schemeClr val="bg1"/>
                  </a:solidFill>
                  <a:effectLst/>
                  <a:uLnTx/>
                  <a:uFillTx/>
                  <a:latin typeface="Calibri"/>
                  <a:ea typeface="+mn-ea"/>
                  <a:cs typeface="+mn-cs"/>
                </a:rPr>
                <a:t>elongase</a:t>
              </a:r>
              <a:endParaRPr kumimoji="0" lang="en-US" altLang="en-US" sz="1000" b="0" i="0" u="none" strike="noStrike" kern="1200" cap="none" spc="0" normalizeH="0" baseline="0" noProof="0">
                <a:ln>
                  <a:noFill/>
                </a:ln>
                <a:solidFill>
                  <a:schemeClr val="bg1"/>
                </a:solidFill>
                <a:effectLst/>
                <a:uLnTx/>
                <a:uFillTx/>
                <a:latin typeface="Calibri"/>
                <a:ea typeface="+mn-ea"/>
                <a:cs typeface="+mn-cs"/>
              </a:endParaRPr>
            </a:p>
          </p:txBody>
        </p:sp>
        <p:cxnSp>
          <p:nvCxnSpPr>
            <p:cNvPr id="50" name="Straight Arrow Connector 52">
              <a:extLst>
                <a:ext uri="{FF2B5EF4-FFF2-40B4-BE49-F238E27FC236}">
                  <a16:creationId xmlns:a16="http://schemas.microsoft.com/office/drawing/2014/main" id="{78E7CAB4-4B4C-821C-B0F6-778FCC62AB68}"/>
                </a:ext>
              </a:extLst>
            </p:cNvPr>
            <p:cNvCxnSpPr>
              <a:cxnSpLocks noChangeShapeType="1"/>
              <a:endCxn id="34" idx="1"/>
            </p:cNvCxnSpPr>
            <p:nvPr/>
          </p:nvCxnSpPr>
          <p:spPr bwMode="auto">
            <a:xfrm flipV="1">
              <a:off x="6147416" y="2394693"/>
              <a:ext cx="1587381" cy="2384"/>
            </a:xfrm>
            <a:prstGeom prst="straightConnector1">
              <a:avLst/>
            </a:prstGeom>
            <a:grpFill/>
            <a:ln w="12700" algn="ctr">
              <a:solidFill>
                <a:schemeClr val="bg1">
                  <a:lumMod val="65000"/>
                </a:schemeClr>
              </a:solidFill>
              <a:round/>
              <a:headEnd type="triangle"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61">
              <a:extLst>
                <a:ext uri="{FF2B5EF4-FFF2-40B4-BE49-F238E27FC236}">
                  <a16:creationId xmlns:a16="http://schemas.microsoft.com/office/drawing/2014/main" id="{11DAC50C-960C-C911-226A-E9F17887AC87}"/>
                </a:ext>
              </a:extLst>
            </p:cNvPr>
            <p:cNvCxnSpPr>
              <a:cxnSpLocks noChangeShapeType="1"/>
              <a:endCxn id="52" idx="1"/>
            </p:cNvCxnSpPr>
            <p:nvPr/>
          </p:nvCxnSpPr>
          <p:spPr bwMode="auto">
            <a:xfrm flipV="1">
              <a:off x="2028766" y="2939205"/>
              <a:ext cx="1803240" cy="798"/>
            </a:xfrm>
            <a:prstGeom prst="straightConnector1">
              <a:avLst/>
            </a:prstGeom>
            <a:grpFill/>
            <a:ln w="12700" algn="ctr">
              <a:solidFill>
                <a:schemeClr val="bg1">
                  <a:lumMod val="65000"/>
                </a:schemeClr>
              </a:solidFill>
              <a:round/>
              <a:headEnd type="triangle"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62">
              <a:extLst>
                <a:ext uri="{FF2B5EF4-FFF2-40B4-BE49-F238E27FC236}">
                  <a16:creationId xmlns:a16="http://schemas.microsoft.com/office/drawing/2014/main" id="{C7096642-9494-3CF1-F3E7-DB64F82C8C01}"/>
                </a:ext>
              </a:extLst>
            </p:cNvPr>
            <p:cNvSpPr txBox="1">
              <a:spLocks noChangeArrowheads="1"/>
            </p:cNvSpPr>
            <p:nvPr/>
          </p:nvSpPr>
          <p:spPr bwMode="auto">
            <a:xfrm>
              <a:off x="3832006" y="2862261"/>
              <a:ext cx="518668" cy="153888"/>
            </a:xfrm>
            <a:prstGeom prst="rect">
              <a:avLst/>
            </a:prstGeom>
            <a:grpFill/>
            <a:ln w="9525">
              <a:noFill/>
              <a:miter lim="800000"/>
              <a:headEnd/>
              <a:tailEnd/>
            </a:ln>
          </p:spPr>
          <p:txBody>
            <a:bodyPr wrap="none" lIns="27432" tIns="0" rIns="27432"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err="1">
                  <a:ln>
                    <a:noFill/>
                  </a:ln>
                  <a:solidFill>
                    <a:schemeClr val="bg1"/>
                  </a:solidFill>
                  <a:effectLst/>
                  <a:uLnTx/>
                  <a:uFillTx/>
                  <a:latin typeface="Calibri"/>
                  <a:ea typeface="+mn-ea"/>
                  <a:cs typeface="+mn-cs"/>
                </a:rPr>
                <a:t>elongase</a:t>
              </a:r>
              <a:endParaRPr kumimoji="0" lang="en-US" altLang="en-US" sz="1000" b="0" i="0" u="none" strike="noStrike" kern="1200" cap="none" spc="0" normalizeH="0" baseline="0" noProof="0">
                <a:ln>
                  <a:noFill/>
                </a:ln>
                <a:solidFill>
                  <a:schemeClr val="bg1"/>
                </a:solidFill>
                <a:effectLst/>
                <a:uLnTx/>
                <a:uFillTx/>
                <a:latin typeface="Calibri"/>
                <a:ea typeface="+mn-ea"/>
                <a:cs typeface="+mn-cs"/>
              </a:endParaRPr>
            </a:p>
          </p:txBody>
        </p:sp>
        <p:cxnSp>
          <p:nvCxnSpPr>
            <p:cNvPr id="53" name="Straight Arrow Connector 63">
              <a:extLst>
                <a:ext uri="{FF2B5EF4-FFF2-40B4-BE49-F238E27FC236}">
                  <a16:creationId xmlns:a16="http://schemas.microsoft.com/office/drawing/2014/main" id="{9640C0D0-DA57-422F-E95E-87260A5EC5C1}"/>
                </a:ext>
              </a:extLst>
            </p:cNvPr>
            <p:cNvCxnSpPr>
              <a:cxnSpLocks noChangeShapeType="1"/>
            </p:cNvCxnSpPr>
            <p:nvPr/>
          </p:nvCxnSpPr>
          <p:spPr bwMode="auto">
            <a:xfrm flipV="1">
              <a:off x="4514681" y="2938413"/>
              <a:ext cx="1632734" cy="1587"/>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64">
              <a:extLst>
                <a:ext uri="{FF2B5EF4-FFF2-40B4-BE49-F238E27FC236}">
                  <a16:creationId xmlns:a16="http://schemas.microsoft.com/office/drawing/2014/main" id="{975082E8-53F9-2307-63FF-5F52A2BAA59E}"/>
                </a:ext>
              </a:extLst>
            </p:cNvPr>
            <p:cNvCxnSpPr>
              <a:cxnSpLocks noChangeShapeType="1"/>
              <a:endCxn id="55" idx="1"/>
            </p:cNvCxnSpPr>
            <p:nvPr/>
          </p:nvCxnSpPr>
          <p:spPr bwMode="auto">
            <a:xfrm flipV="1">
              <a:off x="2028766" y="2396281"/>
              <a:ext cx="1545157" cy="796"/>
            </a:xfrm>
            <a:prstGeom prst="straightConnector1">
              <a:avLst/>
            </a:prstGeom>
            <a:grpFill/>
            <a:ln w="12700" algn="ctr">
              <a:solidFill>
                <a:schemeClr val="bg1">
                  <a:lumMod val="65000"/>
                </a:schemeClr>
              </a:solidFill>
              <a:round/>
              <a:headEnd type="triangle"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65">
              <a:extLst>
                <a:ext uri="{FF2B5EF4-FFF2-40B4-BE49-F238E27FC236}">
                  <a16:creationId xmlns:a16="http://schemas.microsoft.com/office/drawing/2014/main" id="{51B8229A-4237-F77E-FD0C-3D053E296115}"/>
                </a:ext>
              </a:extLst>
            </p:cNvPr>
            <p:cNvSpPr txBox="1">
              <a:spLocks noChangeArrowheads="1"/>
            </p:cNvSpPr>
            <p:nvPr/>
          </p:nvSpPr>
          <p:spPr bwMode="auto">
            <a:xfrm>
              <a:off x="3573923" y="2319337"/>
              <a:ext cx="1034834" cy="153888"/>
            </a:xfrm>
            <a:prstGeom prst="rect">
              <a:avLst/>
            </a:prstGeom>
            <a:grpFill/>
            <a:ln w="9525">
              <a:noFill/>
              <a:miter lim="800000"/>
              <a:headEnd/>
              <a:tailEnd/>
            </a:ln>
          </p:spPr>
          <p:txBody>
            <a:bodyPr wrap="none" lIns="27432" tIns="0" rIns="27432"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chemeClr val="bg1"/>
                  </a:solidFill>
                  <a:effectLst/>
                  <a:uLnTx/>
                  <a:uFillTx/>
                  <a:latin typeface="Calibri"/>
                  <a:ea typeface="+mn-ea"/>
                  <a:cs typeface="+mn-cs"/>
                </a:rPr>
                <a:t>delta-6-desaturase</a:t>
              </a:r>
            </a:p>
          </p:txBody>
        </p:sp>
        <p:cxnSp>
          <p:nvCxnSpPr>
            <p:cNvPr id="56" name="Straight Arrow Connector 66">
              <a:extLst>
                <a:ext uri="{FF2B5EF4-FFF2-40B4-BE49-F238E27FC236}">
                  <a16:creationId xmlns:a16="http://schemas.microsoft.com/office/drawing/2014/main" id="{B2C688BE-E4FD-0E6C-1D3E-7FAD6424309F}"/>
                </a:ext>
              </a:extLst>
            </p:cNvPr>
            <p:cNvCxnSpPr>
              <a:cxnSpLocks noChangeShapeType="1"/>
              <a:stCxn id="55" idx="3"/>
            </p:cNvCxnSpPr>
            <p:nvPr/>
          </p:nvCxnSpPr>
          <p:spPr bwMode="auto">
            <a:xfrm>
              <a:off x="4608757" y="2396281"/>
              <a:ext cx="1538660" cy="793"/>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70">
              <a:extLst>
                <a:ext uri="{FF2B5EF4-FFF2-40B4-BE49-F238E27FC236}">
                  <a16:creationId xmlns:a16="http://schemas.microsoft.com/office/drawing/2014/main" id="{A8A7CE9A-68AB-A79C-BF54-ED1CA2A63BC8}"/>
                </a:ext>
              </a:extLst>
            </p:cNvPr>
            <p:cNvCxnSpPr>
              <a:cxnSpLocks noChangeShapeType="1"/>
              <a:endCxn id="58" idx="1"/>
            </p:cNvCxnSpPr>
            <p:nvPr/>
          </p:nvCxnSpPr>
          <p:spPr bwMode="auto">
            <a:xfrm flipV="1">
              <a:off x="2028766" y="3502769"/>
              <a:ext cx="1545157" cy="796"/>
            </a:xfrm>
            <a:prstGeom prst="straightConnector1">
              <a:avLst/>
            </a:prstGeom>
            <a:grpFill/>
            <a:ln w="12700" algn="ctr">
              <a:solidFill>
                <a:schemeClr val="bg1">
                  <a:lumMod val="65000"/>
                </a:schemeClr>
              </a:solidFill>
              <a:round/>
              <a:headEnd type="triangle"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71">
              <a:extLst>
                <a:ext uri="{FF2B5EF4-FFF2-40B4-BE49-F238E27FC236}">
                  <a16:creationId xmlns:a16="http://schemas.microsoft.com/office/drawing/2014/main" id="{8EE6E5DF-05DB-810F-BF46-EEFFC7EB23C6}"/>
                </a:ext>
              </a:extLst>
            </p:cNvPr>
            <p:cNvSpPr txBox="1">
              <a:spLocks noChangeArrowheads="1"/>
            </p:cNvSpPr>
            <p:nvPr/>
          </p:nvSpPr>
          <p:spPr bwMode="auto">
            <a:xfrm>
              <a:off x="3573923" y="3425825"/>
              <a:ext cx="1034834" cy="153888"/>
            </a:xfrm>
            <a:prstGeom prst="rect">
              <a:avLst/>
            </a:prstGeom>
            <a:grpFill/>
            <a:ln w="9525">
              <a:noFill/>
              <a:miter lim="800000"/>
              <a:headEnd/>
              <a:tailEnd/>
            </a:ln>
          </p:spPr>
          <p:txBody>
            <a:bodyPr wrap="none" lIns="27432" tIns="0" rIns="27432"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chemeClr val="bg1"/>
                  </a:solidFill>
                  <a:effectLst/>
                  <a:uLnTx/>
                  <a:uFillTx/>
                  <a:latin typeface="Calibri"/>
                  <a:ea typeface="+mn-ea"/>
                  <a:cs typeface="+mn-cs"/>
                </a:rPr>
                <a:t>delta-5-desaturase</a:t>
              </a:r>
            </a:p>
          </p:txBody>
        </p:sp>
        <p:cxnSp>
          <p:nvCxnSpPr>
            <p:cNvPr id="59" name="Straight Arrow Connector 72">
              <a:extLst>
                <a:ext uri="{FF2B5EF4-FFF2-40B4-BE49-F238E27FC236}">
                  <a16:creationId xmlns:a16="http://schemas.microsoft.com/office/drawing/2014/main" id="{20196520-4D7A-9AEA-518D-E03D48034715}"/>
                </a:ext>
              </a:extLst>
            </p:cNvPr>
            <p:cNvCxnSpPr>
              <a:cxnSpLocks noChangeShapeType="1"/>
              <a:stCxn id="58" idx="3"/>
            </p:cNvCxnSpPr>
            <p:nvPr/>
          </p:nvCxnSpPr>
          <p:spPr bwMode="auto">
            <a:xfrm flipV="1">
              <a:off x="4608757" y="3501977"/>
              <a:ext cx="1538659" cy="792"/>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14335">
              <a:extLst>
                <a:ext uri="{FF2B5EF4-FFF2-40B4-BE49-F238E27FC236}">
                  <a16:creationId xmlns:a16="http://schemas.microsoft.com/office/drawing/2014/main" id="{8E47A06C-0863-6671-796C-99427354CA87}"/>
                </a:ext>
              </a:extLst>
            </p:cNvPr>
            <p:cNvCxnSpPr>
              <a:cxnSpLocks noChangeShapeType="1"/>
              <a:stCxn id="38" idx="2"/>
              <a:endCxn id="41" idx="0"/>
            </p:cNvCxnSpPr>
            <p:nvPr/>
          </p:nvCxnSpPr>
          <p:spPr bwMode="auto">
            <a:xfrm>
              <a:off x="2027976" y="2293846"/>
              <a:ext cx="0" cy="225425"/>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Arrow Connector 80">
              <a:extLst>
                <a:ext uri="{FF2B5EF4-FFF2-40B4-BE49-F238E27FC236}">
                  <a16:creationId xmlns:a16="http://schemas.microsoft.com/office/drawing/2014/main" id="{0451A569-2E65-2D41-D0A1-057BB9A79832}"/>
                </a:ext>
              </a:extLst>
            </p:cNvPr>
            <p:cNvCxnSpPr>
              <a:cxnSpLocks noChangeShapeType="1"/>
              <a:stCxn id="41" idx="2"/>
              <a:endCxn id="42" idx="0"/>
            </p:cNvCxnSpPr>
            <p:nvPr/>
          </p:nvCxnSpPr>
          <p:spPr bwMode="auto">
            <a:xfrm>
              <a:off x="2027976" y="2838359"/>
              <a:ext cx="0" cy="222249"/>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91">
              <a:extLst>
                <a:ext uri="{FF2B5EF4-FFF2-40B4-BE49-F238E27FC236}">
                  <a16:creationId xmlns:a16="http://schemas.microsoft.com/office/drawing/2014/main" id="{B321278A-7AC4-635F-89E7-6A17B66C4BA2}"/>
                </a:ext>
              </a:extLst>
            </p:cNvPr>
            <p:cNvCxnSpPr>
              <a:cxnSpLocks noChangeShapeType="1"/>
              <a:stCxn id="45" idx="2"/>
              <a:endCxn id="46" idx="0"/>
            </p:cNvCxnSpPr>
            <p:nvPr/>
          </p:nvCxnSpPr>
          <p:spPr bwMode="auto">
            <a:xfrm>
              <a:off x="6144456" y="2838359"/>
              <a:ext cx="0" cy="222249"/>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Arrow Connector 92">
              <a:extLst>
                <a:ext uri="{FF2B5EF4-FFF2-40B4-BE49-F238E27FC236}">
                  <a16:creationId xmlns:a16="http://schemas.microsoft.com/office/drawing/2014/main" id="{E3F56144-737F-8386-10E2-5A1203F710A5}"/>
                </a:ext>
              </a:extLst>
            </p:cNvPr>
            <p:cNvCxnSpPr>
              <a:cxnSpLocks noChangeShapeType="1"/>
            </p:cNvCxnSpPr>
            <p:nvPr/>
          </p:nvCxnSpPr>
          <p:spPr bwMode="auto">
            <a:xfrm>
              <a:off x="6147416" y="2325637"/>
              <a:ext cx="0" cy="228600"/>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5">
              <a:extLst>
                <a:ext uri="{FF2B5EF4-FFF2-40B4-BE49-F238E27FC236}">
                  <a16:creationId xmlns:a16="http://schemas.microsoft.com/office/drawing/2014/main" id="{874D52D0-A7D8-EB7A-BE37-10D5A3CE7CF8}"/>
                </a:ext>
              </a:extLst>
            </p:cNvPr>
            <p:cNvSpPr txBox="1">
              <a:spLocks noChangeArrowheads="1"/>
            </p:cNvSpPr>
            <p:nvPr/>
          </p:nvSpPr>
          <p:spPr bwMode="auto">
            <a:xfrm>
              <a:off x="9899161" y="1284667"/>
              <a:ext cx="682303" cy="215444"/>
            </a:xfrm>
            <a:prstGeom prst="rect">
              <a:avLst/>
            </a:prstGeom>
            <a:grpFill/>
            <a:ln w="9525">
              <a:noFill/>
              <a:miter lim="800000"/>
              <a:headEnd/>
              <a:tailEnd/>
            </a:ln>
          </p:spPr>
          <p:txBody>
            <a:bodyPr wrap="none" lIns="0" tIns="0" rIns="0" bIns="0" anchor="b">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a:ln>
                    <a:noFill/>
                  </a:ln>
                  <a:solidFill>
                    <a:schemeClr val="bg1"/>
                  </a:solidFill>
                  <a:effectLst/>
                  <a:uLnTx/>
                  <a:uFillTx/>
                  <a:latin typeface="Calibri"/>
                  <a:ea typeface="+mn-ea"/>
                  <a:cs typeface="+mn-cs"/>
                </a:rPr>
                <a:t>NON-EFA</a:t>
              </a:r>
            </a:p>
          </p:txBody>
        </p:sp>
        <p:sp>
          <p:nvSpPr>
            <p:cNvPr id="65" name="TextBox 64">
              <a:extLst>
                <a:ext uri="{FF2B5EF4-FFF2-40B4-BE49-F238E27FC236}">
                  <a16:creationId xmlns:a16="http://schemas.microsoft.com/office/drawing/2014/main" id="{DBFF0A7B-AF48-72D2-B83A-5922AD4B7F95}"/>
                </a:ext>
              </a:extLst>
            </p:cNvPr>
            <p:cNvSpPr txBox="1"/>
            <p:nvPr/>
          </p:nvSpPr>
          <p:spPr bwMode="auto">
            <a:xfrm>
              <a:off x="8698294" y="3630563"/>
              <a:ext cx="2929826" cy="320675"/>
            </a:xfrm>
            <a:prstGeom prst="rect">
              <a:avLst/>
            </a:prstGeom>
            <a:solidFill>
              <a:schemeClr val="accent6">
                <a:lumMod val="60000"/>
                <a:lumOff val="40000"/>
              </a:schemeClr>
            </a:solidFill>
            <a:ln w="3175">
              <a:solidFill>
                <a:schemeClr val="tx1"/>
              </a:solidFill>
            </a:ln>
          </p:spPr>
          <p:txBody>
            <a:bodyPr lIns="18288" rIns="18288" bIns="18288" anchor="ctr"/>
            <a:lstStyle>
              <a:defPPr>
                <a:defRPr lang="en-US"/>
              </a:defPPr>
              <a:lvl1pPr algn="ctr">
                <a:lnSpc>
                  <a:spcPct val="85000"/>
                </a:lnSpc>
                <a:defRPr sz="1000" b="1">
                  <a:solidFill>
                    <a:schemeClr val="accent1">
                      <a:lumMod val="50000"/>
                    </a:schemeClr>
                  </a:solidFill>
                </a:defRPr>
              </a:lvl1pP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200" i="0" u="none" strike="noStrike" kern="1200" cap="none" spc="0" normalizeH="0" baseline="0" noProof="0" err="1">
                  <a:ln>
                    <a:noFill/>
                  </a:ln>
                  <a:solidFill>
                    <a:schemeClr val="bg1"/>
                  </a:solidFill>
                  <a:effectLst/>
                  <a:uLnTx/>
                  <a:uFillTx/>
                  <a:latin typeface="Calibri"/>
                  <a:ea typeface="+mn-ea"/>
                  <a:cs typeface="+mn-cs"/>
                </a:rPr>
                <a:t>Eicosatrienoic</a:t>
              </a:r>
              <a:r>
                <a:rPr kumimoji="0" lang="en-US" sz="1200" i="0" u="none" strike="noStrike" kern="1200" cap="none" spc="0" normalizeH="0" baseline="0" noProof="0">
                  <a:ln>
                    <a:noFill/>
                  </a:ln>
                  <a:solidFill>
                    <a:schemeClr val="bg1"/>
                  </a:solidFill>
                  <a:effectLst/>
                  <a:uLnTx/>
                  <a:uFillTx/>
                  <a:latin typeface="Calibri"/>
                  <a:ea typeface="+mn-ea"/>
                  <a:cs typeface="+mn-cs"/>
                </a:rPr>
                <a:t> Acid (Mead Acid)</a:t>
              </a:r>
              <a:br>
                <a:rPr kumimoji="0" lang="en-US" sz="1200" i="0" u="none" strike="noStrike" kern="1200" cap="none" spc="0" normalizeH="0" baseline="0" noProof="0">
                  <a:ln>
                    <a:noFill/>
                  </a:ln>
                  <a:solidFill>
                    <a:schemeClr val="bg1"/>
                  </a:solidFill>
                  <a:effectLst/>
                  <a:uLnTx/>
                  <a:uFillTx/>
                  <a:latin typeface="Calibri"/>
                  <a:ea typeface="+mn-ea"/>
                  <a:cs typeface="+mn-cs"/>
                </a:rPr>
              </a:br>
              <a:r>
                <a:rPr kumimoji="0" lang="en-US" sz="1200" i="0" u="none" strike="noStrike" kern="1200" cap="none" spc="0" normalizeH="0" baseline="0" noProof="0">
                  <a:ln>
                    <a:noFill/>
                  </a:ln>
                  <a:solidFill>
                    <a:schemeClr val="bg1"/>
                  </a:solidFill>
                  <a:effectLst/>
                  <a:uLnTx/>
                  <a:uFillTx/>
                  <a:latin typeface="Calibri"/>
                  <a:ea typeface="+mn-ea"/>
                  <a:cs typeface="+mn-cs"/>
                </a:rPr>
                <a:t>20:3 </a:t>
              </a:r>
              <a:r>
                <a:rPr kumimoji="0" lang="el-GR" sz="1200" i="0" u="none" strike="noStrike" kern="1200" cap="none" spc="0" normalizeH="0" baseline="0" noProof="0">
                  <a:ln>
                    <a:noFill/>
                  </a:ln>
                  <a:solidFill>
                    <a:schemeClr val="bg1"/>
                  </a:solidFill>
                  <a:effectLst/>
                  <a:uLnTx/>
                  <a:uFillTx/>
                  <a:latin typeface="Calibri"/>
                  <a:ea typeface="+mn-ea"/>
                  <a:cs typeface="+mn-cs"/>
                </a:rPr>
                <a:t>ω</a:t>
              </a:r>
              <a:r>
                <a:rPr kumimoji="0" lang="en-US" sz="1200" i="0" u="none" strike="noStrike" kern="1200" cap="none" spc="0" normalizeH="0" baseline="0" noProof="0">
                  <a:ln>
                    <a:noFill/>
                  </a:ln>
                  <a:solidFill>
                    <a:schemeClr val="bg1"/>
                  </a:solidFill>
                  <a:effectLst/>
                  <a:uLnTx/>
                  <a:uFillTx/>
                  <a:latin typeface="Calibri"/>
                  <a:ea typeface="+mn-ea"/>
                  <a:cs typeface="+mn-cs"/>
                </a:rPr>
                <a:t>9</a:t>
              </a:r>
            </a:p>
          </p:txBody>
        </p:sp>
        <p:sp>
          <p:nvSpPr>
            <p:cNvPr id="66" name="TextBox 65">
              <a:extLst>
                <a:ext uri="{FF2B5EF4-FFF2-40B4-BE49-F238E27FC236}">
                  <a16:creationId xmlns:a16="http://schemas.microsoft.com/office/drawing/2014/main" id="{93B3A549-32A1-9458-EDD7-83EAB4BE8C58}"/>
                </a:ext>
              </a:extLst>
            </p:cNvPr>
            <p:cNvSpPr txBox="1"/>
            <p:nvPr/>
          </p:nvSpPr>
          <p:spPr bwMode="auto">
            <a:xfrm>
              <a:off x="8698294" y="1568399"/>
              <a:ext cx="2926080" cy="274320"/>
            </a:xfrm>
            <a:prstGeom prst="rect">
              <a:avLst/>
            </a:prstGeom>
            <a:grpFill/>
            <a:ln w="12700">
              <a:noFill/>
            </a:ln>
            <a:effectLst>
              <a:outerShdw blurRad="50800" dist="38100" dir="5400000" algn="t" rotWithShape="0">
                <a:prstClr val="black">
                  <a:alpha val="40000"/>
                </a:prstClr>
              </a:outerShdw>
            </a:effectLst>
          </p:spPr>
          <p:txBody>
            <a:bodyPr lIns="18288" rIns="18288" bIns="18288" anchor="ct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alibri"/>
                  <a:ea typeface="+mn-ea"/>
                  <a:cs typeface="+mn-cs"/>
                </a:rPr>
                <a:t>Omega-9 Fatty Acids</a:t>
              </a:r>
            </a:p>
          </p:txBody>
        </p:sp>
        <p:sp>
          <p:nvSpPr>
            <p:cNvPr id="67" name="TextBox 66">
              <a:extLst>
                <a:ext uri="{FF2B5EF4-FFF2-40B4-BE49-F238E27FC236}">
                  <a16:creationId xmlns:a16="http://schemas.microsoft.com/office/drawing/2014/main" id="{B4A83D0F-5F2B-04CF-21A8-CEE16A1BB7B1}"/>
                </a:ext>
              </a:extLst>
            </p:cNvPr>
            <p:cNvSpPr txBox="1"/>
            <p:nvPr/>
          </p:nvSpPr>
          <p:spPr bwMode="auto">
            <a:xfrm>
              <a:off x="8698294" y="1974759"/>
              <a:ext cx="2929826" cy="319087"/>
            </a:xfrm>
            <a:prstGeom prst="rect">
              <a:avLst/>
            </a:prstGeom>
            <a:grpFill/>
            <a:ln w="3175">
              <a:solidFill>
                <a:schemeClr val="tx1"/>
              </a:solidFill>
            </a:ln>
          </p:spPr>
          <p:txBody>
            <a:bodyPr lIns="18288" rIns="18288" bIns="18288" anchor="ctr"/>
            <a:lstStyle>
              <a:defPPr>
                <a:defRPr lang="en-US"/>
              </a:defPPr>
              <a:lvl1pPr algn="ctr">
                <a:lnSpc>
                  <a:spcPct val="85000"/>
                </a:lnSpc>
                <a:defRPr sz="1000" b="1">
                  <a:solidFill>
                    <a:schemeClr val="accent1">
                      <a:lumMod val="50000"/>
                    </a:schemeClr>
                  </a:solidFill>
                </a:defRPr>
              </a:lvl1pP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Calibri"/>
                  <a:ea typeface="+mn-ea"/>
                  <a:cs typeface="+mn-cs"/>
                </a:rPr>
                <a:t>Oleic Acid (OA)</a:t>
              </a:r>
              <a:br>
                <a:rPr kumimoji="0" lang="en-US" sz="1100" b="1" i="0" u="none" strike="noStrike" kern="1200" cap="none" spc="0" normalizeH="0" baseline="0" noProof="0">
                  <a:ln>
                    <a:noFill/>
                  </a:ln>
                  <a:solidFill>
                    <a:schemeClr val="bg1"/>
                  </a:solidFill>
                  <a:effectLst/>
                  <a:uLnTx/>
                  <a:uFillTx/>
                  <a:latin typeface="Calibri"/>
                  <a:ea typeface="+mn-ea"/>
                  <a:cs typeface="+mn-cs"/>
                </a:rPr>
              </a:br>
              <a:r>
                <a:rPr kumimoji="0" lang="en-US" sz="1100" b="1" i="0" u="none" strike="noStrike" kern="1200" cap="none" spc="0" normalizeH="0" baseline="0" noProof="0">
                  <a:ln>
                    <a:noFill/>
                  </a:ln>
                  <a:solidFill>
                    <a:schemeClr val="bg1"/>
                  </a:solidFill>
                  <a:effectLst/>
                  <a:uLnTx/>
                  <a:uFillTx/>
                  <a:latin typeface="Calibri"/>
                  <a:ea typeface="+mn-ea"/>
                  <a:cs typeface="+mn-cs"/>
                </a:rPr>
                <a:t>18:1 </a:t>
              </a:r>
              <a:r>
                <a:rPr kumimoji="0" lang="el-GR" sz="1100" b="1" i="0" u="none" strike="noStrike" kern="1200" cap="none" spc="0" normalizeH="0" baseline="0" noProof="0">
                  <a:ln>
                    <a:noFill/>
                  </a:ln>
                  <a:solidFill>
                    <a:schemeClr val="bg1"/>
                  </a:solidFill>
                  <a:effectLst/>
                  <a:uLnTx/>
                  <a:uFillTx/>
                  <a:latin typeface="Calibri"/>
                  <a:ea typeface="+mn-ea"/>
                  <a:cs typeface="+mn-cs"/>
                </a:rPr>
                <a:t>ω</a:t>
              </a:r>
              <a:r>
                <a:rPr kumimoji="0" lang="en-US" sz="1100" b="1" i="0" u="none" strike="noStrike" kern="1200" cap="none" spc="0" normalizeH="0" baseline="0" noProof="0">
                  <a:ln>
                    <a:noFill/>
                  </a:ln>
                  <a:solidFill>
                    <a:schemeClr val="bg1"/>
                  </a:solidFill>
                  <a:effectLst/>
                  <a:uLnTx/>
                  <a:uFillTx/>
                  <a:latin typeface="Calibri"/>
                  <a:ea typeface="+mn-ea"/>
                  <a:cs typeface="+mn-cs"/>
                </a:rPr>
                <a:t>9</a:t>
              </a:r>
            </a:p>
          </p:txBody>
        </p:sp>
        <p:sp>
          <p:nvSpPr>
            <p:cNvPr id="68" name="TextBox 67">
              <a:extLst>
                <a:ext uri="{FF2B5EF4-FFF2-40B4-BE49-F238E27FC236}">
                  <a16:creationId xmlns:a16="http://schemas.microsoft.com/office/drawing/2014/main" id="{E01EAAD1-0252-7178-DC65-68F9CF0A551F}"/>
                </a:ext>
              </a:extLst>
            </p:cNvPr>
            <p:cNvSpPr txBox="1"/>
            <p:nvPr/>
          </p:nvSpPr>
          <p:spPr bwMode="auto">
            <a:xfrm>
              <a:off x="8698294" y="2519271"/>
              <a:ext cx="2929826" cy="320675"/>
            </a:xfrm>
            <a:prstGeom prst="rect">
              <a:avLst/>
            </a:prstGeom>
            <a:grpFill/>
            <a:ln w="3175">
              <a:solidFill>
                <a:schemeClr val="tx1"/>
              </a:solidFill>
            </a:ln>
          </p:spPr>
          <p:txBody>
            <a:bodyPr lIns="18288" rIns="18288" bIns="18288" anchor="ctr"/>
            <a:lstStyle>
              <a:defPPr>
                <a:defRPr lang="en-US"/>
              </a:defPPr>
              <a:lvl1pPr algn="ctr">
                <a:lnSpc>
                  <a:spcPct val="85000"/>
                </a:lnSpc>
                <a:defRPr sz="1000" b="1">
                  <a:solidFill>
                    <a:schemeClr val="accent1">
                      <a:lumMod val="50000"/>
                    </a:schemeClr>
                  </a:solidFill>
                </a:defRPr>
              </a:lvl1pP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err="1">
                  <a:ln>
                    <a:noFill/>
                  </a:ln>
                  <a:solidFill>
                    <a:schemeClr val="bg1"/>
                  </a:solidFill>
                  <a:effectLst/>
                  <a:uLnTx/>
                  <a:uFillTx/>
                  <a:latin typeface="Calibri"/>
                  <a:ea typeface="+mn-ea"/>
                  <a:cs typeface="+mn-cs"/>
                </a:rPr>
                <a:t>Octadecadienoic</a:t>
              </a:r>
              <a:r>
                <a:rPr kumimoji="0" lang="en-US" sz="1100" b="0" i="0" u="none" strike="noStrike" kern="1200" cap="none" spc="0" normalizeH="0" baseline="0" noProof="0">
                  <a:ln>
                    <a:noFill/>
                  </a:ln>
                  <a:solidFill>
                    <a:schemeClr val="bg1"/>
                  </a:solidFill>
                  <a:effectLst/>
                  <a:uLnTx/>
                  <a:uFillTx/>
                  <a:latin typeface="Calibri"/>
                  <a:ea typeface="+mn-ea"/>
                  <a:cs typeface="+mn-cs"/>
                </a:rPr>
                <a:t> Acid</a:t>
              </a:r>
              <a:br>
                <a:rPr kumimoji="0" lang="en-US" sz="1100" b="0" i="0" u="none" strike="noStrike" kern="1200" cap="none" spc="0" normalizeH="0" baseline="0" noProof="0">
                  <a:ln>
                    <a:noFill/>
                  </a:ln>
                  <a:solidFill>
                    <a:schemeClr val="bg1"/>
                  </a:solidFill>
                  <a:effectLst/>
                  <a:uLnTx/>
                  <a:uFillTx/>
                  <a:latin typeface="Calibri"/>
                  <a:ea typeface="+mn-ea"/>
                  <a:cs typeface="+mn-cs"/>
                </a:rPr>
              </a:br>
              <a:r>
                <a:rPr kumimoji="0" lang="en-US" sz="1100" b="0" i="0" u="none" strike="noStrike" kern="1200" cap="none" spc="0" normalizeH="0" baseline="0" noProof="0">
                  <a:ln>
                    <a:noFill/>
                  </a:ln>
                  <a:solidFill>
                    <a:schemeClr val="bg1"/>
                  </a:solidFill>
                  <a:effectLst/>
                  <a:uLnTx/>
                  <a:uFillTx/>
                  <a:latin typeface="Calibri"/>
                  <a:ea typeface="+mn-ea"/>
                  <a:cs typeface="+mn-cs"/>
                </a:rPr>
                <a:t>18:2 </a:t>
              </a:r>
              <a:r>
                <a:rPr kumimoji="0" lang="el-GR" sz="1100" b="0" i="0" u="none" strike="noStrike" kern="1200" cap="none" spc="0" normalizeH="0" baseline="0" noProof="0">
                  <a:ln>
                    <a:noFill/>
                  </a:ln>
                  <a:solidFill>
                    <a:schemeClr val="bg1"/>
                  </a:solidFill>
                  <a:effectLst/>
                  <a:uLnTx/>
                  <a:uFillTx/>
                  <a:latin typeface="Calibri"/>
                  <a:ea typeface="+mn-ea"/>
                  <a:cs typeface="+mn-cs"/>
                </a:rPr>
                <a:t>ω</a:t>
              </a:r>
              <a:r>
                <a:rPr kumimoji="0" lang="en-US" sz="1100" b="0" i="0" u="none" strike="noStrike" kern="1200" cap="none" spc="0" normalizeH="0" baseline="0" noProof="0">
                  <a:ln>
                    <a:noFill/>
                  </a:ln>
                  <a:solidFill>
                    <a:schemeClr val="bg1"/>
                  </a:solidFill>
                  <a:effectLst/>
                  <a:uLnTx/>
                  <a:uFillTx/>
                  <a:latin typeface="Calibri"/>
                  <a:ea typeface="+mn-ea"/>
                  <a:cs typeface="+mn-cs"/>
                </a:rPr>
                <a:t>9</a:t>
              </a:r>
            </a:p>
          </p:txBody>
        </p:sp>
        <p:sp>
          <p:nvSpPr>
            <p:cNvPr id="69" name="TextBox 68">
              <a:extLst>
                <a:ext uri="{FF2B5EF4-FFF2-40B4-BE49-F238E27FC236}">
                  <a16:creationId xmlns:a16="http://schemas.microsoft.com/office/drawing/2014/main" id="{CB0712BE-66DF-13D2-ABD6-B7A20D47B412}"/>
                </a:ext>
              </a:extLst>
            </p:cNvPr>
            <p:cNvSpPr txBox="1"/>
            <p:nvPr/>
          </p:nvSpPr>
          <p:spPr bwMode="auto">
            <a:xfrm>
              <a:off x="8698294" y="3060608"/>
              <a:ext cx="2929826" cy="320675"/>
            </a:xfrm>
            <a:prstGeom prst="rect">
              <a:avLst/>
            </a:prstGeom>
            <a:grpFill/>
            <a:ln w="3175">
              <a:solidFill>
                <a:schemeClr val="tx1"/>
              </a:solidFill>
            </a:ln>
          </p:spPr>
          <p:txBody>
            <a:bodyPr lIns="18288" rIns="18288" bIns="18288" anchor="ctr"/>
            <a:lstStyle>
              <a:defPPr>
                <a:defRPr lang="en-US"/>
              </a:defPPr>
              <a:lvl1pPr algn="ctr">
                <a:lnSpc>
                  <a:spcPct val="85000"/>
                </a:lnSpc>
                <a:defRPr sz="1000" b="1">
                  <a:solidFill>
                    <a:schemeClr val="accent1">
                      <a:lumMod val="50000"/>
                    </a:schemeClr>
                  </a:solidFill>
                </a:defRPr>
              </a:lvl1pP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err="1">
                  <a:ln>
                    <a:noFill/>
                  </a:ln>
                  <a:solidFill>
                    <a:schemeClr val="bg1"/>
                  </a:solidFill>
                  <a:effectLst/>
                  <a:uLnTx/>
                  <a:uFillTx/>
                  <a:latin typeface="Calibri"/>
                  <a:ea typeface="+mn-ea"/>
                  <a:cs typeface="+mn-cs"/>
                </a:rPr>
                <a:t>Eicosadienoic</a:t>
              </a:r>
              <a:r>
                <a:rPr kumimoji="0" lang="en-US" sz="1100" b="0" i="0" u="none" strike="noStrike" kern="1200" cap="none" spc="0" normalizeH="0" baseline="0" noProof="0">
                  <a:ln>
                    <a:noFill/>
                  </a:ln>
                  <a:solidFill>
                    <a:schemeClr val="bg1"/>
                  </a:solidFill>
                  <a:effectLst/>
                  <a:uLnTx/>
                  <a:uFillTx/>
                  <a:latin typeface="Calibri"/>
                  <a:ea typeface="+mn-ea"/>
                  <a:cs typeface="+mn-cs"/>
                </a:rPr>
                <a:t> Acid</a:t>
              </a:r>
              <a:br>
                <a:rPr kumimoji="0" lang="en-US" sz="1100" b="0" i="0" u="none" strike="noStrike" kern="1200" cap="none" spc="0" normalizeH="0" baseline="0" noProof="0">
                  <a:ln>
                    <a:noFill/>
                  </a:ln>
                  <a:solidFill>
                    <a:schemeClr val="bg1"/>
                  </a:solidFill>
                  <a:effectLst/>
                  <a:uLnTx/>
                  <a:uFillTx/>
                  <a:latin typeface="Calibri"/>
                  <a:ea typeface="+mn-ea"/>
                  <a:cs typeface="+mn-cs"/>
                </a:rPr>
              </a:br>
              <a:r>
                <a:rPr kumimoji="0" lang="en-US" sz="1100" b="0" i="0" u="none" strike="noStrike" kern="1200" cap="none" spc="0" normalizeH="0" baseline="0" noProof="0">
                  <a:ln>
                    <a:noFill/>
                  </a:ln>
                  <a:solidFill>
                    <a:schemeClr val="bg1"/>
                  </a:solidFill>
                  <a:effectLst/>
                  <a:uLnTx/>
                  <a:uFillTx/>
                  <a:latin typeface="Calibri"/>
                  <a:ea typeface="+mn-ea"/>
                  <a:cs typeface="+mn-cs"/>
                </a:rPr>
                <a:t>20:2 </a:t>
              </a:r>
              <a:r>
                <a:rPr kumimoji="0" lang="el-GR" sz="1100" b="0" i="0" u="none" strike="noStrike" kern="1200" cap="none" spc="0" normalizeH="0" baseline="0" noProof="0">
                  <a:ln>
                    <a:noFill/>
                  </a:ln>
                  <a:solidFill>
                    <a:schemeClr val="bg1"/>
                  </a:solidFill>
                  <a:effectLst/>
                  <a:uLnTx/>
                  <a:uFillTx/>
                  <a:latin typeface="Calibri"/>
                  <a:ea typeface="+mn-ea"/>
                  <a:cs typeface="+mn-cs"/>
                </a:rPr>
                <a:t>ω</a:t>
              </a:r>
              <a:r>
                <a:rPr kumimoji="0" lang="en-US" sz="1100" b="0" i="0" u="none" strike="noStrike" kern="1200" cap="none" spc="0" normalizeH="0" baseline="0" noProof="0">
                  <a:ln>
                    <a:noFill/>
                  </a:ln>
                  <a:solidFill>
                    <a:schemeClr val="bg1"/>
                  </a:solidFill>
                  <a:effectLst/>
                  <a:uLnTx/>
                  <a:uFillTx/>
                  <a:latin typeface="Calibri"/>
                  <a:ea typeface="+mn-ea"/>
                  <a:cs typeface="+mn-cs"/>
                </a:rPr>
                <a:t>9</a:t>
              </a:r>
            </a:p>
          </p:txBody>
        </p:sp>
        <p:cxnSp>
          <p:nvCxnSpPr>
            <p:cNvPr id="70" name="Straight Arrow Connector 16">
              <a:extLst>
                <a:ext uri="{FF2B5EF4-FFF2-40B4-BE49-F238E27FC236}">
                  <a16:creationId xmlns:a16="http://schemas.microsoft.com/office/drawing/2014/main" id="{74B0A9AE-4628-837E-D174-940BBC188B80}"/>
                </a:ext>
              </a:extLst>
            </p:cNvPr>
            <p:cNvCxnSpPr>
              <a:cxnSpLocks noChangeShapeType="1"/>
              <a:stCxn id="33" idx="3"/>
            </p:cNvCxnSpPr>
            <p:nvPr/>
          </p:nvCxnSpPr>
          <p:spPr bwMode="auto">
            <a:xfrm flipV="1">
              <a:off x="8769631" y="3501977"/>
              <a:ext cx="1392492" cy="792"/>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50">
              <a:extLst>
                <a:ext uri="{FF2B5EF4-FFF2-40B4-BE49-F238E27FC236}">
                  <a16:creationId xmlns:a16="http://schemas.microsoft.com/office/drawing/2014/main" id="{2ADF27A7-69B2-58B5-D562-AC151C1155CC}"/>
                </a:ext>
              </a:extLst>
            </p:cNvPr>
            <p:cNvCxnSpPr>
              <a:cxnSpLocks noChangeShapeType="1"/>
              <a:stCxn id="49" idx="3"/>
            </p:cNvCxnSpPr>
            <p:nvPr/>
          </p:nvCxnSpPr>
          <p:spPr bwMode="auto">
            <a:xfrm flipV="1">
              <a:off x="8511548" y="2938415"/>
              <a:ext cx="1650577" cy="790"/>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Arrow Connector 54">
              <a:extLst>
                <a:ext uri="{FF2B5EF4-FFF2-40B4-BE49-F238E27FC236}">
                  <a16:creationId xmlns:a16="http://schemas.microsoft.com/office/drawing/2014/main" id="{1652AC99-BEAB-84FB-650B-DF909312409E}"/>
                </a:ext>
              </a:extLst>
            </p:cNvPr>
            <p:cNvCxnSpPr>
              <a:cxnSpLocks noChangeShapeType="1"/>
              <a:stCxn id="34" idx="3"/>
            </p:cNvCxnSpPr>
            <p:nvPr/>
          </p:nvCxnSpPr>
          <p:spPr bwMode="auto">
            <a:xfrm>
              <a:off x="8769631" y="2394693"/>
              <a:ext cx="1394658" cy="2382"/>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Arrow Connector 93">
              <a:extLst>
                <a:ext uri="{FF2B5EF4-FFF2-40B4-BE49-F238E27FC236}">
                  <a16:creationId xmlns:a16="http://schemas.microsoft.com/office/drawing/2014/main" id="{E55A21D3-48AB-B08C-4228-BFA28693062F}"/>
                </a:ext>
              </a:extLst>
            </p:cNvPr>
            <p:cNvCxnSpPr>
              <a:cxnSpLocks noChangeShapeType="1"/>
              <a:stCxn id="67" idx="2"/>
              <a:endCxn id="68" idx="0"/>
            </p:cNvCxnSpPr>
            <p:nvPr/>
          </p:nvCxnSpPr>
          <p:spPr bwMode="auto">
            <a:xfrm>
              <a:off x="10163207" y="2293846"/>
              <a:ext cx="0" cy="225425"/>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Arrow Connector 94">
              <a:extLst>
                <a:ext uri="{FF2B5EF4-FFF2-40B4-BE49-F238E27FC236}">
                  <a16:creationId xmlns:a16="http://schemas.microsoft.com/office/drawing/2014/main" id="{227966BA-DB59-86FC-658F-C19414CF420A}"/>
                </a:ext>
              </a:extLst>
            </p:cNvPr>
            <p:cNvCxnSpPr>
              <a:cxnSpLocks noChangeShapeType="1"/>
              <a:stCxn id="68" idx="2"/>
              <a:endCxn id="69" idx="0"/>
            </p:cNvCxnSpPr>
            <p:nvPr/>
          </p:nvCxnSpPr>
          <p:spPr bwMode="auto">
            <a:xfrm>
              <a:off x="10163207" y="2839946"/>
              <a:ext cx="0" cy="220662"/>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Arrow Connector 95">
              <a:extLst>
                <a:ext uri="{FF2B5EF4-FFF2-40B4-BE49-F238E27FC236}">
                  <a16:creationId xmlns:a16="http://schemas.microsoft.com/office/drawing/2014/main" id="{5DE065A6-20DF-A4E7-F188-E7C4081880C8}"/>
                </a:ext>
              </a:extLst>
            </p:cNvPr>
            <p:cNvCxnSpPr>
              <a:cxnSpLocks noChangeShapeType="1"/>
              <a:stCxn id="69" idx="2"/>
              <a:endCxn id="65" idx="0"/>
            </p:cNvCxnSpPr>
            <p:nvPr/>
          </p:nvCxnSpPr>
          <p:spPr bwMode="auto">
            <a:xfrm>
              <a:off x="10163207" y="3381283"/>
              <a:ext cx="0" cy="249280"/>
            </a:xfrm>
            <a:prstGeom prst="straightConnector1">
              <a:avLst/>
            </a:prstGeom>
            <a:grpFill/>
            <a:ln w="12700" algn="ctr">
              <a:solidFill>
                <a:schemeClr val="bg1">
                  <a:lumMod val="6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7" name="TextBox 146">
            <a:extLst>
              <a:ext uri="{FF2B5EF4-FFF2-40B4-BE49-F238E27FC236}">
                <a16:creationId xmlns:a16="http://schemas.microsoft.com/office/drawing/2014/main" id="{BB86A753-15E4-F440-C07D-3B477901CD2F}"/>
              </a:ext>
            </a:extLst>
          </p:cNvPr>
          <p:cNvSpPr txBox="1"/>
          <p:nvPr/>
        </p:nvSpPr>
        <p:spPr bwMode="auto">
          <a:xfrm>
            <a:off x="4730305" y="3767773"/>
            <a:ext cx="2926080" cy="320675"/>
          </a:xfrm>
          <a:prstGeom prst="rect">
            <a:avLst/>
          </a:prstGeom>
          <a:solidFill>
            <a:srgbClr val="D98C69"/>
          </a:solidFill>
          <a:ln w="3175">
            <a:solidFill>
              <a:schemeClr val="tx1"/>
            </a:solidFill>
          </a:ln>
        </p:spPr>
        <p:txBody>
          <a:bodyPr lIns="18288" rIns="18288" bIns="18288" anchor="ct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Arachidonic Acid (AA)</a:t>
            </a:r>
            <a:br>
              <a:rPr kumimoji="0" lang="en-US" sz="1200" b="1" i="0" u="none" strike="noStrike" kern="1200" cap="none" spc="0" normalizeH="0" baseline="0" noProof="0">
                <a:ln>
                  <a:noFill/>
                </a:ln>
                <a:solidFill>
                  <a:prstClr val="white"/>
                </a:solidFill>
                <a:effectLst/>
                <a:uLnTx/>
                <a:uFillTx/>
                <a:latin typeface="Calibri"/>
                <a:ea typeface="+mn-ea"/>
                <a:cs typeface="+mn-cs"/>
              </a:rPr>
            </a:br>
            <a:r>
              <a:rPr kumimoji="0" lang="en-US" sz="1200" b="1" i="0" u="none" strike="noStrike" kern="1200" cap="none" spc="0" normalizeH="0" baseline="0" noProof="0">
                <a:ln>
                  <a:noFill/>
                </a:ln>
                <a:solidFill>
                  <a:prstClr val="white"/>
                </a:solidFill>
                <a:effectLst/>
                <a:uLnTx/>
                <a:uFillTx/>
                <a:latin typeface="Calibri"/>
                <a:ea typeface="+mn-ea"/>
                <a:cs typeface="+mn-cs"/>
              </a:rPr>
              <a:t>20:4 </a:t>
            </a:r>
            <a:r>
              <a:rPr kumimoji="0" lang="el-GR" sz="1200" b="1" i="0" u="none" strike="noStrike" kern="1200" cap="none" spc="0" normalizeH="0" baseline="0" noProof="0">
                <a:ln>
                  <a:noFill/>
                </a:ln>
                <a:solidFill>
                  <a:prstClr val="white"/>
                </a:solidFill>
                <a:effectLst/>
                <a:uLnTx/>
                <a:uFillTx/>
                <a:latin typeface="Calibri"/>
                <a:ea typeface="+mn-ea"/>
                <a:cs typeface="+mn-cs"/>
              </a:rPr>
              <a:t>ω</a:t>
            </a:r>
            <a:r>
              <a:rPr kumimoji="0" lang="en-US" sz="1200" b="1" i="0" u="none" strike="noStrike" kern="1200" cap="none" spc="0" normalizeH="0" baseline="0" noProof="0">
                <a:ln>
                  <a:noFill/>
                </a:ln>
                <a:solidFill>
                  <a:prstClr val="white"/>
                </a:solidFill>
                <a:effectLst/>
                <a:uLnTx/>
                <a:uFillTx/>
                <a:latin typeface="Calibri"/>
                <a:ea typeface="+mn-ea"/>
                <a:cs typeface="+mn-cs"/>
              </a:rPr>
              <a:t>6</a:t>
            </a:r>
          </a:p>
        </p:txBody>
      </p:sp>
      <p:sp>
        <p:nvSpPr>
          <p:cNvPr id="150" name="TextBox 149">
            <a:extLst>
              <a:ext uri="{FF2B5EF4-FFF2-40B4-BE49-F238E27FC236}">
                <a16:creationId xmlns:a16="http://schemas.microsoft.com/office/drawing/2014/main" id="{C599543F-6332-8C27-42F5-02AA298E2346}"/>
              </a:ext>
            </a:extLst>
          </p:cNvPr>
          <p:cNvSpPr txBox="1"/>
          <p:nvPr/>
        </p:nvSpPr>
        <p:spPr bwMode="auto">
          <a:xfrm>
            <a:off x="612648" y="3758583"/>
            <a:ext cx="2926080" cy="320675"/>
          </a:xfrm>
          <a:prstGeom prst="rect">
            <a:avLst/>
          </a:prstGeom>
          <a:solidFill>
            <a:schemeClr val="accent1">
              <a:lumMod val="75000"/>
            </a:schemeClr>
          </a:solidFill>
          <a:ln w="3175">
            <a:solidFill>
              <a:schemeClr val="tx1"/>
            </a:solidFill>
          </a:ln>
        </p:spPr>
        <p:txBody>
          <a:bodyPr lIns="18288" rIns="18288" bIns="18288" anchor="ct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Eicosapentaenoic</a:t>
            </a: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Acid (EPA)</a:t>
            </a:r>
            <a:b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b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20:5 </a:t>
            </a:r>
            <a:r>
              <a:rPr kumimoji="0" lang="el-GR"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ω</a:t>
            </a: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3</a:t>
            </a:r>
          </a:p>
        </p:txBody>
      </p:sp>
      <p:sp>
        <p:nvSpPr>
          <p:cNvPr id="151" name="TextBox 150">
            <a:extLst>
              <a:ext uri="{FF2B5EF4-FFF2-40B4-BE49-F238E27FC236}">
                <a16:creationId xmlns:a16="http://schemas.microsoft.com/office/drawing/2014/main" id="{A2DA2DA8-598D-DC92-ED1F-2618E4614FC6}"/>
              </a:ext>
            </a:extLst>
          </p:cNvPr>
          <p:cNvSpPr txBox="1"/>
          <p:nvPr/>
        </p:nvSpPr>
        <p:spPr bwMode="auto">
          <a:xfrm>
            <a:off x="612648" y="6018063"/>
            <a:ext cx="2926080" cy="320675"/>
          </a:xfrm>
          <a:prstGeom prst="rect">
            <a:avLst/>
          </a:prstGeom>
          <a:solidFill>
            <a:srgbClr val="00B050"/>
          </a:solidFill>
          <a:ln w="3175">
            <a:solidFill>
              <a:schemeClr val="tx1"/>
            </a:solidFill>
          </a:ln>
        </p:spPr>
        <p:txBody>
          <a:bodyPr lIns="18288" rIns="18288" bIns="18288" anchor="ctr"/>
          <a:lstStyle>
            <a:defPPr>
              <a:defRPr lang="en-US"/>
            </a:defPPr>
            <a:lvl1pPr algn="ctr">
              <a:lnSpc>
                <a:spcPct val="85000"/>
              </a:lnSpc>
              <a:defRPr sz="1000" b="1">
                <a:solidFill>
                  <a:schemeClr val="accent1">
                    <a:lumMod val="50000"/>
                  </a:schemeClr>
                </a:solidFill>
              </a:defRPr>
            </a:lvl1pPr>
          </a:lstStyle>
          <a:p>
            <a:pPr marL="0" marR="0" lvl="0" indent="0" algn="ctr" defTabSz="914394"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Docosahexaenoic Acid (DHA)</a:t>
            </a:r>
            <a:b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b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22:6 </a:t>
            </a:r>
            <a:r>
              <a:rPr kumimoji="0" lang="el-GR"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ω</a:t>
            </a: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3</a:t>
            </a:r>
          </a:p>
        </p:txBody>
      </p:sp>
      <p:grpSp>
        <p:nvGrpSpPr>
          <p:cNvPr id="152" name="Group 151">
            <a:extLst>
              <a:ext uri="{FF2B5EF4-FFF2-40B4-BE49-F238E27FC236}">
                <a16:creationId xmlns:a16="http://schemas.microsoft.com/office/drawing/2014/main" id="{7E7AF466-960D-76D1-0982-C1A094B8E184}"/>
              </a:ext>
            </a:extLst>
          </p:cNvPr>
          <p:cNvGrpSpPr>
            <a:grpSpLocks/>
          </p:cNvGrpSpPr>
          <p:nvPr/>
        </p:nvGrpSpPr>
        <p:grpSpPr bwMode="auto">
          <a:xfrm>
            <a:off x="7685942" y="4071791"/>
            <a:ext cx="2428523" cy="1138314"/>
            <a:chOff x="5867942" y="3849082"/>
            <a:chExt cx="2428020" cy="1137917"/>
          </a:xfrm>
        </p:grpSpPr>
        <p:sp>
          <p:nvSpPr>
            <p:cNvPr id="153" name="Rectangle 87">
              <a:extLst>
                <a:ext uri="{FF2B5EF4-FFF2-40B4-BE49-F238E27FC236}">
                  <a16:creationId xmlns:a16="http://schemas.microsoft.com/office/drawing/2014/main" id="{DA49F0EA-8675-6F69-C84C-8D555C78243A}"/>
                </a:ext>
              </a:extLst>
            </p:cNvPr>
            <p:cNvSpPr>
              <a:spLocks noChangeArrowheads="1"/>
            </p:cNvSpPr>
            <p:nvPr/>
          </p:nvSpPr>
          <p:spPr bwMode="auto">
            <a:xfrm>
              <a:off x="7307271" y="4678449"/>
              <a:ext cx="802310" cy="254361"/>
            </a:xfrm>
            <a:prstGeom prst="rect">
              <a:avLst/>
            </a:prstGeom>
            <a:solidFill>
              <a:srgbClr val="FFC000"/>
            </a:solidFill>
            <a:ln w="9525" algn="ctr">
              <a:solidFill>
                <a:schemeClr val="tx1"/>
              </a:solidFill>
              <a:round/>
              <a:headEnd/>
              <a:tailEnd/>
            </a:ln>
          </p:spPr>
          <p:txBody>
            <a:bodyPr/>
            <a:lstStyle>
              <a:lvl1pPr eaLnBrk="0" hangingPunct="0">
                <a:buFont typeface="Wingdings" pitchFamily="2" charset="2"/>
                <a:buChar char="§"/>
                <a:defRPr sz="3200">
                  <a:solidFill>
                    <a:srgbClr val="39683E"/>
                  </a:solidFill>
                  <a:latin typeface="Tahoma" pitchFamily="34" charset="0"/>
                  <a:cs typeface="Tahoma" pitchFamily="34" charset="0"/>
                </a:defRPr>
              </a:lvl1pPr>
              <a:lvl2pPr marL="742950" indent="-285750" eaLnBrk="0" hangingPunct="0">
                <a:buFont typeface="Arial" pitchFamily="34" charset="0"/>
                <a:buChar char="•"/>
                <a:defRPr sz="2800">
                  <a:solidFill>
                    <a:srgbClr val="969696"/>
                  </a:solidFill>
                  <a:latin typeface="Tahoma" pitchFamily="34" charset="0"/>
                  <a:cs typeface="Tahoma" pitchFamily="34" charset="0"/>
                </a:defRPr>
              </a:lvl2pPr>
              <a:lvl3pPr marL="1143000" indent="-228600" eaLnBrk="0" hangingPunct="0">
                <a:buSzPct val="90000"/>
                <a:buFont typeface="Calibri" pitchFamily="34" charset="0"/>
                <a:buChar char="–"/>
                <a:defRPr sz="2400">
                  <a:solidFill>
                    <a:srgbClr val="39683E"/>
                  </a:solidFill>
                  <a:latin typeface="Tahoma" pitchFamily="34" charset="0"/>
                  <a:cs typeface="Tahoma" pitchFamily="34" charset="0"/>
                </a:defRPr>
              </a:lvl3pPr>
              <a:lvl4pPr marL="1600200" indent="-228600" eaLnBrk="0" hangingPunct="0">
                <a:buFont typeface="Arial" pitchFamily="34" charset="0"/>
                <a:buChar char="•"/>
                <a:defRPr sz="2000">
                  <a:solidFill>
                    <a:srgbClr val="969696"/>
                  </a:solidFill>
                  <a:latin typeface="Tahoma" pitchFamily="34" charset="0"/>
                  <a:cs typeface="Tahoma"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Tahom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Calibri"/>
                <a:ea typeface="+mn-ea"/>
                <a:cs typeface="Tahoma" pitchFamily="34" charset="0"/>
              </a:endParaRPr>
            </a:p>
          </p:txBody>
        </p:sp>
        <p:sp>
          <p:nvSpPr>
            <p:cNvPr id="154" name="Rectangle 88">
              <a:extLst>
                <a:ext uri="{FF2B5EF4-FFF2-40B4-BE49-F238E27FC236}">
                  <a16:creationId xmlns:a16="http://schemas.microsoft.com/office/drawing/2014/main" id="{A3F6866C-1C82-2D68-BCCE-56C43614B5B7}"/>
                </a:ext>
              </a:extLst>
            </p:cNvPr>
            <p:cNvSpPr>
              <a:spLocks noChangeArrowheads="1"/>
            </p:cNvSpPr>
            <p:nvPr/>
          </p:nvSpPr>
          <p:spPr bwMode="auto">
            <a:xfrm>
              <a:off x="6183514" y="4693301"/>
              <a:ext cx="802310" cy="254361"/>
            </a:xfrm>
            <a:prstGeom prst="rect">
              <a:avLst/>
            </a:prstGeom>
            <a:solidFill>
              <a:srgbClr val="FFC000"/>
            </a:solidFill>
            <a:ln w="9525" algn="ctr">
              <a:solidFill>
                <a:schemeClr val="tx1"/>
              </a:solidFill>
              <a:round/>
              <a:headEnd/>
              <a:tailEnd/>
            </a:ln>
          </p:spPr>
          <p:txBody>
            <a:bodyPr/>
            <a:lstStyle>
              <a:lvl1pPr eaLnBrk="0" hangingPunct="0">
                <a:buFont typeface="Wingdings" pitchFamily="2" charset="2"/>
                <a:buChar char="§"/>
                <a:defRPr sz="3200">
                  <a:solidFill>
                    <a:srgbClr val="39683E"/>
                  </a:solidFill>
                  <a:latin typeface="Tahoma" pitchFamily="34" charset="0"/>
                  <a:cs typeface="Tahoma" pitchFamily="34" charset="0"/>
                </a:defRPr>
              </a:lvl1pPr>
              <a:lvl2pPr marL="742950" indent="-285750" eaLnBrk="0" hangingPunct="0">
                <a:buFont typeface="Arial" pitchFamily="34" charset="0"/>
                <a:buChar char="•"/>
                <a:defRPr sz="2800">
                  <a:solidFill>
                    <a:srgbClr val="969696"/>
                  </a:solidFill>
                  <a:latin typeface="Tahoma" pitchFamily="34" charset="0"/>
                  <a:cs typeface="Tahoma" pitchFamily="34" charset="0"/>
                </a:defRPr>
              </a:lvl2pPr>
              <a:lvl3pPr marL="1143000" indent="-228600" eaLnBrk="0" hangingPunct="0">
                <a:buSzPct val="90000"/>
                <a:buFont typeface="Calibri" pitchFamily="34" charset="0"/>
                <a:buChar char="–"/>
                <a:defRPr sz="2400">
                  <a:solidFill>
                    <a:srgbClr val="39683E"/>
                  </a:solidFill>
                  <a:latin typeface="Tahoma" pitchFamily="34" charset="0"/>
                  <a:cs typeface="Tahoma" pitchFamily="34" charset="0"/>
                </a:defRPr>
              </a:lvl3pPr>
              <a:lvl4pPr marL="1600200" indent="-228600" eaLnBrk="0" hangingPunct="0">
                <a:buFont typeface="Arial" pitchFamily="34" charset="0"/>
                <a:buChar char="•"/>
                <a:defRPr sz="2000">
                  <a:solidFill>
                    <a:srgbClr val="969696"/>
                  </a:solidFill>
                  <a:latin typeface="Tahoma" pitchFamily="34" charset="0"/>
                  <a:cs typeface="Tahoma"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Tahom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Calibri"/>
                <a:ea typeface="+mn-ea"/>
                <a:cs typeface="Tahoma" pitchFamily="34" charset="0"/>
              </a:endParaRPr>
            </a:p>
          </p:txBody>
        </p:sp>
        <p:sp>
          <p:nvSpPr>
            <p:cNvPr id="155" name="TextBox 89">
              <a:extLst>
                <a:ext uri="{FF2B5EF4-FFF2-40B4-BE49-F238E27FC236}">
                  <a16:creationId xmlns:a16="http://schemas.microsoft.com/office/drawing/2014/main" id="{1BC5176E-D108-58FB-9665-74A7D009B3B3}"/>
                </a:ext>
              </a:extLst>
            </p:cNvPr>
            <p:cNvSpPr txBox="1">
              <a:spLocks noChangeArrowheads="1"/>
            </p:cNvSpPr>
            <p:nvPr/>
          </p:nvSpPr>
          <p:spPr bwMode="auto">
            <a:xfrm>
              <a:off x="6002990" y="4648563"/>
              <a:ext cx="1163356" cy="338436"/>
            </a:xfrm>
            <a:prstGeom prst="rect">
              <a:avLst/>
            </a:prstGeom>
            <a:ln>
              <a:noFill/>
            </a:ln>
          </p:spPr>
          <p:style>
            <a:lnRef idx="0">
              <a:scrgbClr r="0" g="0" b="0"/>
            </a:lnRef>
            <a:fillRef idx="1001">
              <a:schemeClr val="dk2"/>
            </a:fillRef>
            <a:effectRef idx="0">
              <a:scrgbClr r="0" g="0" b="0"/>
            </a:effectRef>
            <a:fontRef idx="major"/>
          </p:style>
          <p:txBody>
            <a:bodyPr>
              <a:spAutoFit/>
            </a:bodyPr>
            <a:lstStyle>
              <a:lvl1pPr eaLnBrk="0" hangingPunct="0">
                <a:buFont typeface="Wingdings" pitchFamily="2" charset="2"/>
                <a:buChar char="§"/>
                <a:defRPr sz="3200">
                  <a:solidFill>
                    <a:srgbClr val="39683E"/>
                  </a:solidFill>
                  <a:latin typeface="Tahoma" pitchFamily="34" charset="0"/>
                  <a:cs typeface="Tahoma" pitchFamily="34" charset="0"/>
                </a:defRPr>
              </a:lvl1pPr>
              <a:lvl2pPr marL="742950" indent="-285750" eaLnBrk="0" hangingPunct="0">
                <a:buFont typeface="Arial" pitchFamily="34" charset="0"/>
                <a:buChar char="•"/>
                <a:defRPr sz="2800">
                  <a:solidFill>
                    <a:srgbClr val="969696"/>
                  </a:solidFill>
                  <a:latin typeface="Tahoma" pitchFamily="34" charset="0"/>
                  <a:cs typeface="Tahoma" pitchFamily="34" charset="0"/>
                </a:defRPr>
              </a:lvl2pPr>
              <a:lvl3pPr marL="1143000" indent="-228600" eaLnBrk="0" hangingPunct="0">
                <a:buSzPct val="90000"/>
                <a:buFont typeface="Calibri" pitchFamily="34" charset="0"/>
                <a:buChar char="–"/>
                <a:defRPr sz="2400">
                  <a:solidFill>
                    <a:srgbClr val="39683E"/>
                  </a:solidFill>
                  <a:latin typeface="Tahoma" pitchFamily="34" charset="0"/>
                  <a:cs typeface="Tahoma" pitchFamily="34" charset="0"/>
                </a:defRPr>
              </a:lvl3pPr>
              <a:lvl4pPr marL="1600200" indent="-228600" eaLnBrk="0" hangingPunct="0">
                <a:buFont typeface="Arial" pitchFamily="34" charset="0"/>
                <a:buChar char="•"/>
                <a:defRPr sz="2000">
                  <a:solidFill>
                    <a:srgbClr val="969696"/>
                  </a:solidFill>
                  <a:latin typeface="Tahoma" pitchFamily="34" charset="0"/>
                  <a:cs typeface="Tahoma"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Tahom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chemeClr val="bg1"/>
                  </a:solidFill>
                  <a:effectLst/>
                  <a:uLnTx/>
                  <a:uFillTx/>
                  <a:latin typeface="Calibri"/>
                  <a:ea typeface="+mn-ea"/>
                  <a:cs typeface="Tahoma" pitchFamily="34" charset="0"/>
                </a:rPr>
                <a:t>Tetraene</a:t>
              </a:r>
            </a:p>
          </p:txBody>
        </p:sp>
        <p:sp>
          <p:nvSpPr>
            <p:cNvPr id="156" name="TextBox 90">
              <a:extLst>
                <a:ext uri="{FF2B5EF4-FFF2-40B4-BE49-F238E27FC236}">
                  <a16:creationId xmlns:a16="http://schemas.microsoft.com/office/drawing/2014/main" id="{439833DE-0BD3-CD52-DB42-1E616EB7D4BC}"/>
                </a:ext>
              </a:extLst>
            </p:cNvPr>
            <p:cNvSpPr txBox="1">
              <a:spLocks noChangeArrowheads="1"/>
            </p:cNvSpPr>
            <p:nvPr/>
          </p:nvSpPr>
          <p:spPr bwMode="auto">
            <a:xfrm>
              <a:off x="7132606" y="4628658"/>
              <a:ext cx="1163356" cy="338436"/>
            </a:xfrm>
            <a:prstGeom prst="rect">
              <a:avLst/>
            </a:prstGeom>
            <a:ln>
              <a:noFill/>
            </a:ln>
          </p:spPr>
          <p:style>
            <a:lnRef idx="0">
              <a:scrgbClr r="0" g="0" b="0"/>
            </a:lnRef>
            <a:fillRef idx="1001">
              <a:schemeClr val="dk2"/>
            </a:fillRef>
            <a:effectRef idx="0">
              <a:scrgbClr r="0" g="0" b="0"/>
            </a:effectRef>
            <a:fontRef idx="major"/>
          </p:style>
          <p:txBody>
            <a:bodyPr>
              <a:spAutoFit/>
            </a:bodyPr>
            <a:lstStyle>
              <a:lvl1pPr eaLnBrk="0" hangingPunct="0">
                <a:buFont typeface="Wingdings" pitchFamily="2" charset="2"/>
                <a:buChar char="§"/>
                <a:defRPr sz="3200">
                  <a:solidFill>
                    <a:srgbClr val="39683E"/>
                  </a:solidFill>
                  <a:latin typeface="Tahoma" pitchFamily="34" charset="0"/>
                  <a:cs typeface="Tahoma" pitchFamily="34" charset="0"/>
                </a:defRPr>
              </a:lvl1pPr>
              <a:lvl2pPr marL="742950" indent="-285750" eaLnBrk="0" hangingPunct="0">
                <a:buFont typeface="Arial" pitchFamily="34" charset="0"/>
                <a:buChar char="•"/>
                <a:defRPr sz="2800">
                  <a:solidFill>
                    <a:srgbClr val="969696"/>
                  </a:solidFill>
                  <a:latin typeface="Tahoma" pitchFamily="34" charset="0"/>
                  <a:cs typeface="Tahoma" pitchFamily="34" charset="0"/>
                </a:defRPr>
              </a:lvl2pPr>
              <a:lvl3pPr marL="1143000" indent="-228600" eaLnBrk="0" hangingPunct="0">
                <a:buSzPct val="90000"/>
                <a:buFont typeface="Calibri" pitchFamily="34" charset="0"/>
                <a:buChar char="–"/>
                <a:defRPr sz="2400">
                  <a:solidFill>
                    <a:srgbClr val="39683E"/>
                  </a:solidFill>
                  <a:latin typeface="Tahoma" pitchFamily="34" charset="0"/>
                  <a:cs typeface="Tahoma" pitchFamily="34" charset="0"/>
                </a:defRPr>
              </a:lvl3pPr>
              <a:lvl4pPr marL="1600200" indent="-228600" eaLnBrk="0" hangingPunct="0">
                <a:buFont typeface="Arial" pitchFamily="34" charset="0"/>
                <a:buChar char="•"/>
                <a:defRPr sz="2000">
                  <a:solidFill>
                    <a:srgbClr val="969696"/>
                  </a:solidFill>
                  <a:latin typeface="Tahoma" pitchFamily="34" charset="0"/>
                  <a:cs typeface="Tahoma"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Tahom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chemeClr val="bg1"/>
                  </a:solidFill>
                  <a:effectLst/>
                  <a:uLnTx/>
                  <a:uFillTx/>
                  <a:latin typeface="Calibri"/>
                  <a:ea typeface="+mn-ea"/>
                  <a:cs typeface="Tahoma" pitchFamily="34" charset="0"/>
                </a:rPr>
                <a:t>Triene</a:t>
              </a:r>
            </a:p>
          </p:txBody>
        </p:sp>
        <p:cxnSp>
          <p:nvCxnSpPr>
            <p:cNvPr id="157" name="Straight Arrow Connector 91">
              <a:extLst>
                <a:ext uri="{FF2B5EF4-FFF2-40B4-BE49-F238E27FC236}">
                  <a16:creationId xmlns:a16="http://schemas.microsoft.com/office/drawing/2014/main" id="{58405DDD-9785-CB9A-311F-D6522E199384}"/>
                </a:ext>
              </a:extLst>
            </p:cNvPr>
            <p:cNvCxnSpPr>
              <a:cxnSpLocks noChangeShapeType="1"/>
              <a:stCxn id="156" idx="0"/>
            </p:cNvCxnSpPr>
            <p:nvPr/>
          </p:nvCxnSpPr>
          <p:spPr bwMode="auto">
            <a:xfrm flipV="1">
              <a:off x="7714285" y="3910477"/>
              <a:ext cx="539663" cy="71818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8" name="Straight Arrow Connector 92">
              <a:extLst>
                <a:ext uri="{FF2B5EF4-FFF2-40B4-BE49-F238E27FC236}">
                  <a16:creationId xmlns:a16="http://schemas.microsoft.com/office/drawing/2014/main" id="{76EBC6BB-151E-29C6-4C0A-58C55671807B}"/>
                </a:ext>
              </a:extLst>
            </p:cNvPr>
            <p:cNvCxnSpPr>
              <a:cxnSpLocks noChangeShapeType="1"/>
              <a:stCxn id="154" idx="0"/>
            </p:cNvCxnSpPr>
            <p:nvPr/>
          </p:nvCxnSpPr>
          <p:spPr bwMode="auto">
            <a:xfrm flipH="1" flipV="1">
              <a:off x="5867942" y="3849082"/>
              <a:ext cx="716727" cy="84422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59" name="Footer Placeholder 31">
            <a:extLst>
              <a:ext uri="{FF2B5EF4-FFF2-40B4-BE49-F238E27FC236}">
                <a16:creationId xmlns:a16="http://schemas.microsoft.com/office/drawing/2014/main" id="{46107F8E-394D-3D57-B50E-EAD3D5880EE3}"/>
              </a:ext>
            </a:extLst>
          </p:cNvPr>
          <p:cNvSpPr>
            <a:spLocks noGrp="1"/>
          </p:cNvSpPr>
          <p:nvPr>
            <p:ph type="ftr" sz="quarter" idx="11"/>
          </p:nvPr>
        </p:nvSpPr>
        <p:spPr>
          <a:xfrm>
            <a:off x="0" y="6558213"/>
            <a:ext cx="1041888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6699"/>
                </a:solidFill>
                <a:effectLst/>
                <a:uLnTx/>
                <a:uFillTx/>
                <a:ea typeface="+mn-ea"/>
                <a:cs typeface="+mn-cs"/>
              </a:rPr>
              <a:t>Adapted from Le HD, et al. Prostaglandins </a:t>
            </a:r>
            <a:r>
              <a:rPr kumimoji="0" lang="en-US" sz="900" b="0" i="0" u="none" strike="noStrike" kern="1200" cap="none" spc="0" normalizeH="0" baseline="0" noProof="0" err="1">
                <a:ln>
                  <a:noFill/>
                </a:ln>
                <a:solidFill>
                  <a:srgbClr val="006699"/>
                </a:solidFill>
                <a:effectLst/>
                <a:uLnTx/>
                <a:uFillTx/>
                <a:ea typeface="+mn-ea"/>
                <a:cs typeface="+mn-cs"/>
              </a:rPr>
              <a:t>Leukot</a:t>
            </a:r>
            <a:r>
              <a:rPr kumimoji="0" lang="en-US" sz="900" b="0" i="0" u="none" strike="noStrike" kern="1200" cap="none" spc="0" normalizeH="0" baseline="0" noProof="0">
                <a:ln>
                  <a:noFill/>
                </a:ln>
                <a:solidFill>
                  <a:srgbClr val="006699"/>
                </a:solidFill>
                <a:effectLst/>
                <a:uLnTx/>
                <a:uFillTx/>
                <a:ea typeface="+mn-ea"/>
                <a:cs typeface="+mn-cs"/>
              </a:rPr>
              <a:t> Essent Fatty Acids. 2009;81:165-170. with permission from Elsevier</a:t>
            </a:r>
          </a:p>
        </p:txBody>
      </p:sp>
    </p:spTree>
    <p:extLst>
      <p:ext uri="{BB962C8B-B14F-4D97-AF65-F5344CB8AC3E}">
        <p14:creationId xmlns:p14="http://schemas.microsoft.com/office/powerpoint/2010/main" val="16729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Fatty Acid Metabolic Pathways in Neonates</a:t>
            </a:r>
          </a:p>
        </p:txBody>
      </p:sp>
      <p:graphicFrame>
        <p:nvGraphicFramePr>
          <p:cNvPr id="8" name="Content Placeholder 2">
            <a:extLst>
              <a:ext uri="{FF2B5EF4-FFF2-40B4-BE49-F238E27FC236}">
                <a16:creationId xmlns:a16="http://schemas.microsoft.com/office/drawing/2014/main" id="{4EBE8403-6357-17AF-BD36-7DCDB99E54C0}"/>
              </a:ext>
            </a:extLst>
          </p:cNvPr>
          <p:cNvGraphicFramePr>
            <a:graphicFrameLocks/>
          </p:cNvGraphicFramePr>
          <p:nvPr>
            <p:extLst>
              <p:ext uri="{D42A27DB-BD31-4B8C-83A1-F6EECF244321}">
                <p14:modId xmlns:p14="http://schemas.microsoft.com/office/powerpoint/2010/main" val="3127550155"/>
              </p:ext>
            </p:extLst>
          </p:nvPr>
        </p:nvGraphicFramePr>
        <p:xfrm>
          <a:off x="271196" y="1313999"/>
          <a:ext cx="11336482" cy="4561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Footer Placeholder 3">
            <a:extLst>
              <a:ext uri="{FF2B5EF4-FFF2-40B4-BE49-F238E27FC236}">
                <a16:creationId xmlns:a16="http://schemas.microsoft.com/office/drawing/2014/main" id="{5359065E-4088-1097-EF3F-596B4A0F00CF}"/>
              </a:ext>
            </a:extLst>
          </p:cNvPr>
          <p:cNvSpPr>
            <a:spLocks noGrp="1"/>
          </p:cNvSpPr>
          <p:nvPr>
            <p:ph type="ftr" sz="quarter" idx="11"/>
          </p:nvPr>
        </p:nvSpPr>
        <p:spPr>
          <a:xfrm>
            <a:off x="273633" y="5989213"/>
            <a:ext cx="11647171" cy="1303655"/>
          </a:xfrm>
        </p:spPr>
        <p:txBody>
          <a:bodyPr numCol="2"/>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6699"/>
                </a:solidFill>
                <a:effectLst/>
                <a:uLnTx/>
                <a:uFillTx/>
                <a:ea typeface="Calibri"/>
                <a:cs typeface="Calibri"/>
              </a:rPr>
              <a:t>1. Frazer LC, et al.  Archives of disease in childhood Fetal and neonatal edition. 2021.</a:t>
            </a:r>
            <a:endParaRPr kumimoji="0" lang="en-US" b="0" i="0"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6699"/>
                </a:solidFill>
                <a:effectLst/>
                <a:uLnTx/>
                <a:uFillTx/>
                <a:ea typeface="+mn-ea"/>
                <a:cs typeface="+mn-cs"/>
              </a:rPr>
              <a:t>2. Brenna JT et al. </a:t>
            </a:r>
            <a:r>
              <a:rPr kumimoji="0" lang="en-US" b="0" i="1" u="none" strike="noStrike" kern="1200" cap="none" spc="0" normalizeH="0" baseline="0" noProof="0">
                <a:ln>
                  <a:noFill/>
                </a:ln>
                <a:solidFill>
                  <a:srgbClr val="006699"/>
                </a:solidFill>
                <a:effectLst/>
                <a:uLnTx/>
                <a:uFillTx/>
                <a:ea typeface="+mn-ea"/>
                <a:cs typeface="+mn-cs"/>
              </a:rPr>
              <a:t>AJCN</a:t>
            </a:r>
            <a:r>
              <a:rPr kumimoji="0" lang="en-US" b="0" i="0" u="none" strike="noStrike" kern="1200" cap="none" spc="0" normalizeH="0" baseline="0" noProof="0">
                <a:ln>
                  <a:noFill/>
                </a:ln>
                <a:solidFill>
                  <a:srgbClr val="006699"/>
                </a:solidFill>
                <a:effectLst/>
                <a:uLnTx/>
                <a:uFillTx/>
                <a:ea typeface="+mn-ea"/>
                <a:cs typeface="+mn-cs"/>
              </a:rPr>
              <a:t> 2007; 85(6): 1457-64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6699"/>
                </a:solidFill>
                <a:effectLst/>
                <a:uLnTx/>
                <a:uFillTx/>
                <a:ea typeface="+mn-ea"/>
                <a:cs typeface="+mn-cs"/>
              </a:rPr>
              <a:t>3. </a:t>
            </a:r>
            <a:r>
              <a:rPr kumimoji="0" lang="en-US" b="0" i="0" u="none" strike="noStrike" kern="1200" cap="none" spc="0" normalizeH="0" baseline="0" noProof="0" err="1">
                <a:ln>
                  <a:noFill/>
                </a:ln>
                <a:solidFill>
                  <a:srgbClr val="006699"/>
                </a:solidFill>
                <a:effectLst/>
                <a:uLnTx/>
                <a:uFillTx/>
                <a:ea typeface="+mn-ea"/>
                <a:cs typeface="+mn-cs"/>
              </a:rPr>
              <a:t>Desphande</a:t>
            </a:r>
            <a:r>
              <a:rPr kumimoji="0" lang="en-US" b="0" i="0" u="none" strike="noStrike" kern="1200" cap="none" spc="0" normalizeH="0" baseline="0" noProof="0">
                <a:ln>
                  <a:noFill/>
                </a:ln>
                <a:solidFill>
                  <a:srgbClr val="006699"/>
                </a:solidFill>
                <a:effectLst/>
                <a:uLnTx/>
                <a:uFillTx/>
                <a:ea typeface="+mn-ea"/>
                <a:cs typeface="+mn-cs"/>
              </a:rPr>
              <a:t> G et al. JPGN 2014; 58(2): 177 – 82.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6699"/>
                </a:solidFill>
                <a:effectLst/>
                <a:uLnTx/>
                <a:uFillTx/>
                <a:ea typeface="+mn-ea"/>
                <a:cs typeface="+mn-cs"/>
              </a:rPr>
              <a:t>4.. </a:t>
            </a:r>
            <a:r>
              <a:rPr kumimoji="0" lang="en-US" b="0" i="0" u="none" strike="noStrike" kern="1200" cap="none" spc="0" normalizeH="0" baseline="0" noProof="0" err="1">
                <a:ln>
                  <a:noFill/>
                </a:ln>
                <a:solidFill>
                  <a:srgbClr val="006699"/>
                </a:solidFill>
                <a:effectLst/>
                <a:uLnTx/>
                <a:uFillTx/>
                <a:ea typeface="+mn-ea"/>
                <a:cs typeface="+mn-cs"/>
              </a:rPr>
              <a:t>Skouroliakou</a:t>
            </a:r>
            <a:r>
              <a:rPr kumimoji="0" lang="en-US" b="0" i="0" u="none" strike="noStrike" kern="1200" cap="none" spc="0" normalizeH="0" baseline="0" noProof="0">
                <a:ln>
                  <a:noFill/>
                </a:ln>
                <a:solidFill>
                  <a:srgbClr val="006699"/>
                </a:solidFill>
                <a:effectLst/>
                <a:uLnTx/>
                <a:uFillTx/>
                <a:ea typeface="+mn-ea"/>
                <a:cs typeface="+mn-cs"/>
              </a:rPr>
              <a:t> M et al. </a:t>
            </a:r>
            <a:r>
              <a:rPr kumimoji="0" lang="en-US" b="0" i="0" u="none" strike="noStrike" kern="1200" cap="none" spc="0" normalizeH="0" baseline="0" noProof="0" err="1">
                <a:ln>
                  <a:noFill/>
                </a:ln>
                <a:solidFill>
                  <a:srgbClr val="006699"/>
                </a:solidFill>
                <a:effectLst/>
                <a:uLnTx/>
                <a:uFillTx/>
                <a:ea typeface="+mn-ea"/>
                <a:cs typeface="+mn-cs"/>
              </a:rPr>
              <a:t>Nutr</a:t>
            </a:r>
            <a:r>
              <a:rPr kumimoji="0" lang="en-US" b="0" i="0" u="none" strike="noStrike" kern="1200" cap="none" spc="0" normalizeH="0" baseline="0" noProof="0">
                <a:ln>
                  <a:noFill/>
                </a:ln>
                <a:solidFill>
                  <a:srgbClr val="006699"/>
                </a:solidFill>
                <a:effectLst/>
                <a:uLnTx/>
                <a:uFillTx/>
                <a:ea typeface="+mn-ea"/>
                <a:cs typeface="+mn-cs"/>
              </a:rPr>
              <a:t> Clin </a:t>
            </a:r>
            <a:r>
              <a:rPr kumimoji="0" lang="en-US" b="0" i="0" u="none" strike="noStrike" kern="1200" cap="none" spc="0" normalizeH="0" baseline="0" noProof="0" err="1">
                <a:ln>
                  <a:noFill/>
                </a:ln>
                <a:solidFill>
                  <a:srgbClr val="006699"/>
                </a:solidFill>
                <a:effectLst/>
                <a:uLnTx/>
                <a:uFillTx/>
                <a:ea typeface="+mn-ea"/>
                <a:cs typeface="+mn-cs"/>
              </a:rPr>
              <a:t>Pract</a:t>
            </a:r>
            <a:r>
              <a:rPr kumimoji="0" lang="en-US" b="0" i="0" u="none" strike="noStrike" kern="1200" cap="none" spc="0" normalizeH="0" baseline="0" noProof="0">
                <a:ln>
                  <a:noFill/>
                </a:ln>
                <a:solidFill>
                  <a:srgbClr val="006699"/>
                </a:solidFill>
                <a:effectLst/>
                <a:uLnTx/>
                <a:uFillTx/>
                <a:ea typeface="+mn-ea"/>
                <a:cs typeface="+mn-cs"/>
              </a:rPr>
              <a:t> 2016; 31(2): 235-44.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6699"/>
                </a:solidFill>
                <a:effectLst/>
                <a:uLnTx/>
                <a:uFillTx/>
                <a:ea typeface="+mn-ea"/>
                <a:cs typeface="+mn-cs"/>
              </a:rPr>
              <a:t>5. Diamond IR et al. JPEN 2017; 41(5): 866-77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6699"/>
                </a:solidFill>
                <a:effectLst/>
                <a:uLnTx/>
                <a:uFillTx/>
                <a:ea typeface="+mn-ea"/>
                <a:cs typeface="+mn-cs"/>
              </a:rPr>
              <a:t>6 . Rayyan M et al. JPEN 2012; 36(1 Suppl: 81S – 94S).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6699"/>
                </a:solidFill>
                <a:effectLst/>
                <a:uLnTx/>
                <a:uFillTx/>
                <a:ea typeface="+mn-ea"/>
                <a:cs typeface="+mn-cs"/>
              </a:rPr>
              <a:t>7. </a:t>
            </a:r>
            <a:r>
              <a:rPr kumimoji="0" lang="en-US" b="0" i="0" u="none" strike="noStrike" kern="1200" cap="none" spc="0" normalizeH="0" baseline="0" noProof="0" err="1">
                <a:ln>
                  <a:noFill/>
                </a:ln>
                <a:solidFill>
                  <a:srgbClr val="006699"/>
                </a:solidFill>
                <a:effectLst/>
                <a:uLnTx/>
                <a:uFillTx/>
                <a:ea typeface="+mn-ea"/>
                <a:cs typeface="+mn-cs"/>
              </a:rPr>
              <a:t>Tomsits</a:t>
            </a:r>
            <a:r>
              <a:rPr kumimoji="0" lang="en-US" b="0" i="0" u="none" strike="noStrike" kern="1200" cap="none" spc="0" normalizeH="0" baseline="0" noProof="0">
                <a:ln>
                  <a:noFill/>
                </a:ln>
                <a:solidFill>
                  <a:srgbClr val="006699"/>
                </a:solidFill>
                <a:effectLst/>
                <a:uLnTx/>
                <a:uFillTx/>
                <a:ea typeface="+mn-ea"/>
                <a:cs typeface="+mn-cs"/>
              </a:rPr>
              <a:t> E et al. JPGN 2010; 51(4); 514-521.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6699"/>
                </a:solidFill>
                <a:effectLst/>
                <a:uLnTx/>
                <a:uFillTx/>
                <a:ea typeface="+mn-ea"/>
                <a:cs typeface="+mn-cs"/>
              </a:rPr>
              <a:t>8. </a:t>
            </a:r>
            <a:r>
              <a:rPr kumimoji="0" lang="en-US" b="0" i="0" u="none" strike="noStrike" kern="1200" cap="none" spc="0" normalizeH="0" baseline="0" noProof="0" err="1">
                <a:ln>
                  <a:noFill/>
                </a:ln>
                <a:solidFill>
                  <a:srgbClr val="006699"/>
                </a:solidFill>
                <a:effectLst/>
                <a:uLnTx/>
                <a:uFillTx/>
                <a:ea typeface="+mn-ea"/>
                <a:cs typeface="+mn-cs"/>
              </a:rPr>
              <a:t>Vlarrdingerbroek</a:t>
            </a:r>
            <a:r>
              <a:rPr kumimoji="0" lang="en-US" b="0" i="0" u="none" strike="noStrike" kern="1200" cap="none" spc="0" normalizeH="0" baseline="0" noProof="0">
                <a:ln>
                  <a:noFill/>
                </a:ln>
                <a:solidFill>
                  <a:srgbClr val="006699"/>
                </a:solidFill>
                <a:effectLst/>
                <a:uLnTx/>
                <a:uFillTx/>
                <a:ea typeface="+mn-ea"/>
                <a:cs typeface="+mn-cs"/>
              </a:rPr>
              <a:t> H et al. JPGN 2014: 58(4): 417-427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6699"/>
                </a:solidFill>
                <a:effectLst/>
                <a:uLnTx/>
                <a:uFillTx/>
                <a:ea typeface="+mn-ea"/>
                <a:cs typeface="+mn-cs"/>
              </a:rPr>
              <a:t>9. Papandreou P et al. Nutrients 2020; 12(11).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6699"/>
                </a:solidFill>
                <a:effectLst/>
                <a:uLnTx/>
                <a:uFillTx/>
                <a:ea typeface="+mn-ea"/>
                <a:cs typeface="+mn-cs"/>
              </a:rPr>
              <a:t>10. </a:t>
            </a:r>
            <a:r>
              <a:rPr kumimoji="0" lang="en-US" b="0" i="0" u="none" strike="noStrike" kern="1200" cap="none" spc="0" normalizeH="0" baseline="0" noProof="0" err="1">
                <a:ln>
                  <a:noFill/>
                </a:ln>
                <a:solidFill>
                  <a:srgbClr val="006699"/>
                </a:solidFill>
                <a:effectLst/>
                <a:uLnTx/>
                <a:uFillTx/>
                <a:ea typeface="+mn-ea"/>
                <a:cs typeface="+mn-cs"/>
              </a:rPr>
              <a:t>Najm</a:t>
            </a:r>
            <a:r>
              <a:rPr kumimoji="0" lang="en-US" b="0" i="0" u="none" strike="noStrike" kern="1200" cap="none" spc="0" normalizeH="0" baseline="0" noProof="0">
                <a:ln>
                  <a:noFill/>
                </a:ln>
                <a:solidFill>
                  <a:srgbClr val="006699"/>
                </a:solidFill>
                <a:effectLst/>
                <a:uLnTx/>
                <a:uFillTx/>
                <a:ea typeface="+mn-ea"/>
                <a:cs typeface="+mn-cs"/>
              </a:rPr>
              <a:t> S et al. Clin </a:t>
            </a:r>
            <a:r>
              <a:rPr kumimoji="0" lang="en-US" b="0" i="0" u="none" strike="noStrike" kern="1200" cap="none" spc="0" normalizeH="0" baseline="0" noProof="0" err="1">
                <a:ln>
                  <a:noFill/>
                </a:ln>
                <a:solidFill>
                  <a:srgbClr val="006699"/>
                </a:solidFill>
                <a:effectLst/>
                <a:uLnTx/>
                <a:uFillTx/>
                <a:ea typeface="+mn-ea"/>
                <a:cs typeface="+mn-cs"/>
              </a:rPr>
              <a:t>Nutr</a:t>
            </a:r>
            <a:r>
              <a:rPr kumimoji="0" lang="en-US" b="0" i="0" u="none" strike="noStrike" kern="1200" cap="none" spc="0" normalizeH="0" baseline="0" noProof="0">
                <a:ln>
                  <a:noFill/>
                </a:ln>
                <a:solidFill>
                  <a:srgbClr val="006699"/>
                </a:solidFill>
                <a:effectLst/>
                <a:uLnTx/>
                <a:uFillTx/>
                <a:ea typeface="+mn-ea"/>
                <a:cs typeface="+mn-cs"/>
              </a:rPr>
              <a:t> ESPEN 2017; 20: 17-23.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6699"/>
                </a:solidFill>
                <a:effectLst/>
                <a:uLnTx/>
                <a:uFillTx/>
                <a:ea typeface="+mn-ea"/>
                <a:cs typeface="+mn-cs"/>
              </a:rPr>
              <a:t>11. </a:t>
            </a:r>
            <a:r>
              <a:rPr kumimoji="0" lang="en-US" b="0" i="0" u="none" strike="noStrike" kern="1200" cap="none" spc="0" normalizeH="0" baseline="0" noProof="0" err="1">
                <a:ln>
                  <a:noFill/>
                </a:ln>
                <a:solidFill>
                  <a:srgbClr val="006699"/>
                </a:solidFill>
                <a:effectLst/>
                <a:uLnTx/>
                <a:uFillTx/>
                <a:ea typeface="+mn-ea"/>
                <a:cs typeface="+mn-cs"/>
              </a:rPr>
              <a:t>D’Ascenzo</a:t>
            </a:r>
            <a:r>
              <a:rPr kumimoji="0" lang="en-US" b="0" i="0" u="none" strike="noStrike" kern="1200" cap="none" spc="0" normalizeH="0" baseline="0" noProof="0">
                <a:ln>
                  <a:noFill/>
                </a:ln>
                <a:solidFill>
                  <a:srgbClr val="006699"/>
                </a:solidFill>
                <a:effectLst/>
                <a:uLnTx/>
                <a:uFillTx/>
                <a:ea typeface="+mn-ea"/>
                <a:cs typeface="+mn-cs"/>
              </a:rPr>
              <a:t> R et al. Clin </a:t>
            </a:r>
            <a:r>
              <a:rPr kumimoji="0" lang="en-US" b="0" i="0" u="none" strike="noStrike" kern="1200" cap="none" spc="0" normalizeH="0" baseline="0" noProof="0" err="1">
                <a:ln>
                  <a:noFill/>
                </a:ln>
                <a:solidFill>
                  <a:srgbClr val="006699"/>
                </a:solidFill>
                <a:effectLst/>
                <a:uLnTx/>
                <a:uFillTx/>
                <a:ea typeface="+mn-ea"/>
                <a:cs typeface="+mn-cs"/>
              </a:rPr>
              <a:t>Nutr</a:t>
            </a:r>
            <a:r>
              <a:rPr kumimoji="0" lang="en-US" b="0" i="0" u="none" strike="noStrike" kern="1200" cap="none" spc="0" normalizeH="0" baseline="0" noProof="0">
                <a:ln>
                  <a:noFill/>
                </a:ln>
                <a:solidFill>
                  <a:srgbClr val="006699"/>
                </a:solidFill>
                <a:effectLst/>
                <a:uLnTx/>
                <a:uFillTx/>
                <a:ea typeface="+mn-ea"/>
                <a:cs typeface="+mn-cs"/>
              </a:rPr>
              <a:t> (Edinburgh, Scotland) 2014; 33(6): 1002-09.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6699"/>
              </a:solidFill>
              <a:effectLst/>
              <a:uLnTx/>
              <a:uFillTx/>
              <a:ea typeface="+mn-ea"/>
              <a:cs typeface="+mn-cs"/>
            </a:endParaRPr>
          </a:p>
        </p:txBody>
      </p:sp>
      <p:sp>
        <p:nvSpPr>
          <p:cNvPr id="11" name="Footer Placeholder 4">
            <a:extLst>
              <a:ext uri="{FF2B5EF4-FFF2-40B4-BE49-F238E27FC236}">
                <a16:creationId xmlns:a16="http://schemas.microsoft.com/office/drawing/2014/main" id="{121F7A41-2408-2ECD-4E2C-B162B9410A28}"/>
              </a:ext>
            </a:extLst>
          </p:cNvPr>
          <p:cNvSpPr txBox="1">
            <a:spLocks/>
          </p:cNvSpPr>
          <p:nvPr/>
        </p:nvSpPr>
        <p:spPr>
          <a:xfrm>
            <a:off x="457200" y="5073445"/>
            <a:ext cx="10418884" cy="1419431"/>
          </a:xfrm>
          <a:prstGeom prst="rect">
            <a:avLst/>
          </a:prstGeom>
        </p:spPr>
        <p:txBody>
          <a:bodyPr vert="horz" lIns="91440" tIns="45720" rIns="91440" bIns="45720" numCol="1" rtlCol="0" anchor="ctr"/>
          <a:lstStyle>
            <a:defPPr>
              <a:defRPr lang="de-DE"/>
            </a:defPPr>
            <a:lvl1pPr marL="0" algn="l" defTabSz="914400" rtl="0" eaLnBrk="1" latinLnBrk="0" hangingPunct="1">
              <a:defRPr sz="1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A5A5A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607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Fatty Acid Levels in Neonates</a:t>
            </a:r>
          </a:p>
        </p:txBody>
      </p:sp>
      <p:sp>
        <p:nvSpPr>
          <p:cNvPr id="11" name="Footer Placeholder 4">
            <a:extLst>
              <a:ext uri="{FF2B5EF4-FFF2-40B4-BE49-F238E27FC236}">
                <a16:creationId xmlns:a16="http://schemas.microsoft.com/office/drawing/2014/main" id="{121F7A41-2408-2ECD-4E2C-B162B9410A28}"/>
              </a:ext>
            </a:extLst>
          </p:cNvPr>
          <p:cNvSpPr txBox="1">
            <a:spLocks/>
          </p:cNvSpPr>
          <p:nvPr/>
        </p:nvSpPr>
        <p:spPr>
          <a:xfrm>
            <a:off x="457200" y="5073445"/>
            <a:ext cx="10418884" cy="1419431"/>
          </a:xfrm>
          <a:prstGeom prst="rect">
            <a:avLst/>
          </a:prstGeom>
        </p:spPr>
        <p:txBody>
          <a:bodyPr vert="horz" lIns="91440" tIns="45720" rIns="91440" bIns="45720" numCol="1" rtlCol="0" anchor="ctr"/>
          <a:lstStyle>
            <a:defPPr>
              <a:defRPr lang="de-DE"/>
            </a:defPPr>
            <a:lvl1pPr marL="0" algn="l" defTabSz="914400" rtl="0" eaLnBrk="1" latinLnBrk="0" hangingPunct="1">
              <a:defRPr sz="1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A5A5A5">
                  <a:lumMod val="50000"/>
                </a:srgbClr>
              </a:solidFill>
              <a:effectLst/>
              <a:uLnTx/>
              <a:uFillTx/>
              <a:ea typeface="+mn-ea"/>
              <a:cs typeface="+mn-cs"/>
            </a:endParaRPr>
          </a:p>
        </p:txBody>
      </p:sp>
      <p:sp>
        <p:nvSpPr>
          <p:cNvPr id="3" name="Content Placeholder 2">
            <a:extLst>
              <a:ext uri="{FF2B5EF4-FFF2-40B4-BE49-F238E27FC236}">
                <a16:creationId xmlns:a16="http://schemas.microsoft.com/office/drawing/2014/main" id="{3454B818-5589-5FB1-3444-D5D18278BACB}"/>
              </a:ext>
            </a:extLst>
          </p:cNvPr>
          <p:cNvSpPr>
            <a:spLocks noGrp="1"/>
          </p:cNvSpPr>
          <p:nvPr>
            <p:ph idx="1"/>
          </p:nvPr>
        </p:nvSpPr>
        <p:spPr>
          <a:xfrm>
            <a:off x="457200" y="1411021"/>
            <a:ext cx="11336482" cy="4898339"/>
          </a:xfrm>
        </p:spPr>
        <p:txBody>
          <a:bodyPr/>
          <a:lstStyle/>
          <a:p>
            <a:r>
              <a:rPr lang="en-US">
                <a:solidFill>
                  <a:srgbClr val="006699"/>
                </a:solidFill>
              </a:rPr>
              <a:t>DBRCT: OO/SO ILE and SMOF ILE in preterm infants (n = 34)</a:t>
            </a:r>
          </a:p>
          <a:p>
            <a:pPr lvl="1"/>
            <a:r>
              <a:rPr lang="en-US">
                <a:solidFill>
                  <a:srgbClr val="006699"/>
                </a:solidFill>
              </a:rPr>
              <a:t>Infants receiving PN for &gt; 75% of total calories x ≥ 7 days</a:t>
            </a:r>
          </a:p>
          <a:p>
            <a:pPr lvl="1"/>
            <a:r>
              <a:rPr lang="en-US">
                <a:solidFill>
                  <a:srgbClr val="006699"/>
                </a:solidFill>
              </a:rPr>
              <a:t>Aim: Compare efficacy and safety of OO/SO ILE and SMOF ILE in preterm infants &lt; 30 weeks GA</a:t>
            </a:r>
          </a:p>
          <a:p>
            <a:pPr lvl="2"/>
            <a:r>
              <a:rPr lang="en-US">
                <a:solidFill>
                  <a:srgbClr val="006699"/>
                </a:solidFill>
              </a:rPr>
              <a:t>Study ILE duration: 7 days</a:t>
            </a:r>
          </a:p>
          <a:p>
            <a:pPr lvl="1"/>
            <a:r>
              <a:rPr lang="en-US">
                <a:solidFill>
                  <a:srgbClr val="006699"/>
                </a:solidFill>
              </a:rPr>
              <a:t>Outcomes: </a:t>
            </a:r>
          </a:p>
          <a:p>
            <a:pPr lvl="2"/>
            <a:r>
              <a:rPr lang="en-US">
                <a:solidFill>
                  <a:srgbClr val="006699"/>
                </a:solidFill>
              </a:rPr>
              <a:t>Primary: LC-PUFA levels, lipid peroxidation (F2-isoprostane levels)</a:t>
            </a:r>
          </a:p>
          <a:p>
            <a:pPr lvl="2"/>
            <a:r>
              <a:rPr lang="en-US">
                <a:solidFill>
                  <a:srgbClr val="006699"/>
                </a:solidFill>
              </a:rPr>
              <a:t>Secondary: </a:t>
            </a:r>
            <a:r>
              <a:rPr lang="en-US" err="1">
                <a:solidFill>
                  <a:srgbClr val="006699"/>
                </a:solidFill>
              </a:rPr>
              <a:t>Wt</a:t>
            </a:r>
            <a:r>
              <a:rPr lang="en-US">
                <a:solidFill>
                  <a:srgbClr val="006699"/>
                </a:solidFill>
              </a:rPr>
              <a:t>, </a:t>
            </a:r>
            <a:r>
              <a:rPr lang="en-US" err="1">
                <a:solidFill>
                  <a:srgbClr val="006699"/>
                </a:solidFill>
              </a:rPr>
              <a:t>Ht</a:t>
            </a:r>
            <a:r>
              <a:rPr lang="en-US">
                <a:solidFill>
                  <a:srgbClr val="006699"/>
                </a:solidFill>
              </a:rPr>
              <a:t>, Length, culture + sepsis, IVH, LOS, MV duration, mortality, vitamin E levels</a:t>
            </a:r>
          </a:p>
          <a:p>
            <a:pPr lvl="1"/>
            <a:r>
              <a:rPr lang="en-US">
                <a:solidFill>
                  <a:srgbClr val="006699"/>
                </a:solidFill>
              </a:rPr>
              <a:t>Results: </a:t>
            </a:r>
          </a:p>
          <a:p>
            <a:pPr lvl="2"/>
            <a:r>
              <a:rPr lang="en-US">
                <a:solidFill>
                  <a:srgbClr val="006699"/>
                </a:solidFill>
              </a:rPr>
              <a:t>LC-PUFA Levels: SMOF ILE higher</a:t>
            </a:r>
            <a:r>
              <a:rPr lang="en-US">
                <a:solidFill>
                  <a:srgbClr val="006699"/>
                </a:solidFill>
                <a:cs typeface="Calibri" panose="020F0502020204030204" pitchFamily="34" charset="0"/>
              </a:rPr>
              <a:t> EPA and Vitamin E and lower F2-isoprostane (all statistically significant)</a:t>
            </a:r>
          </a:p>
          <a:p>
            <a:pPr lvl="2"/>
            <a:r>
              <a:rPr lang="en-US">
                <a:solidFill>
                  <a:srgbClr val="006699"/>
                </a:solidFill>
                <a:cs typeface="Calibri" panose="020F0502020204030204" pitchFamily="34" charset="0"/>
              </a:rPr>
              <a:t>No difference: AA, DHA, LA</a:t>
            </a:r>
          </a:p>
          <a:p>
            <a:pPr lvl="3"/>
            <a:r>
              <a:rPr lang="en-US">
                <a:solidFill>
                  <a:srgbClr val="006699"/>
                </a:solidFill>
                <a:cs typeface="Calibri" panose="020F0502020204030204" pitchFamily="34" charset="0"/>
              </a:rPr>
              <a:t>AA and DHA decreased in both groups vs. baseline, LA increased in both groups vs. baseline</a:t>
            </a:r>
          </a:p>
          <a:p>
            <a:pPr lvl="2"/>
            <a:r>
              <a:rPr lang="en-US">
                <a:solidFill>
                  <a:srgbClr val="006699"/>
                </a:solidFill>
                <a:cs typeface="Calibri" panose="020F0502020204030204" pitchFamily="34" charset="0"/>
              </a:rPr>
              <a:t>Secondary outcomes: No differences between groups</a:t>
            </a:r>
            <a:endParaRPr lang="en-US">
              <a:solidFill>
                <a:srgbClr val="006699"/>
              </a:solidFill>
            </a:endParaRPr>
          </a:p>
        </p:txBody>
      </p:sp>
      <p:sp>
        <p:nvSpPr>
          <p:cNvPr id="5" name="Footer Placeholder 3">
            <a:extLst>
              <a:ext uri="{FF2B5EF4-FFF2-40B4-BE49-F238E27FC236}">
                <a16:creationId xmlns:a16="http://schemas.microsoft.com/office/drawing/2014/main" id="{6A9B9725-3FEF-6C80-00CD-AE33A1CA1047}"/>
              </a:ext>
            </a:extLst>
          </p:cNvPr>
          <p:cNvSpPr>
            <a:spLocks noGrp="1"/>
          </p:cNvSpPr>
          <p:nvPr>
            <p:ph type="ftr" sz="quarter" idx="11"/>
          </p:nvPr>
        </p:nvSpPr>
        <p:spPr>
          <a:xfrm>
            <a:off x="103238" y="6541822"/>
            <a:ext cx="56976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err="1">
                <a:ln>
                  <a:noFill/>
                </a:ln>
                <a:solidFill>
                  <a:srgbClr val="006699"/>
                </a:solidFill>
                <a:effectLst/>
                <a:uLnTx/>
                <a:uFillTx/>
                <a:ea typeface="+mn-ea"/>
                <a:cs typeface="+mn-cs"/>
              </a:rPr>
              <a:t>Desphande</a:t>
            </a:r>
            <a:r>
              <a:rPr kumimoji="0" lang="en-US" b="0" i="0" u="none" strike="noStrike" kern="1200" cap="none" spc="0" normalizeH="0" baseline="0" noProof="0">
                <a:ln>
                  <a:noFill/>
                </a:ln>
                <a:solidFill>
                  <a:srgbClr val="006699"/>
                </a:solidFill>
                <a:effectLst/>
                <a:uLnTx/>
                <a:uFillTx/>
                <a:ea typeface="+mn-ea"/>
                <a:cs typeface="+mn-cs"/>
              </a:rPr>
              <a:t> G et al. JPGN 2014; 58(2): 177 – 82.</a:t>
            </a:r>
          </a:p>
        </p:txBody>
      </p:sp>
      <p:sp>
        <p:nvSpPr>
          <p:cNvPr id="6" name="TextBox 5">
            <a:extLst>
              <a:ext uri="{FF2B5EF4-FFF2-40B4-BE49-F238E27FC236}">
                <a16:creationId xmlns:a16="http://schemas.microsoft.com/office/drawing/2014/main" id="{189DD50D-7E36-B9FD-E105-402BE7B0A766}"/>
              </a:ext>
            </a:extLst>
          </p:cNvPr>
          <p:cNvSpPr txBox="1"/>
          <p:nvPr/>
        </p:nvSpPr>
        <p:spPr>
          <a:xfrm>
            <a:off x="8141119" y="5893387"/>
            <a:ext cx="3851721" cy="1015663"/>
          </a:xfrm>
          <a:prstGeom prst="rect">
            <a:avLst/>
          </a:prstGeom>
          <a:noFill/>
        </p:spPr>
        <p:txBody>
          <a:bodyPr wrap="square" rtlCol="0">
            <a:spAutoFit/>
          </a:bodyPr>
          <a:lstStyle/>
          <a:p>
            <a:r>
              <a:rPr lang="en-US" sz="1200">
                <a:solidFill>
                  <a:srgbClr val="006699"/>
                </a:solidFill>
              </a:rPr>
              <a:t>DBRCT- double blinded randomized controlled trial</a:t>
            </a:r>
          </a:p>
          <a:p>
            <a:r>
              <a:rPr lang="en-US" sz="1200">
                <a:solidFill>
                  <a:srgbClr val="006699"/>
                </a:solidFill>
              </a:rPr>
              <a:t>GA – gestational age</a:t>
            </a:r>
          </a:p>
          <a:p>
            <a:r>
              <a:rPr lang="en-US" sz="1200">
                <a:solidFill>
                  <a:srgbClr val="006699"/>
                </a:solidFill>
              </a:rPr>
              <a:t>LC-PUFA – long chain polyunsaturated fatty acid</a:t>
            </a:r>
          </a:p>
          <a:p>
            <a:r>
              <a:rPr lang="en-US" sz="1200">
                <a:solidFill>
                  <a:srgbClr val="006699"/>
                </a:solidFill>
              </a:rPr>
              <a:t>IVH – intraventricular hemorrhage </a:t>
            </a:r>
          </a:p>
          <a:p>
            <a:r>
              <a:rPr lang="en-US" sz="1200">
                <a:solidFill>
                  <a:srgbClr val="006699"/>
                </a:solidFill>
              </a:rPr>
              <a:t>MV – mechanical ventilation </a:t>
            </a:r>
          </a:p>
        </p:txBody>
      </p:sp>
    </p:spTree>
    <p:extLst>
      <p:ext uri="{BB962C8B-B14F-4D97-AF65-F5344CB8AC3E}">
        <p14:creationId xmlns:p14="http://schemas.microsoft.com/office/powerpoint/2010/main" val="384223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Fatty Acid Levels in Neonates</a:t>
            </a:r>
          </a:p>
        </p:txBody>
      </p:sp>
      <p:sp>
        <p:nvSpPr>
          <p:cNvPr id="11" name="Footer Placeholder 4">
            <a:extLst>
              <a:ext uri="{FF2B5EF4-FFF2-40B4-BE49-F238E27FC236}">
                <a16:creationId xmlns:a16="http://schemas.microsoft.com/office/drawing/2014/main" id="{121F7A41-2408-2ECD-4E2C-B162B9410A28}"/>
              </a:ext>
            </a:extLst>
          </p:cNvPr>
          <p:cNvSpPr txBox="1">
            <a:spLocks/>
          </p:cNvSpPr>
          <p:nvPr/>
        </p:nvSpPr>
        <p:spPr>
          <a:xfrm>
            <a:off x="457200" y="5073445"/>
            <a:ext cx="10418884" cy="1419431"/>
          </a:xfrm>
          <a:prstGeom prst="rect">
            <a:avLst/>
          </a:prstGeom>
        </p:spPr>
        <p:txBody>
          <a:bodyPr vert="horz" lIns="91440" tIns="45720" rIns="91440" bIns="45720" numCol="1" rtlCol="0" anchor="ctr"/>
          <a:lstStyle>
            <a:defPPr>
              <a:defRPr lang="de-DE"/>
            </a:defPPr>
            <a:lvl1pPr marL="0" algn="l" defTabSz="914400" rtl="0" eaLnBrk="1" latinLnBrk="0" hangingPunct="1">
              <a:defRPr sz="1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A5A5A5">
                  <a:lumMod val="50000"/>
                </a:srgbClr>
              </a:solidFill>
              <a:effectLst/>
              <a:uLnTx/>
              <a:uFillTx/>
              <a:ea typeface="+mn-ea"/>
              <a:cs typeface="+mn-cs"/>
            </a:endParaRPr>
          </a:p>
        </p:txBody>
      </p:sp>
      <p:graphicFrame>
        <p:nvGraphicFramePr>
          <p:cNvPr id="8" name="Content Placeholder 2">
            <a:extLst>
              <a:ext uri="{FF2B5EF4-FFF2-40B4-BE49-F238E27FC236}">
                <a16:creationId xmlns:a16="http://schemas.microsoft.com/office/drawing/2014/main" id="{7E9CB293-DE71-6031-5627-AF743B1E506F}"/>
              </a:ext>
            </a:extLst>
          </p:cNvPr>
          <p:cNvGraphicFramePr>
            <a:graphicFrameLocks/>
          </p:cNvGraphicFramePr>
          <p:nvPr>
            <p:extLst>
              <p:ext uri="{D42A27DB-BD31-4B8C-83A1-F6EECF244321}">
                <p14:modId xmlns:p14="http://schemas.microsoft.com/office/powerpoint/2010/main" val="2003177791"/>
              </p:ext>
            </p:extLst>
          </p:nvPr>
        </p:nvGraphicFramePr>
        <p:xfrm>
          <a:off x="681637" y="1271189"/>
          <a:ext cx="10515600" cy="50381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C30BA4BA-8CDE-136A-B32A-83DAB19A1D39}"/>
              </a:ext>
            </a:extLst>
          </p:cNvPr>
          <p:cNvSpPr txBox="1"/>
          <p:nvPr/>
        </p:nvSpPr>
        <p:spPr>
          <a:xfrm>
            <a:off x="23039" y="6606233"/>
            <a:ext cx="8636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6699"/>
                </a:solidFill>
                <a:effectLst/>
                <a:uLnTx/>
                <a:uFillTx/>
                <a:ea typeface="+mn-ea"/>
                <a:cs typeface="+mn-cs"/>
              </a:rPr>
              <a:t>Kim ES et al. JPEN 2023; 47(3): 354 – 363.  </a:t>
            </a:r>
          </a:p>
        </p:txBody>
      </p:sp>
      <p:sp>
        <p:nvSpPr>
          <p:cNvPr id="10" name="TextBox 9">
            <a:extLst>
              <a:ext uri="{FF2B5EF4-FFF2-40B4-BE49-F238E27FC236}">
                <a16:creationId xmlns:a16="http://schemas.microsoft.com/office/drawing/2014/main" id="{4B18A093-1D22-323A-DC16-CEADAECBC0FE}"/>
              </a:ext>
            </a:extLst>
          </p:cNvPr>
          <p:cNvSpPr txBox="1"/>
          <p:nvPr/>
        </p:nvSpPr>
        <p:spPr>
          <a:xfrm>
            <a:off x="9526835" y="6190734"/>
            <a:ext cx="3088640" cy="646331"/>
          </a:xfrm>
          <a:prstGeom prst="rect">
            <a:avLst/>
          </a:prstGeom>
          <a:noFill/>
        </p:spPr>
        <p:txBody>
          <a:bodyPr wrap="square" rtlCol="0">
            <a:spAutoFit/>
          </a:bodyPr>
          <a:lstStyle/>
          <a:p>
            <a:r>
              <a:rPr lang="en-US" sz="1200">
                <a:solidFill>
                  <a:srgbClr val="006699"/>
                </a:solidFill>
              </a:rPr>
              <a:t>ELBW – extremely low birthweight</a:t>
            </a:r>
          </a:p>
          <a:p>
            <a:r>
              <a:rPr lang="en-US" sz="1200">
                <a:solidFill>
                  <a:srgbClr val="006699"/>
                </a:solidFill>
              </a:rPr>
              <a:t>ROP – retinopathy of prematurity</a:t>
            </a:r>
          </a:p>
          <a:p>
            <a:r>
              <a:rPr lang="en-US" sz="1200">
                <a:solidFill>
                  <a:srgbClr val="006699"/>
                </a:solidFill>
              </a:rPr>
              <a:t>CLD – chronic lung disease </a:t>
            </a:r>
          </a:p>
        </p:txBody>
      </p:sp>
    </p:spTree>
    <p:extLst>
      <p:ext uri="{BB962C8B-B14F-4D97-AF65-F5344CB8AC3E}">
        <p14:creationId xmlns:p14="http://schemas.microsoft.com/office/powerpoint/2010/main" val="2477857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606424" y="399059"/>
            <a:ext cx="10653578" cy="1132258"/>
          </a:xfrm>
        </p:spPr>
        <p:txBody>
          <a:bodyPr/>
          <a:lstStyle/>
          <a:p>
            <a:r>
              <a:rPr lang="en-US">
                <a:solidFill>
                  <a:srgbClr val="006699"/>
                </a:solidFill>
              </a:rPr>
              <a:t>RBC Membrane PUFA Levels in Neonates</a:t>
            </a:r>
          </a:p>
        </p:txBody>
      </p:sp>
      <p:sp>
        <p:nvSpPr>
          <p:cNvPr id="11" name="Footer Placeholder 4">
            <a:extLst>
              <a:ext uri="{FF2B5EF4-FFF2-40B4-BE49-F238E27FC236}">
                <a16:creationId xmlns:a16="http://schemas.microsoft.com/office/drawing/2014/main" id="{121F7A41-2408-2ECD-4E2C-B162B9410A28}"/>
              </a:ext>
            </a:extLst>
          </p:cNvPr>
          <p:cNvSpPr txBox="1">
            <a:spLocks/>
          </p:cNvSpPr>
          <p:nvPr/>
        </p:nvSpPr>
        <p:spPr>
          <a:xfrm>
            <a:off x="457200" y="5073445"/>
            <a:ext cx="10418884" cy="1419431"/>
          </a:xfrm>
          <a:prstGeom prst="rect">
            <a:avLst/>
          </a:prstGeom>
        </p:spPr>
        <p:txBody>
          <a:bodyPr vert="horz" lIns="91440" tIns="45720" rIns="91440" bIns="45720" numCol="1" rtlCol="0" anchor="ctr"/>
          <a:lstStyle>
            <a:defPPr>
              <a:defRPr lang="de-DE"/>
            </a:defPPr>
            <a:lvl1pPr marL="0" algn="l" defTabSz="914400" rtl="0" eaLnBrk="1" latinLnBrk="0" hangingPunct="1">
              <a:defRPr sz="1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A5A5A5">
                  <a:lumMod val="50000"/>
                </a:srgbClr>
              </a:solidFill>
              <a:effectLst/>
              <a:uLnTx/>
              <a:uFillTx/>
              <a:ea typeface="+mn-ea"/>
              <a:cs typeface="+mn-cs"/>
            </a:endParaRPr>
          </a:p>
        </p:txBody>
      </p:sp>
      <p:sp>
        <p:nvSpPr>
          <p:cNvPr id="9" name="TextBox 8">
            <a:extLst>
              <a:ext uri="{FF2B5EF4-FFF2-40B4-BE49-F238E27FC236}">
                <a16:creationId xmlns:a16="http://schemas.microsoft.com/office/drawing/2014/main" id="{C30BA4BA-8CDE-136A-B32A-83DAB19A1D39}"/>
              </a:ext>
            </a:extLst>
          </p:cNvPr>
          <p:cNvSpPr txBox="1"/>
          <p:nvPr/>
        </p:nvSpPr>
        <p:spPr>
          <a:xfrm>
            <a:off x="23039" y="6606233"/>
            <a:ext cx="8636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6699"/>
                </a:solidFill>
                <a:effectLst/>
                <a:uLnTx/>
                <a:uFillTx/>
                <a:ea typeface="+mn-ea"/>
                <a:cs typeface="+mn-cs"/>
              </a:rPr>
              <a:t>Kim ES et al. JPEN 2023; 47(3): 354 – 363.  </a:t>
            </a:r>
          </a:p>
        </p:txBody>
      </p:sp>
      <p:pic>
        <p:nvPicPr>
          <p:cNvPr id="3" name="Content Placeholder 4">
            <a:extLst>
              <a:ext uri="{FF2B5EF4-FFF2-40B4-BE49-F238E27FC236}">
                <a16:creationId xmlns:a16="http://schemas.microsoft.com/office/drawing/2014/main" id="{A1B4C366-3B17-EBB9-EB33-FE48A704D871}"/>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04775" y="1114769"/>
            <a:ext cx="6639433" cy="5499125"/>
          </a:xfrm>
        </p:spPr>
      </p:pic>
      <p:sp>
        <p:nvSpPr>
          <p:cNvPr id="6" name="TextBox 5">
            <a:extLst>
              <a:ext uri="{FF2B5EF4-FFF2-40B4-BE49-F238E27FC236}">
                <a16:creationId xmlns:a16="http://schemas.microsoft.com/office/drawing/2014/main" id="{7890E52F-BDA8-4205-FC61-C9F2FB0E693B}"/>
              </a:ext>
            </a:extLst>
          </p:cNvPr>
          <p:cNvSpPr txBox="1"/>
          <p:nvPr/>
        </p:nvSpPr>
        <p:spPr>
          <a:xfrm>
            <a:off x="6848963" y="2594752"/>
            <a:ext cx="5238262" cy="2970044"/>
          </a:xfrm>
          <a:prstGeom prst="rect">
            <a:avLst/>
          </a:prstGeom>
          <a:solidFill>
            <a:schemeClr val="accent6">
              <a:lumMod val="40000"/>
              <a:lumOff val="6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solidFill>
                  <a:prstClr val="black"/>
                </a:solidFill>
                <a:latin typeface="Calibri" panose="020F0502020204030204"/>
              </a:rPr>
              <a:t>SMOF ILE -</a:t>
            </a:r>
            <a:r>
              <a:rPr lang="en-US">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n-US">
                <a:solidFill>
                  <a:prstClr val="black"/>
                </a:solidFill>
                <a:latin typeface="Calibri" panose="020F0502020204030204"/>
              </a:rPr>
              <a:t> , SO ILE -   -,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solidFill>
                  <a:prstClr val="black"/>
                </a:solidFill>
                <a:latin typeface="Calibri" panose="020F0502020204030204"/>
              </a:rPr>
              <a:t>* denotes statistically significant between groups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ALA: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 difference between groups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LA: </a:t>
            </a:r>
            <a:r>
              <a:rPr lang="en-US">
                <a:solidFill>
                  <a:prstClr val="black"/>
                </a:solidFill>
                <a:latin typeface="Calibri" panose="020F0502020204030204" pitchFamily="34" charset="0"/>
                <a:cs typeface="Calibri" panose="020F0502020204030204" pitchFamily="34" charset="0"/>
              </a:rPr>
              <a:t>higher</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in SO ILE group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wks</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2,</a:t>
            </a:r>
            <a:r>
              <a:rPr kumimoji="0" lang="en-US" sz="1800" b="0" i="0" u="none" strike="noStrike" kern="1200" cap="none" spc="0" normalizeH="0" noProof="0">
                <a:ln>
                  <a:noFill/>
                </a:ln>
                <a:solidFill>
                  <a:prstClr val="black"/>
                </a:solidFill>
                <a:effectLst/>
                <a:uLnTx/>
                <a:uFillTx/>
                <a:latin typeface="Calibri" panose="020F0502020204030204"/>
                <a:ea typeface="+mn-ea"/>
                <a:cs typeface="+mn-cs"/>
              </a:rPr>
              <a:t> 4,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5</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DHA:</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a:solidFill>
                  <a:prstClr val="black"/>
                </a:solidFill>
                <a:latin typeface="Calibri" panose="020F0502020204030204" pitchFamily="34" charset="0"/>
                <a:cs typeface="Calibri" panose="020F0502020204030204" pitchFamily="34" charset="0"/>
              </a:rPr>
              <a:t>higher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 SMOF ILE group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wks</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1 - 5</a:t>
            </a:r>
          </a:p>
          <a:p>
            <a:pPr marL="742950" marR="0" lvl="1"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en-US" noProof="0">
                <a:solidFill>
                  <a:prstClr val="black"/>
                </a:solidFill>
                <a:latin typeface="Calibri" panose="020F0502020204030204"/>
                <a:cs typeface="Calibri" panose="020F0502020204030204" pitchFamily="34" charset="0"/>
              </a:rPr>
              <a:t>decrease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 in both groups vs. baseline</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AA:</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a:solidFill>
                  <a:prstClr val="black"/>
                </a:solidFill>
                <a:latin typeface="Calibri" panose="020F0502020204030204" pitchFamily="34" charset="0"/>
                <a:cs typeface="Calibri" panose="020F0502020204030204" pitchFamily="34" charset="0"/>
              </a:rPr>
              <a:t>higher</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in SMOF ILE @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wk</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2 only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decrease in both groups vs. baseline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EPA: </a:t>
            </a:r>
            <a:r>
              <a:rPr lang="en-US">
                <a:solidFill>
                  <a:prstClr val="black"/>
                </a:solidFill>
                <a:latin typeface="Calibri" panose="020F0502020204030204" pitchFamily="34" charset="0"/>
                <a:cs typeface="Calibri" panose="020F0502020204030204" pitchFamily="34" charset="0"/>
              </a:rPr>
              <a:t>higher</a:t>
            </a: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in SMOF ILE vs. SO ILE @ all points</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Action Button: Blank 6">
            <a:hlinkClick r:id="" action="ppaction://noaction" highlightClick="1"/>
            <a:extLst>
              <a:ext uri="{FF2B5EF4-FFF2-40B4-BE49-F238E27FC236}">
                <a16:creationId xmlns:a16="http://schemas.microsoft.com/office/drawing/2014/main" id="{3D4CEE46-6592-B1F2-A6BB-5263CB272D8F}"/>
              </a:ext>
            </a:extLst>
          </p:cNvPr>
          <p:cNvSpPr/>
          <p:nvPr/>
        </p:nvSpPr>
        <p:spPr>
          <a:xfrm>
            <a:off x="9330943" y="2753033"/>
            <a:ext cx="91440" cy="91440"/>
          </a:xfrm>
          <a:prstGeom prst="actionButtonBlank">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lank 9">
            <a:hlinkClick r:id="" action="ppaction://noaction" highlightClick="1"/>
            <a:extLst>
              <a:ext uri="{FF2B5EF4-FFF2-40B4-BE49-F238E27FC236}">
                <a16:creationId xmlns:a16="http://schemas.microsoft.com/office/drawing/2014/main" id="{3F92F9BF-7B49-907C-C4CD-8160D22E0210}"/>
              </a:ext>
            </a:extLst>
          </p:cNvPr>
          <p:cNvSpPr/>
          <p:nvPr/>
        </p:nvSpPr>
        <p:spPr>
          <a:xfrm>
            <a:off x="3610489" y="3528450"/>
            <a:ext cx="2984090" cy="2359742"/>
          </a:xfrm>
          <a:prstGeom prst="actionButtonBlank">
            <a:avLst/>
          </a:prstGeom>
          <a:noFill/>
          <a:ln w="444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lank 11">
            <a:hlinkClick r:id="" action="ppaction://noaction" highlightClick="1"/>
            <a:extLst>
              <a:ext uri="{FF2B5EF4-FFF2-40B4-BE49-F238E27FC236}">
                <a16:creationId xmlns:a16="http://schemas.microsoft.com/office/drawing/2014/main" id="{5BA1018E-A410-1E87-2B3C-5F3739172760}"/>
              </a:ext>
            </a:extLst>
          </p:cNvPr>
          <p:cNvSpPr/>
          <p:nvPr/>
        </p:nvSpPr>
        <p:spPr>
          <a:xfrm>
            <a:off x="609600" y="1342103"/>
            <a:ext cx="2984090" cy="2359742"/>
          </a:xfrm>
          <a:prstGeom prst="actionButtonBlank">
            <a:avLst/>
          </a:prstGeom>
          <a:noFill/>
          <a:ln w="444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lank 12">
            <a:hlinkClick r:id="" action="ppaction://noaction" highlightClick="1"/>
            <a:extLst>
              <a:ext uri="{FF2B5EF4-FFF2-40B4-BE49-F238E27FC236}">
                <a16:creationId xmlns:a16="http://schemas.microsoft.com/office/drawing/2014/main" id="{208F1D35-BBC8-57D3-4DCC-73DB3206B952}"/>
              </a:ext>
            </a:extLst>
          </p:cNvPr>
          <p:cNvSpPr/>
          <p:nvPr/>
        </p:nvSpPr>
        <p:spPr>
          <a:xfrm>
            <a:off x="3610489" y="1342103"/>
            <a:ext cx="2984090" cy="2359742"/>
          </a:xfrm>
          <a:prstGeom prst="actionButtonBlank">
            <a:avLst/>
          </a:prstGeom>
          <a:noFill/>
          <a:ln w="444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lank 13">
            <a:hlinkClick r:id="" action="ppaction://noaction" highlightClick="1"/>
            <a:extLst>
              <a:ext uri="{FF2B5EF4-FFF2-40B4-BE49-F238E27FC236}">
                <a16:creationId xmlns:a16="http://schemas.microsoft.com/office/drawing/2014/main" id="{5A88EED9-544C-9962-4AB0-D50E4DA72E11}"/>
              </a:ext>
            </a:extLst>
          </p:cNvPr>
          <p:cNvSpPr/>
          <p:nvPr/>
        </p:nvSpPr>
        <p:spPr>
          <a:xfrm>
            <a:off x="606424" y="3528450"/>
            <a:ext cx="2984090" cy="2359742"/>
          </a:xfrm>
          <a:prstGeom prst="actionButtonBlank">
            <a:avLst/>
          </a:prstGeom>
          <a:noFill/>
          <a:ln w="444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77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P spid="14" grpId="0" animBg="1"/>
      <p:bldP spid="1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bstract watercolor pattern on a white background">
            <a:extLst>
              <a:ext uri="{FF2B5EF4-FFF2-40B4-BE49-F238E27FC236}">
                <a16:creationId xmlns:a16="http://schemas.microsoft.com/office/drawing/2014/main" id="{206B3BF4-F3B9-1844-C953-6AA7859E6F8E}"/>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F78D774F-10C1-49F4-8855-20AB629C1FC3}"/>
              </a:ext>
            </a:extLst>
          </p:cNvPr>
          <p:cNvSpPr>
            <a:spLocks noGrp="1"/>
          </p:cNvSpPr>
          <p:nvPr>
            <p:ph type="title"/>
          </p:nvPr>
        </p:nvSpPr>
        <p:spPr>
          <a:xfrm>
            <a:off x="559838" y="312666"/>
            <a:ext cx="10653578" cy="1132258"/>
          </a:xfrm>
        </p:spPr>
        <p:txBody>
          <a:bodyPr>
            <a:normAutofit/>
          </a:bodyPr>
          <a:lstStyle/>
          <a:p>
            <a:r>
              <a:rPr lang="en-US">
                <a:solidFill>
                  <a:srgbClr val="006699"/>
                </a:solidFill>
              </a:rPr>
              <a:t>SMOF ILE: EFAD Data</a:t>
            </a:r>
          </a:p>
        </p:txBody>
      </p:sp>
      <p:graphicFrame>
        <p:nvGraphicFramePr>
          <p:cNvPr id="9" name="Content Placeholder 5">
            <a:extLst>
              <a:ext uri="{FF2B5EF4-FFF2-40B4-BE49-F238E27FC236}">
                <a16:creationId xmlns:a16="http://schemas.microsoft.com/office/drawing/2014/main" id="{102A0A44-2E4F-3402-7F1D-2B9ADE3B0A3B}"/>
              </a:ext>
            </a:extLst>
          </p:cNvPr>
          <p:cNvGraphicFramePr>
            <a:graphicFrameLocks noGrp="1"/>
          </p:cNvGraphicFramePr>
          <p:nvPr>
            <p:ph idx="1"/>
            <p:extLst>
              <p:ext uri="{D42A27DB-BD31-4B8C-83A1-F6EECF244321}">
                <p14:modId xmlns:p14="http://schemas.microsoft.com/office/powerpoint/2010/main" val="1682346171"/>
              </p:ext>
            </p:extLst>
          </p:nvPr>
        </p:nvGraphicFramePr>
        <p:xfrm>
          <a:off x="3418573" y="1187238"/>
          <a:ext cx="8213589" cy="5448326"/>
        </p:xfrm>
        <a:graphic>
          <a:graphicData uri="http://schemas.openxmlformats.org/drawingml/2006/table">
            <a:tbl>
              <a:tblPr firstRow="1" firstCol="1" bandRow="1"/>
              <a:tblGrid>
                <a:gridCol w="2484783">
                  <a:extLst>
                    <a:ext uri="{9D8B030D-6E8A-4147-A177-3AD203B41FA5}">
                      <a16:colId xmlns:a16="http://schemas.microsoft.com/office/drawing/2014/main" val="3405683593"/>
                    </a:ext>
                  </a:extLst>
                </a:gridCol>
                <a:gridCol w="1909602">
                  <a:extLst>
                    <a:ext uri="{9D8B030D-6E8A-4147-A177-3AD203B41FA5}">
                      <a16:colId xmlns:a16="http://schemas.microsoft.com/office/drawing/2014/main" val="3809800706"/>
                    </a:ext>
                  </a:extLst>
                </a:gridCol>
                <a:gridCol w="1909602">
                  <a:extLst>
                    <a:ext uri="{9D8B030D-6E8A-4147-A177-3AD203B41FA5}">
                      <a16:colId xmlns:a16="http://schemas.microsoft.com/office/drawing/2014/main" val="137399581"/>
                    </a:ext>
                  </a:extLst>
                </a:gridCol>
                <a:gridCol w="1909602">
                  <a:extLst>
                    <a:ext uri="{9D8B030D-6E8A-4147-A177-3AD203B41FA5}">
                      <a16:colId xmlns:a16="http://schemas.microsoft.com/office/drawing/2014/main" val="2983089911"/>
                    </a:ext>
                  </a:extLst>
                </a:gridCol>
              </a:tblGrid>
              <a:tr h="309177">
                <a:tc gridSpan="2">
                  <a:txBody>
                    <a:bodyPr/>
                    <a:lstStyle/>
                    <a:p>
                      <a:pPr algn="l" fontAlgn="t">
                        <a:spcBef>
                          <a:spcPts val="0"/>
                        </a:spcBef>
                        <a:spcAft>
                          <a:spcPts val="0"/>
                        </a:spcAft>
                      </a:pPr>
                      <a:endParaRPr lang="en-US" sz="1200" b="0" i="0" u="none" strike="noStrike">
                        <a:solidFill>
                          <a:srgbClr val="006699"/>
                        </a:solidFill>
                        <a:effectLst/>
                        <a:latin typeface="+mn-lt"/>
                      </a:endParaRPr>
                    </a:p>
                  </a:txBody>
                  <a:tcPr marL="97551" marR="97551" marT="48776" marB="48776">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999"/>
                    </a:solidFill>
                  </a:tcPr>
                </a:tc>
                <a:tc hMerge="1">
                  <a:txBody>
                    <a:bodyPr/>
                    <a:lstStyle/>
                    <a:p>
                      <a:endParaRPr lang="en-US"/>
                    </a:p>
                  </a:txBody>
                  <a:tcPr/>
                </a:tc>
                <a:tc>
                  <a:txBody>
                    <a:bodyPr/>
                    <a:lstStyle/>
                    <a:p>
                      <a:pPr marL="0" marR="0" algn="ctr" fontAlgn="t">
                        <a:lnSpc>
                          <a:spcPct val="107000"/>
                        </a:lnSpc>
                        <a:spcBef>
                          <a:spcPts val="0"/>
                        </a:spcBef>
                        <a:spcAft>
                          <a:spcPts val="0"/>
                        </a:spcAft>
                      </a:pPr>
                      <a:r>
                        <a:rPr lang="en-US" sz="1200" b="1" i="0" u="none" strike="noStrike">
                          <a:solidFill>
                            <a:schemeClr val="bg1"/>
                          </a:solidFill>
                          <a:effectLst/>
                          <a:latin typeface="+mn-lt"/>
                          <a:ea typeface="Calibri" panose="020F0502020204030204" pitchFamily="34" charset="0"/>
                          <a:cs typeface="Times New Roman" panose="02020603050405020304" pitchFamily="18" charset="0"/>
                        </a:rPr>
                        <a:t>SO ILE n = 78</a:t>
                      </a:r>
                      <a:endParaRPr lang="en-US" sz="1200" b="0" i="0" u="none" strike="noStrike">
                        <a:solidFill>
                          <a:schemeClr val="bg1"/>
                        </a:solidFill>
                        <a:effectLst/>
                        <a:latin typeface="+mn-lt"/>
                      </a:endParaRPr>
                    </a:p>
                  </a:txBody>
                  <a:tcPr marL="73163" marR="73163" marT="10162"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999"/>
                    </a:solidFill>
                  </a:tcPr>
                </a:tc>
                <a:tc>
                  <a:txBody>
                    <a:bodyPr/>
                    <a:lstStyle/>
                    <a:p>
                      <a:pPr marL="0" marR="0" algn="ctr" fontAlgn="t">
                        <a:lnSpc>
                          <a:spcPct val="107000"/>
                        </a:lnSpc>
                        <a:spcBef>
                          <a:spcPts val="0"/>
                        </a:spcBef>
                        <a:spcAft>
                          <a:spcPts val="0"/>
                        </a:spcAft>
                      </a:pPr>
                      <a:r>
                        <a:rPr lang="en-US" sz="1200" b="1" i="0" u="none" strike="noStrike">
                          <a:solidFill>
                            <a:schemeClr val="bg1"/>
                          </a:solidFill>
                          <a:effectLst/>
                          <a:latin typeface="+mn-lt"/>
                          <a:ea typeface="Calibri" panose="020F0502020204030204" pitchFamily="34" charset="0"/>
                          <a:cs typeface="Times New Roman" panose="02020603050405020304" pitchFamily="18" charset="0"/>
                        </a:rPr>
                        <a:t>SMOF ILE n = 83</a:t>
                      </a:r>
                      <a:endParaRPr lang="en-US" sz="1200" b="0" i="0" u="none" strike="noStrike">
                        <a:solidFill>
                          <a:schemeClr val="bg1"/>
                        </a:solidFill>
                        <a:effectLst/>
                        <a:latin typeface="+mn-lt"/>
                      </a:endParaRPr>
                    </a:p>
                  </a:txBody>
                  <a:tcPr marL="73163" marR="73163" marT="10162"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9999"/>
                    </a:solidFill>
                  </a:tcPr>
                </a:tc>
                <a:extLst>
                  <a:ext uri="{0D108BD9-81ED-4DB2-BD59-A6C34878D82A}">
                    <a16:rowId xmlns:a16="http://schemas.microsoft.com/office/drawing/2014/main" val="113588990"/>
                  </a:ext>
                </a:extLst>
              </a:tr>
              <a:tr h="327949">
                <a:tc gridSpan="2">
                  <a:txBody>
                    <a:bodyPr/>
                    <a:lstStyle/>
                    <a:p>
                      <a:pPr marL="0" marR="0" algn="ctr" fontAlgn="ctr">
                        <a:lnSpc>
                          <a:spcPct val="107000"/>
                        </a:lnSpc>
                        <a:spcBef>
                          <a:spcPts val="0"/>
                        </a:spcBef>
                        <a:spcAft>
                          <a:spcPts val="0"/>
                        </a:spcAft>
                      </a:pPr>
                      <a:r>
                        <a:rPr lang="en-US" sz="1200" b="1" i="0" u="none" strike="noStrike">
                          <a:solidFill>
                            <a:srgbClr val="006699"/>
                          </a:solidFill>
                          <a:effectLst/>
                          <a:latin typeface="+mn-lt"/>
                          <a:ea typeface="Calibri" panose="020F0502020204030204" pitchFamily="34" charset="0"/>
                          <a:cs typeface="Times New Roman" panose="02020603050405020304" pitchFamily="18" charset="0"/>
                        </a:rPr>
                        <a:t>Triene: Tetraene Ratio</a:t>
                      </a:r>
                      <a:endParaRPr lang="en-US" sz="1200" b="0" i="0" u="none" strike="noStrike">
                        <a:solidFill>
                          <a:srgbClr val="006699"/>
                        </a:solidFill>
                        <a:effectLst/>
                        <a:latin typeface="+mn-lt"/>
                      </a:endParaRPr>
                    </a:p>
                  </a:txBody>
                  <a:tcPr marL="97551" marR="97551" marT="48776" marB="48776">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ctr" fontAlgn="ctr">
                        <a:lnSpc>
                          <a:spcPct val="107000"/>
                        </a:lnSpc>
                        <a:spcBef>
                          <a:spcPts val="0"/>
                        </a:spcBef>
                        <a:spcAft>
                          <a:spcPts val="0"/>
                        </a:spcAft>
                      </a:pPr>
                      <a:r>
                        <a:rPr lang="en-US" sz="1200" b="1" i="0" u="none" strike="noStrike">
                          <a:solidFill>
                            <a:srgbClr val="006699"/>
                          </a:solidFill>
                          <a:effectLst/>
                          <a:latin typeface="+mn-lt"/>
                          <a:ea typeface="Calibri" panose="020F0502020204030204" pitchFamily="34" charset="0"/>
                          <a:cs typeface="Times New Roman" panose="02020603050405020304" pitchFamily="18" charset="0"/>
                        </a:rPr>
                        <a:t>% (n)</a:t>
                      </a:r>
                      <a:endParaRPr lang="en-US" sz="1200" b="0" i="0" u="none" strike="noStrike">
                        <a:solidFill>
                          <a:srgbClr val="006699"/>
                        </a:solidFill>
                        <a:effectLst/>
                        <a:latin typeface="+mn-lt"/>
                      </a:endParaRPr>
                    </a:p>
                  </a:txBody>
                  <a:tcPr marL="97551" marR="97551" marT="48776" marB="48776">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hMerge="1">
                  <a:txBody>
                    <a:bodyPr/>
                    <a:lstStyle/>
                    <a:p>
                      <a:endParaRPr lang="en-US"/>
                    </a:p>
                  </a:txBody>
                  <a:tcPr/>
                </a:tc>
                <a:extLst>
                  <a:ext uri="{0D108BD9-81ED-4DB2-BD59-A6C34878D82A}">
                    <a16:rowId xmlns:a16="http://schemas.microsoft.com/office/drawing/2014/main" val="1821921426"/>
                  </a:ext>
                </a:extLst>
              </a:tr>
              <a:tr h="240560">
                <a:tc rowSpan="5">
                  <a:txBody>
                    <a:bodyPr/>
                    <a:lstStyle/>
                    <a:p>
                      <a:pPr marL="0" marR="0" algn="l" fontAlgn="t">
                        <a:lnSpc>
                          <a:spcPct val="107000"/>
                        </a:lnSpc>
                        <a:spcBef>
                          <a:spcPts val="0"/>
                        </a:spcBef>
                        <a:spcAft>
                          <a:spcPts val="800"/>
                        </a:spcAft>
                      </a:pPr>
                      <a:r>
                        <a:rPr lang="en-US" sz="1200" b="1" i="0" u="none" strike="noStrike">
                          <a:solidFill>
                            <a:srgbClr val="006699"/>
                          </a:solidFill>
                          <a:effectLst/>
                          <a:latin typeface="+mn-lt"/>
                          <a:ea typeface="Calibri" panose="020F0502020204030204" pitchFamily="34" charset="0"/>
                          <a:cs typeface="Times New Roman" panose="02020603050405020304" pitchFamily="18" charset="0"/>
                        </a:rPr>
                        <a:t>Baseline </a:t>
                      </a:r>
                      <a:endParaRPr lang="en-US" sz="1200" b="0" i="0" u="none" strike="noStrike">
                        <a:solidFill>
                          <a:srgbClr val="006699"/>
                        </a:solidFill>
                        <a:effectLst/>
                        <a:latin typeface="+mn-lt"/>
                      </a:endParaRPr>
                    </a:p>
                    <a:p>
                      <a:pPr marL="0" marR="0" algn="l" fontAlgn="t">
                        <a:lnSpc>
                          <a:spcPct val="107000"/>
                        </a:lnSpc>
                        <a:spcBef>
                          <a:spcPts val="0"/>
                        </a:spcBef>
                        <a:spcAft>
                          <a:spcPts val="800"/>
                        </a:spcAft>
                      </a:pPr>
                      <a:r>
                        <a:rPr lang="en-US" sz="1200" b="1" i="0" u="none" strike="noStrike">
                          <a:solidFill>
                            <a:srgbClr val="006699"/>
                          </a:solidFill>
                          <a:effectLst/>
                          <a:latin typeface="+mn-lt"/>
                          <a:ea typeface="Calibri" panose="020F0502020204030204" pitchFamily="34" charset="0"/>
                          <a:cs typeface="Times New Roman" panose="02020603050405020304" pitchFamily="18" charset="0"/>
                        </a:rPr>
                        <a:t>Day 1</a:t>
                      </a:r>
                      <a:endParaRPr lang="en-US" sz="1200" b="0" i="0" u="none" strike="noStrike">
                        <a:solidFill>
                          <a:srgbClr val="006699"/>
                        </a:solidFill>
                        <a:effectLst/>
                        <a:latin typeface="+mn-lt"/>
                      </a:endParaRPr>
                    </a:p>
                  </a:txBody>
                  <a:tcPr marL="97551" marR="97551" marT="48776" marB="48776">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&lt;0.05</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78.2% (61)</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86.7% (72)</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082636303"/>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&gt;=0.05 &lt;0.20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11.5% (9)</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6% (5)</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027589431"/>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&gt;=0.20 &lt;0.40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 (0)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1.2% (1)</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extLst>
                  <a:ext uri="{0D108BD9-81ED-4DB2-BD59-A6C34878D82A}">
                    <a16:rowId xmlns:a16="http://schemas.microsoft.com/office/drawing/2014/main" val="940735422"/>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&gt;=0.40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extLst>
                  <a:ext uri="{0D108BD9-81ED-4DB2-BD59-A6C34878D82A}">
                    <a16:rowId xmlns:a16="http://schemas.microsoft.com/office/drawing/2014/main" val="586348818"/>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Not assessed</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10.3% (8)</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6% (5)</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026369540"/>
                  </a:ext>
                </a:extLst>
              </a:tr>
              <a:tr h="240560">
                <a:tc rowSpan="5">
                  <a:txBody>
                    <a:bodyPr/>
                    <a:lstStyle/>
                    <a:p>
                      <a:pPr marL="0" marR="0" algn="l" fontAlgn="t">
                        <a:lnSpc>
                          <a:spcPct val="107000"/>
                        </a:lnSpc>
                        <a:spcBef>
                          <a:spcPts val="0"/>
                        </a:spcBef>
                        <a:spcAft>
                          <a:spcPts val="800"/>
                        </a:spcAft>
                      </a:pPr>
                      <a:r>
                        <a:rPr lang="en-US" sz="1200" b="1" i="0" u="none" strike="noStrike">
                          <a:solidFill>
                            <a:srgbClr val="006699"/>
                          </a:solidFill>
                          <a:effectLst/>
                          <a:latin typeface="+mn-lt"/>
                          <a:ea typeface="Calibri" panose="020F0502020204030204" pitchFamily="34" charset="0"/>
                          <a:cs typeface="Times New Roman" panose="02020603050405020304" pitchFamily="18" charset="0"/>
                        </a:rPr>
                        <a:t>Day 29</a:t>
                      </a:r>
                      <a:endParaRPr lang="en-US" sz="1200" b="0" i="0" u="none" strike="noStrike">
                        <a:solidFill>
                          <a:srgbClr val="006699"/>
                        </a:solidFill>
                        <a:effectLst/>
                        <a:latin typeface="+mn-lt"/>
                      </a:endParaRPr>
                    </a:p>
                  </a:txBody>
                  <a:tcPr marL="97551" marR="97551" marT="48776" marB="48776">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&lt;0.05</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34.6% (27)</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32.5% (27)</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426351420"/>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&gt;=0.05 &lt;0.20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1.3% (1)</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1.2% (1)</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746696669"/>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&gt;=0.20 &lt;0.40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extLst>
                  <a:ext uri="{0D108BD9-81ED-4DB2-BD59-A6C34878D82A}">
                    <a16:rowId xmlns:a16="http://schemas.microsoft.com/office/drawing/2014/main" val="964237372"/>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&gt;=0.40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extLst>
                  <a:ext uri="{0D108BD9-81ED-4DB2-BD59-A6C34878D82A}">
                    <a16:rowId xmlns:a16="http://schemas.microsoft.com/office/drawing/2014/main" val="3030379625"/>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Not assessed</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64.1% (50)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66.3% (55)</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142266391"/>
                  </a:ext>
                </a:extLst>
              </a:tr>
              <a:tr h="240560">
                <a:tc rowSpan="5">
                  <a:txBody>
                    <a:bodyPr/>
                    <a:lstStyle/>
                    <a:p>
                      <a:pPr marL="0" marR="0" algn="l" fontAlgn="t">
                        <a:lnSpc>
                          <a:spcPct val="107000"/>
                        </a:lnSpc>
                        <a:spcBef>
                          <a:spcPts val="0"/>
                        </a:spcBef>
                        <a:spcAft>
                          <a:spcPts val="800"/>
                        </a:spcAft>
                      </a:pPr>
                      <a:r>
                        <a:rPr lang="en-US" sz="1200" b="1" i="0" u="none" strike="noStrike">
                          <a:solidFill>
                            <a:srgbClr val="006699"/>
                          </a:solidFill>
                          <a:effectLst/>
                          <a:latin typeface="+mn-lt"/>
                          <a:ea typeface="Calibri" panose="020F0502020204030204" pitchFamily="34" charset="0"/>
                          <a:cs typeface="Times New Roman" panose="02020603050405020304" pitchFamily="18" charset="0"/>
                        </a:rPr>
                        <a:t>EoT initial Treatment phase</a:t>
                      </a:r>
                      <a:endParaRPr lang="en-US" sz="1200" b="0" i="0" u="none" strike="noStrike">
                        <a:solidFill>
                          <a:srgbClr val="006699"/>
                        </a:solidFill>
                        <a:effectLst/>
                        <a:latin typeface="+mn-lt"/>
                      </a:endParaRPr>
                    </a:p>
                  </a:txBody>
                  <a:tcPr marL="97551" marR="97551" marT="48776" marB="48776">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&lt;0.05</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79.5% (62)</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83.1% (69)</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261363327"/>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&gt;=0.05 &lt;0.20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2.6% (2)</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2.4% (2)</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37878049"/>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&gt;=0.20 &lt;0.40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extLst>
                  <a:ext uri="{0D108BD9-81ED-4DB2-BD59-A6C34878D82A}">
                    <a16:rowId xmlns:a16="http://schemas.microsoft.com/office/drawing/2014/main" val="688656323"/>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&gt;=0.40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extLst>
                  <a:ext uri="{0D108BD9-81ED-4DB2-BD59-A6C34878D82A}">
                    <a16:rowId xmlns:a16="http://schemas.microsoft.com/office/drawing/2014/main" val="2005283472"/>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Not assessed</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17.9% (14)</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14.5% (12)</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071457484"/>
                  </a:ext>
                </a:extLst>
              </a:tr>
              <a:tr h="240560">
                <a:tc rowSpan="5">
                  <a:txBody>
                    <a:bodyPr/>
                    <a:lstStyle/>
                    <a:p>
                      <a:pPr marL="0" marR="0" algn="l" fontAlgn="t">
                        <a:lnSpc>
                          <a:spcPct val="107000"/>
                        </a:lnSpc>
                        <a:spcBef>
                          <a:spcPts val="0"/>
                        </a:spcBef>
                        <a:spcAft>
                          <a:spcPts val="800"/>
                        </a:spcAft>
                      </a:pPr>
                      <a:r>
                        <a:rPr lang="en-US" sz="1200" b="1" i="0" u="none" strike="noStrike">
                          <a:solidFill>
                            <a:srgbClr val="006699"/>
                          </a:solidFill>
                          <a:effectLst/>
                          <a:latin typeface="+mn-lt"/>
                          <a:ea typeface="Calibri" panose="020F0502020204030204" pitchFamily="34" charset="0"/>
                          <a:cs typeface="Times New Roman" panose="02020603050405020304" pitchFamily="18" charset="0"/>
                        </a:rPr>
                        <a:t>EoT Extension phase</a:t>
                      </a:r>
                      <a:endParaRPr lang="en-US" sz="1200" b="0" i="0" u="none" strike="noStrike">
                        <a:solidFill>
                          <a:srgbClr val="006699"/>
                        </a:solidFill>
                        <a:effectLst/>
                        <a:latin typeface="+mn-lt"/>
                      </a:endParaRPr>
                    </a:p>
                  </a:txBody>
                  <a:tcPr marL="97551" marR="97551" marT="48776" marB="48776">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&lt;0.05</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12.8% (10)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13.3% (11)</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303097039"/>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&gt;=0.05 &lt;0.20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1.3% (1)</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1.2% (1)</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153982245"/>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&gt;=0.20 &lt;0.40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extLst>
                  <a:ext uri="{0D108BD9-81ED-4DB2-BD59-A6C34878D82A}">
                    <a16:rowId xmlns:a16="http://schemas.microsoft.com/office/drawing/2014/main" val="84866889"/>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&gt;=0.40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0%</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99"/>
                    </a:solidFill>
                  </a:tcPr>
                </a:tc>
                <a:extLst>
                  <a:ext uri="{0D108BD9-81ED-4DB2-BD59-A6C34878D82A}">
                    <a16:rowId xmlns:a16="http://schemas.microsoft.com/office/drawing/2014/main" val="2518724109"/>
                  </a:ext>
                </a:extLst>
              </a:tr>
              <a:tr h="240560">
                <a:tc vMerge="1">
                  <a:txBody>
                    <a:bodyPr/>
                    <a:lstStyle/>
                    <a:p>
                      <a:endParaRPr lang="en-US"/>
                    </a:p>
                  </a:txBody>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Not assessed</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85.9% (67)</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800"/>
                        </a:spcAft>
                      </a:pPr>
                      <a:r>
                        <a:rPr lang="en-US" sz="1200" b="0" i="0" u="none" strike="noStrike">
                          <a:solidFill>
                            <a:srgbClr val="006699"/>
                          </a:solidFill>
                          <a:effectLst/>
                          <a:latin typeface="+mn-lt"/>
                          <a:ea typeface="Calibri" panose="020F0502020204030204" pitchFamily="34" charset="0"/>
                          <a:cs typeface="Times New Roman" panose="02020603050405020304" pitchFamily="18" charset="0"/>
                        </a:rPr>
                        <a:t>85.5% (71)</a:t>
                      </a:r>
                      <a:endParaRPr lang="en-US" sz="1200" b="0" i="0" u="none" strike="noStrike">
                        <a:solidFill>
                          <a:srgbClr val="006699"/>
                        </a:solidFill>
                        <a:effectLst/>
                        <a:latin typeface="+mn-lt"/>
                      </a:endParaRPr>
                    </a:p>
                  </a:txBody>
                  <a:tcPr marL="73163" marR="73163" marT="10162"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6623470"/>
                  </a:ext>
                </a:extLst>
              </a:tr>
            </a:tbl>
          </a:graphicData>
        </a:graphic>
      </p:graphicFrame>
      <p:sp>
        <p:nvSpPr>
          <p:cNvPr id="10" name="TextBox 9">
            <a:extLst>
              <a:ext uri="{FF2B5EF4-FFF2-40B4-BE49-F238E27FC236}">
                <a16:creationId xmlns:a16="http://schemas.microsoft.com/office/drawing/2014/main" id="{C0DEA587-D2B5-95C0-2354-36CA83BC988F}"/>
              </a:ext>
            </a:extLst>
          </p:cNvPr>
          <p:cNvSpPr txBox="1"/>
          <p:nvPr/>
        </p:nvSpPr>
        <p:spPr>
          <a:xfrm>
            <a:off x="0" y="3249681"/>
            <a:ext cx="3205315" cy="1400383"/>
          </a:xfrm>
          <a:prstGeom prst="rect">
            <a:avLst/>
          </a:prstGeom>
          <a:noFill/>
          <a:ln>
            <a:solidFill>
              <a:schemeClr val="accent1">
                <a:lumMod val="50000"/>
              </a:schemeClr>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6699"/>
                </a:solidFill>
                <a:effectLst/>
                <a:uLnTx/>
                <a:uFillTx/>
                <a:ea typeface="+mn-ea"/>
                <a:cs typeface="+mn-cs"/>
              </a:rPr>
              <a:t>Biochemical EFAD cutoff: T/T Ratio ≥ 0.2</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6699"/>
                </a:solidFill>
                <a:effectLst/>
                <a:uLnTx/>
                <a:uFillTx/>
                <a:ea typeface="+mn-ea"/>
                <a:cs typeface="+mn-cs"/>
              </a:rPr>
              <a:t>Clinical EFAD cutoff: T/T Ratio ≥ 0.4</a:t>
            </a:r>
          </a:p>
        </p:txBody>
      </p:sp>
      <p:sp>
        <p:nvSpPr>
          <p:cNvPr id="11" name="Footer Placeholder 3">
            <a:extLst>
              <a:ext uri="{FF2B5EF4-FFF2-40B4-BE49-F238E27FC236}">
                <a16:creationId xmlns:a16="http://schemas.microsoft.com/office/drawing/2014/main" id="{0FE4DB59-D487-119A-6787-0E8D5F1DC1F1}"/>
              </a:ext>
            </a:extLst>
          </p:cNvPr>
          <p:cNvSpPr>
            <a:spLocks noGrp="1"/>
          </p:cNvSpPr>
          <p:nvPr>
            <p:ph type="ftr" sz="quarter" idx="11"/>
          </p:nvPr>
        </p:nvSpPr>
        <p:spPr>
          <a:xfrm>
            <a:off x="0" y="6635564"/>
            <a:ext cx="10418884"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6699"/>
                </a:solidFill>
                <a:effectLst/>
                <a:uLnTx/>
                <a:uFillTx/>
                <a:ea typeface="+mn-ea"/>
                <a:cs typeface="+mn-cs"/>
              </a:rPr>
              <a:t>ClinicalTrials.gov. Identifier: NCT02579265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A5A5A5">
                  <a:lumMod val="50000"/>
                </a:srgb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0918D42-F921-E454-129B-5D873BE9E44E}"/>
              </a:ext>
            </a:extLst>
          </p:cNvPr>
          <p:cNvSpPr txBox="1"/>
          <p:nvPr/>
        </p:nvSpPr>
        <p:spPr>
          <a:xfrm>
            <a:off x="0" y="6268335"/>
            <a:ext cx="3088640" cy="276999"/>
          </a:xfrm>
          <a:prstGeom prst="rect">
            <a:avLst/>
          </a:prstGeom>
          <a:noFill/>
        </p:spPr>
        <p:txBody>
          <a:bodyPr wrap="square" rtlCol="0">
            <a:spAutoFit/>
          </a:bodyPr>
          <a:lstStyle/>
          <a:p>
            <a:r>
              <a:rPr lang="en-US" sz="1200">
                <a:solidFill>
                  <a:srgbClr val="006699"/>
                </a:solidFill>
              </a:rPr>
              <a:t>EFAD – essential fatty acid deficiency</a:t>
            </a:r>
          </a:p>
        </p:txBody>
      </p:sp>
    </p:spTree>
    <p:extLst>
      <p:ext uri="{BB962C8B-B14F-4D97-AF65-F5344CB8AC3E}">
        <p14:creationId xmlns:p14="http://schemas.microsoft.com/office/powerpoint/2010/main" val="2794207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bstract watercolor pattern on a white background">
            <a:extLst>
              <a:ext uri="{FF2B5EF4-FFF2-40B4-BE49-F238E27FC236}">
                <a16:creationId xmlns:a16="http://schemas.microsoft.com/office/drawing/2014/main" id="{B83A1D5E-A9CE-B2CC-BE7E-96AEC2F92928}"/>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3" name="Content Placeholder 2">
            <a:extLst>
              <a:ext uri="{FF2B5EF4-FFF2-40B4-BE49-F238E27FC236}">
                <a16:creationId xmlns:a16="http://schemas.microsoft.com/office/drawing/2014/main" id="{DFA50516-AC36-4C87-B4FA-005E2237A5C7}"/>
              </a:ext>
            </a:extLst>
          </p:cNvPr>
          <p:cNvSpPr>
            <a:spLocks noGrp="1"/>
          </p:cNvSpPr>
          <p:nvPr>
            <p:ph idx="1"/>
          </p:nvPr>
        </p:nvSpPr>
        <p:spPr>
          <a:xfrm>
            <a:off x="612647" y="1197429"/>
            <a:ext cx="10653579" cy="5111931"/>
          </a:xfrm>
        </p:spPr>
        <p:txBody>
          <a:bodyPr/>
          <a:lstStyle/>
          <a:p>
            <a:r>
              <a:rPr lang="en-US">
                <a:solidFill>
                  <a:srgbClr val="006699"/>
                </a:solidFill>
              </a:rPr>
              <a:t>No clinical signs of EFAD reported when dosed appropriately</a:t>
            </a:r>
            <a:r>
              <a:rPr lang="en-US" baseline="30000">
                <a:solidFill>
                  <a:srgbClr val="006699"/>
                </a:solidFill>
              </a:rPr>
              <a:t>1</a:t>
            </a:r>
            <a:r>
              <a:rPr lang="en-US">
                <a:solidFill>
                  <a:srgbClr val="006699"/>
                </a:solidFill>
              </a:rPr>
              <a:t> </a:t>
            </a:r>
          </a:p>
          <a:p>
            <a:r>
              <a:rPr lang="en-US">
                <a:solidFill>
                  <a:srgbClr val="006699"/>
                </a:solidFill>
              </a:rPr>
              <a:t>No sign of EFAD (T:T ≥ 0.2) in Omegaven patients for up to 216 weeks</a:t>
            </a:r>
            <a:r>
              <a:rPr lang="en-US" baseline="30000">
                <a:solidFill>
                  <a:srgbClr val="006699"/>
                </a:solidFill>
              </a:rPr>
              <a:t>1</a:t>
            </a:r>
            <a:r>
              <a:rPr lang="en-US">
                <a:solidFill>
                  <a:srgbClr val="006699"/>
                </a:solidFill>
              </a:rPr>
              <a:t> </a:t>
            </a:r>
          </a:p>
          <a:p>
            <a:r>
              <a:rPr lang="en-US">
                <a:solidFill>
                  <a:srgbClr val="006699"/>
                </a:solidFill>
              </a:rPr>
              <a:t>Median T:T ratio 0.02 (IQR 0.01 – 0.03)</a:t>
            </a:r>
            <a:r>
              <a:rPr lang="en-US" baseline="30000">
                <a:solidFill>
                  <a:srgbClr val="006699"/>
                </a:solidFill>
              </a:rPr>
              <a:t>2</a:t>
            </a:r>
          </a:p>
          <a:p>
            <a:endParaRPr lang="en-US">
              <a:solidFill>
                <a:srgbClr val="006699"/>
              </a:solidFill>
            </a:endParaRPr>
          </a:p>
        </p:txBody>
      </p:sp>
      <p:sp>
        <p:nvSpPr>
          <p:cNvPr id="4" name="Footer Placeholder 3">
            <a:extLst>
              <a:ext uri="{FF2B5EF4-FFF2-40B4-BE49-F238E27FC236}">
                <a16:creationId xmlns:a16="http://schemas.microsoft.com/office/drawing/2014/main" id="{CC46D7FB-D0C7-4E90-AF57-393B1DDFA9FB}"/>
              </a:ext>
            </a:extLst>
          </p:cNvPr>
          <p:cNvSpPr>
            <a:spLocks noGrp="1"/>
          </p:cNvSpPr>
          <p:nvPr>
            <p:ph type="ftr" sz="quarter" idx="11"/>
          </p:nvPr>
        </p:nvSpPr>
        <p:spPr>
          <a:xfrm>
            <a:off x="7826829" y="6453002"/>
            <a:ext cx="3855097" cy="365125"/>
          </a:xfrm>
        </p:spPr>
        <p:txBody>
          <a:bodyPr/>
          <a:lstStyle/>
          <a:p>
            <a:pPr marL="228600" indent="-228600">
              <a:buAutoNum type="arabicPeriod"/>
            </a:pPr>
            <a:r>
              <a:rPr lang="it-IT">
                <a:solidFill>
                  <a:srgbClr val="006699"/>
                </a:solidFill>
              </a:rPr>
              <a:t>Internal Data. Fresenius Kabi USA, LLC. 2018.</a:t>
            </a:r>
          </a:p>
          <a:p>
            <a:pPr marL="228600" indent="-228600">
              <a:buAutoNum type="arabicPeriod"/>
            </a:pPr>
            <a:r>
              <a:rPr lang="it-IT">
                <a:solidFill>
                  <a:srgbClr val="006699"/>
                </a:solidFill>
              </a:rPr>
              <a:t>Omegaven Prescribing Information. Fresenius Kabi USA 2023. </a:t>
            </a:r>
          </a:p>
        </p:txBody>
      </p:sp>
      <p:sp>
        <p:nvSpPr>
          <p:cNvPr id="5" name="Slide Number Placeholder 4">
            <a:extLst>
              <a:ext uri="{FF2B5EF4-FFF2-40B4-BE49-F238E27FC236}">
                <a16:creationId xmlns:a16="http://schemas.microsoft.com/office/drawing/2014/main" id="{B64ADFA6-4BD2-4675-AC7A-B7445758728E}"/>
              </a:ext>
            </a:extLst>
          </p:cNvPr>
          <p:cNvSpPr>
            <a:spLocks noGrp="1"/>
          </p:cNvSpPr>
          <p:nvPr>
            <p:ph type="sldNum" sz="quarter" idx="12"/>
          </p:nvPr>
        </p:nvSpPr>
        <p:spPr/>
        <p:txBody>
          <a:bodyPr/>
          <a:lstStyle/>
          <a:p>
            <a:fld id="{F6DD1E9B-0CD9-46C1-9FE5-23AA9940E1DF}" type="slidenum">
              <a:rPr lang="en-US" smtClean="0">
                <a:solidFill>
                  <a:srgbClr val="006699"/>
                </a:solidFill>
              </a:rPr>
              <a:t>27</a:t>
            </a:fld>
            <a:endParaRPr lang="en-US">
              <a:solidFill>
                <a:srgbClr val="006699"/>
              </a:solidFill>
            </a:endParaRPr>
          </a:p>
        </p:txBody>
      </p:sp>
      <p:pic>
        <p:nvPicPr>
          <p:cNvPr id="6" name="Picture 2">
            <a:extLst>
              <a:ext uri="{FF2B5EF4-FFF2-40B4-BE49-F238E27FC236}">
                <a16:creationId xmlns:a16="http://schemas.microsoft.com/office/drawing/2014/main" id="{E74D8560-551F-4AE5-94DF-85C4C0BAC2B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77500" y="2818524"/>
            <a:ext cx="8347561" cy="36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F4D29DB5-7DB7-4E6C-9AB6-80E663347713}"/>
              </a:ext>
            </a:extLst>
          </p:cNvPr>
          <p:cNvSpPr txBox="1"/>
          <p:nvPr/>
        </p:nvSpPr>
        <p:spPr>
          <a:xfrm>
            <a:off x="130631" y="6541128"/>
            <a:ext cx="3290933" cy="276999"/>
          </a:xfrm>
          <a:prstGeom prst="rect">
            <a:avLst/>
          </a:prstGeom>
          <a:noFill/>
          <a:ln>
            <a:solidFill>
              <a:schemeClr val="accent1">
                <a:lumMod val="50000"/>
              </a:schemeClr>
            </a:solidFill>
          </a:ln>
        </p:spPr>
        <p:txBody>
          <a:bodyPr wrap="square" rtlCol="0">
            <a:spAutoFit/>
          </a:bodyPr>
          <a:lstStyle/>
          <a:p>
            <a:r>
              <a:rPr lang="en-US" sz="1200">
                <a:solidFill>
                  <a:srgbClr val="006699"/>
                </a:solidFill>
              </a:rPr>
              <a:t>EFAD: Essential Fatty Acid Deficiency</a:t>
            </a:r>
          </a:p>
        </p:txBody>
      </p:sp>
      <p:sp>
        <p:nvSpPr>
          <p:cNvPr id="9" name="Title 1">
            <a:extLst>
              <a:ext uri="{FF2B5EF4-FFF2-40B4-BE49-F238E27FC236}">
                <a16:creationId xmlns:a16="http://schemas.microsoft.com/office/drawing/2014/main" id="{01E058CA-52F2-9C1B-9F07-927DA1524AB6}"/>
              </a:ext>
            </a:extLst>
          </p:cNvPr>
          <p:cNvSpPr txBox="1">
            <a:spLocks/>
          </p:cNvSpPr>
          <p:nvPr/>
        </p:nvSpPr>
        <p:spPr>
          <a:xfrm>
            <a:off x="396338" y="327288"/>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a:solidFill>
                  <a:srgbClr val="006699"/>
                </a:solidFill>
              </a:rPr>
              <a:t>100% FO ILE : No EFAD, N=123</a:t>
            </a:r>
          </a:p>
        </p:txBody>
      </p:sp>
    </p:spTree>
    <p:extLst>
      <p:ext uri="{BB962C8B-B14F-4D97-AF65-F5344CB8AC3E}">
        <p14:creationId xmlns:p14="http://schemas.microsoft.com/office/powerpoint/2010/main" val="2127907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bstract watercolor pattern on a white background">
            <a:extLst>
              <a:ext uri="{FF2B5EF4-FFF2-40B4-BE49-F238E27FC236}">
                <a16:creationId xmlns:a16="http://schemas.microsoft.com/office/drawing/2014/main" id="{206B3BF4-F3B9-1844-C953-6AA7859E6F8E}"/>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F78D774F-10C1-49F4-8855-20AB629C1FC3}"/>
              </a:ext>
            </a:extLst>
          </p:cNvPr>
          <p:cNvSpPr>
            <a:spLocks noGrp="1"/>
          </p:cNvSpPr>
          <p:nvPr>
            <p:ph type="title"/>
          </p:nvPr>
        </p:nvSpPr>
        <p:spPr/>
        <p:txBody>
          <a:bodyPr>
            <a:normAutofit/>
          </a:bodyPr>
          <a:lstStyle/>
          <a:p>
            <a:r>
              <a:rPr lang="en-US">
                <a:solidFill>
                  <a:srgbClr val="006699"/>
                </a:solidFill>
              </a:rPr>
              <a:t>100% FO ILE Composition: EFAD Concerns?</a:t>
            </a:r>
          </a:p>
        </p:txBody>
      </p:sp>
      <p:sp>
        <p:nvSpPr>
          <p:cNvPr id="3" name="Content Placeholder 2">
            <a:extLst>
              <a:ext uri="{FF2B5EF4-FFF2-40B4-BE49-F238E27FC236}">
                <a16:creationId xmlns:a16="http://schemas.microsoft.com/office/drawing/2014/main" id="{2C8E1FB2-19EC-44F0-B3D3-42A4373BEA1C}"/>
              </a:ext>
            </a:extLst>
          </p:cNvPr>
          <p:cNvSpPr>
            <a:spLocks noGrp="1"/>
          </p:cNvSpPr>
          <p:nvPr>
            <p:ph idx="1"/>
          </p:nvPr>
        </p:nvSpPr>
        <p:spPr>
          <a:xfrm>
            <a:off x="612647" y="1680898"/>
            <a:ext cx="10653579" cy="4593828"/>
          </a:xfrm>
        </p:spPr>
        <p:txBody>
          <a:bodyPr/>
          <a:lstStyle/>
          <a:p>
            <a:r>
              <a:rPr lang="en-US">
                <a:solidFill>
                  <a:srgbClr val="006699"/>
                </a:solidFill>
              </a:rPr>
              <a:t>What are </a:t>
            </a:r>
            <a:r>
              <a:rPr lang="en-US" i="1">
                <a:solidFill>
                  <a:srgbClr val="006699"/>
                </a:solidFill>
              </a:rPr>
              <a:t>“essential,” </a:t>
            </a:r>
            <a:r>
              <a:rPr lang="en-US">
                <a:solidFill>
                  <a:srgbClr val="006699"/>
                </a:solidFill>
              </a:rPr>
              <a:t>parent EFAs (LA and ALA) or downstream products (AA, DHA)?</a:t>
            </a:r>
          </a:p>
          <a:p>
            <a:pPr lvl="1"/>
            <a:r>
              <a:rPr lang="en-US">
                <a:solidFill>
                  <a:srgbClr val="006699"/>
                </a:solidFill>
              </a:rPr>
              <a:t>Murine models demonstrate ≥ 2% of kcal from DHA and ≥ 0.1% of kcal from AA prevent clinical and biochemical EFAD</a:t>
            </a:r>
            <a:r>
              <a:rPr lang="en-US" baseline="30000">
                <a:solidFill>
                  <a:srgbClr val="006699"/>
                </a:solidFill>
              </a:rPr>
              <a:t>1 </a:t>
            </a:r>
            <a:r>
              <a:rPr lang="en-US">
                <a:solidFill>
                  <a:srgbClr val="006699"/>
                </a:solidFill>
              </a:rPr>
              <a:t>and reverse biochemical EFAD</a:t>
            </a:r>
            <a:r>
              <a:rPr lang="en-US" baseline="30000">
                <a:solidFill>
                  <a:srgbClr val="006699"/>
                </a:solidFill>
              </a:rPr>
              <a:t>2</a:t>
            </a:r>
            <a:endParaRPr lang="en-US">
              <a:solidFill>
                <a:srgbClr val="006699"/>
              </a:solidFill>
            </a:endParaRPr>
          </a:p>
          <a:p>
            <a:pPr lvl="1"/>
            <a:r>
              <a:rPr lang="en-US">
                <a:solidFill>
                  <a:srgbClr val="006699"/>
                </a:solidFill>
              </a:rPr>
              <a:t>Murine models demonstrate </a:t>
            </a:r>
            <a:r>
              <a:rPr lang="en-US" err="1">
                <a:solidFill>
                  <a:srgbClr val="006699"/>
                </a:solidFill>
              </a:rPr>
              <a:t>retroconversion</a:t>
            </a:r>
            <a:r>
              <a:rPr lang="en-US">
                <a:solidFill>
                  <a:srgbClr val="006699"/>
                </a:solidFill>
              </a:rPr>
              <a:t> of ARA to LA</a:t>
            </a:r>
            <a:r>
              <a:rPr lang="en-US" baseline="30000">
                <a:solidFill>
                  <a:srgbClr val="006699"/>
                </a:solidFill>
              </a:rPr>
              <a:t>3</a:t>
            </a:r>
          </a:p>
          <a:p>
            <a:r>
              <a:rPr lang="en-US">
                <a:solidFill>
                  <a:srgbClr val="006699"/>
                </a:solidFill>
              </a:rPr>
              <a:t>Human studies demonstrate normal T/T ratios in infants and children on FO ILE dosed at 1 g/kg/d</a:t>
            </a:r>
            <a:r>
              <a:rPr lang="en-US" baseline="30000">
                <a:solidFill>
                  <a:srgbClr val="006699"/>
                </a:solidFill>
              </a:rPr>
              <a:t>4-10</a:t>
            </a:r>
          </a:p>
          <a:p>
            <a:pPr lvl="1"/>
            <a:r>
              <a:rPr lang="en-US">
                <a:solidFill>
                  <a:srgbClr val="006699"/>
                </a:solidFill>
              </a:rPr>
              <a:t>Boston Children’s Hospital, UCLA, Children’s National Medical Center (D.C.)</a:t>
            </a:r>
          </a:p>
          <a:p>
            <a:pPr lvl="1"/>
            <a:r>
              <a:rPr lang="en-US">
                <a:solidFill>
                  <a:srgbClr val="006699"/>
                </a:solidFill>
              </a:rPr>
              <a:t>Case reports of higher doses of FO ILE required for adequate growth and prevention of EFAD</a:t>
            </a:r>
            <a:r>
              <a:rPr lang="en-US" baseline="30000">
                <a:solidFill>
                  <a:srgbClr val="006699"/>
                </a:solidFill>
              </a:rPr>
              <a:t>11</a:t>
            </a:r>
            <a:endParaRPr lang="en-US">
              <a:solidFill>
                <a:srgbClr val="006699"/>
              </a:solidFill>
            </a:endParaRPr>
          </a:p>
        </p:txBody>
      </p:sp>
      <p:sp>
        <p:nvSpPr>
          <p:cNvPr id="4" name="Footer Placeholder 3">
            <a:extLst>
              <a:ext uri="{FF2B5EF4-FFF2-40B4-BE49-F238E27FC236}">
                <a16:creationId xmlns:a16="http://schemas.microsoft.com/office/drawing/2014/main" id="{CE905DF5-BF2E-467E-B821-F59C4DBA4D0A}"/>
              </a:ext>
            </a:extLst>
          </p:cNvPr>
          <p:cNvSpPr>
            <a:spLocks noGrp="1"/>
          </p:cNvSpPr>
          <p:nvPr>
            <p:ph type="ftr" sz="quarter" idx="11"/>
          </p:nvPr>
        </p:nvSpPr>
        <p:spPr>
          <a:xfrm>
            <a:off x="457199" y="6309360"/>
            <a:ext cx="11122153" cy="548640"/>
          </a:xfrm>
        </p:spPr>
        <p:txBody>
          <a:bodyPr numCol="2"/>
          <a:lstStyle/>
          <a:p>
            <a:pPr marL="228600" indent="-228600" algn="l">
              <a:buFont typeface="+mj-lt"/>
              <a:buAutoNum type="arabicPeriod"/>
            </a:pPr>
            <a:r>
              <a:rPr lang="en-US">
                <a:solidFill>
                  <a:srgbClr val="006699"/>
                </a:solidFill>
              </a:rPr>
              <a:t>Le HD, Meisel JA, de Meijer VE, et al. JPEN J </a:t>
            </a:r>
            <a:r>
              <a:rPr lang="en-US" err="1">
                <a:solidFill>
                  <a:srgbClr val="006699"/>
                </a:solidFill>
              </a:rPr>
              <a:t>Parenter</a:t>
            </a:r>
            <a:r>
              <a:rPr lang="en-US">
                <a:solidFill>
                  <a:srgbClr val="006699"/>
                </a:solidFill>
              </a:rPr>
              <a:t> Enteral </a:t>
            </a:r>
            <a:r>
              <a:rPr lang="en-US" err="1">
                <a:solidFill>
                  <a:srgbClr val="006699"/>
                </a:solidFill>
              </a:rPr>
              <a:t>Nutr</a:t>
            </a:r>
            <a:r>
              <a:rPr lang="en-US">
                <a:solidFill>
                  <a:srgbClr val="006699"/>
                </a:solidFill>
              </a:rPr>
              <a:t>. 2012;36(4):431-441.</a:t>
            </a:r>
          </a:p>
          <a:p>
            <a:pPr marL="228600" indent="-228600" algn="l">
              <a:buFont typeface="+mj-lt"/>
              <a:buAutoNum type="arabicPeriod"/>
            </a:pPr>
            <a:r>
              <a:rPr lang="en-US">
                <a:solidFill>
                  <a:srgbClr val="006699"/>
                </a:solidFill>
              </a:rPr>
              <a:t>Le HD, Fallon EM, Kalish BT, et al. Metabolism. 2013;62(4):499-508.</a:t>
            </a:r>
          </a:p>
          <a:p>
            <a:pPr marL="228600" indent="-228600" algn="l">
              <a:buFont typeface="+mj-lt"/>
              <a:buAutoNum type="arabicPeriod"/>
            </a:pPr>
            <a:r>
              <a:rPr lang="en-US">
                <a:solidFill>
                  <a:srgbClr val="006699"/>
                </a:solidFill>
              </a:rPr>
              <a:t>Hansen HS, Jensen B, von </a:t>
            </a:r>
            <a:r>
              <a:rPr lang="en-US" err="1">
                <a:solidFill>
                  <a:srgbClr val="006699"/>
                </a:solidFill>
              </a:rPr>
              <a:t>Wettstein</a:t>
            </a:r>
            <a:r>
              <a:rPr lang="en-US">
                <a:solidFill>
                  <a:srgbClr val="006699"/>
                </a:solidFill>
              </a:rPr>
              <a:t>-Knowles P. </a:t>
            </a:r>
            <a:r>
              <a:rPr lang="en-US" err="1">
                <a:solidFill>
                  <a:srgbClr val="006699"/>
                </a:solidFill>
              </a:rPr>
              <a:t>Biochim</a:t>
            </a:r>
            <a:r>
              <a:rPr lang="en-US">
                <a:solidFill>
                  <a:srgbClr val="006699"/>
                </a:solidFill>
              </a:rPr>
              <a:t> </a:t>
            </a:r>
            <a:r>
              <a:rPr lang="en-US" err="1">
                <a:solidFill>
                  <a:srgbClr val="006699"/>
                </a:solidFill>
              </a:rPr>
              <a:t>Biophys</a:t>
            </a:r>
            <a:r>
              <a:rPr lang="en-US">
                <a:solidFill>
                  <a:srgbClr val="006699"/>
                </a:solidFill>
              </a:rPr>
              <a:t> Acta. 1986;878(2):284-287. </a:t>
            </a:r>
          </a:p>
          <a:p>
            <a:pPr marL="228600" indent="-228600" algn="l">
              <a:buFont typeface="+mj-lt"/>
              <a:buAutoNum type="arabicPeriod"/>
            </a:pPr>
            <a:r>
              <a:rPr lang="en-US">
                <a:solidFill>
                  <a:srgbClr val="006699"/>
                </a:solidFill>
              </a:rPr>
              <a:t>Le HD, de Meijer VE, Robinson EM, et al. Am J Clin </a:t>
            </a:r>
            <a:r>
              <a:rPr lang="en-US" err="1">
                <a:solidFill>
                  <a:srgbClr val="006699"/>
                </a:solidFill>
              </a:rPr>
              <a:t>Nutr</a:t>
            </a:r>
            <a:r>
              <a:rPr lang="en-US">
                <a:solidFill>
                  <a:srgbClr val="006699"/>
                </a:solidFill>
              </a:rPr>
              <a:t>. 2011;94(3):749-758.</a:t>
            </a:r>
          </a:p>
          <a:p>
            <a:pPr marL="228600" indent="-228600" algn="l">
              <a:buFont typeface="+mj-lt"/>
              <a:buAutoNum type="arabicPeriod"/>
            </a:pPr>
            <a:r>
              <a:rPr lang="en-US">
                <a:solidFill>
                  <a:srgbClr val="006699"/>
                </a:solidFill>
              </a:rPr>
              <a:t>Wang C, </a:t>
            </a:r>
            <a:r>
              <a:rPr lang="en-US" err="1">
                <a:solidFill>
                  <a:srgbClr val="006699"/>
                </a:solidFill>
              </a:rPr>
              <a:t>Venick</a:t>
            </a:r>
            <a:r>
              <a:rPr lang="en-US">
                <a:solidFill>
                  <a:srgbClr val="006699"/>
                </a:solidFill>
              </a:rPr>
              <a:t> RS, Shew SB, et al. JPEN J </a:t>
            </a:r>
            <a:r>
              <a:rPr lang="en-US" err="1">
                <a:solidFill>
                  <a:srgbClr val="006699"/>
                </a:solidFill>
              </a:rPr>
              <a:t>Parenter</a:t>
            </a:r>
            <a:r>
              <a:rPr lang="en-US">
                <a:solidFill>
                  <a:srgbClr val="006699"/>
                </a:solidFill>
              </a:rPr>
              <a:t> Enteral </a:t>
            </a:r>
            <a:r>
              <a:rPr lang="en-US" err="1">
                <a:solidFill>
                  <a:srgbClr val="006699"/>
                </a:solidFill>
              </a:rPr>
              <a:t>Nutr</a:t>
            </a:r>
            <a:r>
              <a:rPr lang="en-US">
                <a:solidFill>
                  <a:srgbClr val="006699"/>
                </a:solidFill>
              </a:rPr>
              <a:t>. 2019;43(6):708-716.</a:t>
            </a:r>
          </a:p>
          <a:p>
            <a:pPr marL="228600" indent="-228600" algn="l">
              <a:buFont typeface="+mj-lt"/>
              <a:buAutoNum type="arabicPeriod"/>
            </a:pPr>
            <a:r>
              <a:rPr lang="en-US">
                <a:solidFill>
                  <a:srgbClr val="006699"/>
                </a:solidFill>
              </a:rPr>
              <a:t>Klein CJ, </a:t>
            </a:r>
            <a:r>
              <a:rPr lang="en-US" err="1">
                <a:solidFill>
                  <a:srgbClr val="006699"/>
                </a:solidFill>
              </a:rPr>
              <a:t>Havranek</a:t>
            </a:r>
            <a:r>
              <a:rPr lang="en-US">
                <a:solidFill>
                  <a:srgbClr val="006699"/>
                </a:solidFill>
              </a:rPr>
              <a:t> TG, </a:t>
            </a:r>
            <a:r>
              <a:rPr lang="en-US" err="1">
                <a:solidFill>
                  <a:srgbClr val="006699"/>
                </a:solidFill>
              </a:rPr>
              <a:t>Revenis</a:t>
            </a:r>
            <a:r>
              <a:rPr lang="en-US">
                <a:solidFill>
                  <a:srgbClr val="006699"/>
                </a:solidFill>
              </a:rPr>
              <a:t> ME, </a:t>
            </a:r>
            <a:r>
              <a:rPr lang="en-US" err="1">
                <a:solidFill>
                  <a:srgbClr val="006699"/>
                </a:solidFill>
              </a:rPr>
              <a:t>Hassanali</a:t>
            </a:r>
            <a:r>
              <a:rPr lang="en-US">
                <a:solidFill>
                  <a:srgbClr val="006699"/>
                </a:solidFill>
              </a:rPr>
              <a:t> Z, </a:t>
            </a:r>
            <a:r>
              <a:rPr lang="en-US" err="1">
                <a:solidFill>
                  <a:srgbClr val="006699"/>
                </a:solidFill>
              </a:rPr>
              <a:t>Scavo</a:t>
            </a:r>
            <a:r>
              <a:rPr lang="en-US">
                <a:solidFill>
                  <a:srgbClr val="006699"/>
                </a:solidFill>
              </a:rPr>
              <a:t> LM. </a:t>
            </a:r>
            <a:r>
              <a:rPr lang="en-US" err="1">
                <a:solidFill>
                  <a:srgbClr val="006699"/>
                </a:solidFill>
              </a:rPr>
              <a:t>Nutr</a:t>
            </a:r>
            <a:r>
              <a:rPr lang="en-US">
                <a:solidFill>
                  <a:srgbClr val="006699"/>
                </a:solidFill>
              </a:rPr>
              <a:t> Clin </a:t>
            </a:r>
            <a:r>
              <a:rPr lang="en-US" err="1">
                <a:solidFill>
                  <a:srgbClr val="006699"/>
                </a:solidFill>
              </a:rPr>
              <a:t>Pract</a:t>
            </a:r>
            <a:r>
              <a:rPr lang="en-US">
                <a:solidFill>
                  <a:srgbClr val="006699"/>
                </a:solidFill>
              </a:rPr>
              <a:t>. 2013;28(1):87-94. </a:t>
            </a:r>
          </a:p>
          <a:p>
            <a:pPr marL="228600" indent="-228600" algn="l">
              <a:buFont typeface="+mj-lt"/>
              <a:buAutoNum type="arabicPeriod"/>
            </a:pPr>
            <a:endParaRPr lang="en-US">
              <a:solidFill>
                <a:srgbClr val="006699"/>
              </a:solidFill>
            </a:endParaRPr>
          </a:p>
          <a:p>
            <a:pPr marL="228600" indent="-228600" algn="l">
              <a:buFont typeface="+mj-lt"/>
              <a:buAutoNum type="arabicPeriod"/>
            </a:pPr>
            <a:endParaRPr lang="en-US">
              <a:solidFill>
                <a:srgbClr val="006699"/>
              </a:solidFill>
            </a:endParaRPr>
          </a:p>
          <a:p>
            <a:pPr marL="228600" indent="-228600" algn="l">
              <a:buFont typeface="+mj-lt"/>
              <a:buAutoNum type="arabicPeriod"/>
            </a:pPr>
            <a:endParaRPr lang="en-US">
              <a:solidFill>
                <a:srgbClr val="006699"/>
              </a:solidFill>
            </a:endParaRPr>
          </a:p>
          <a:p>
            <a:pPr marL="228600" indent="-228600" algn="l">
              <a:buFont typeface="+mj-lt"/>
              <a:buAutoNum type="arabicPeriod"/>
            </a:pPr>
            <a:r>
              <a:rPr lang="en-US">
                <a:solidFill>
                  <a:srgbClr val="006699"/>
                </a:solidFill>
              </a:rPr>
              <a:t>Calkins KL, Dunn JC, Shew SB, et al. JPEN J </a:t>
            </a:r>
            <a:r>
              <a:rPr lang="en-US" err="1">
                <a:solidFill>
                  <a:srgbClr val="006699"/>
                </a:solidFill>
              </a:rPr>
              <a:t>Parenter</a:t>
            </a:r>
            <a:r>
              <a:rPr lang="en-US">
                <a:solidFill>
                  <a:srgbClr val="006699"/>
                </a:solidFill>
              </a:rPr>
              <a:t> Enteral </a:t>
            </a:r>
            <a:r>
              <a:rPr lang="en-US" err="1">
                <a:solidFill>
                  <a:srgbClr val="006699"/>
                </a:solidFill>
              </a:rPr>
              <a:t>Nutr</a:t>
            </a:r>
            <a:r>
              <a:rPr lang="en-US">
                <a:solidFill>
                  <a:srgbClr val="006699"/>
                </a:solidFill>
              </a:rPr>
              <a:t>. 2014;38(6):682-692.</a:t>
            </a:r>
          </a:p>
          <a:p>
            <a:pPr marL="228600" indent="-228600" algn="l">
              <a:buFont typeface="+mj-lt"/>
              <a:buAutoNum type="arabicPeriod"/>
            </a:pPr>
            <a:r>
              <a:rPr lang="en-US">
                <a:solidFill>
                  <a:srgbClr val="006699"/>
                </a:solidFill>
              </a:rPr>
              <a:t>Gura KM, Lee S, </a:t>
            </a:r>
            <a:r>
              <a:rPr lang="en-US" err="1">
                <a:solidFill>
                  <a:srgbClr val="006699"/>
                </a:solidFill>
              </a:rPr>
              <a:t>Valim</a:t>
            </a:r>
            <a:r>
              <a:rPr lang="en-US">
                <a:solidFill>
                  <a:srgbClr val="006699"/>
                </a:solidFill>
              </a:rPr>
              <a:t> C, et al. </a:t>
            </a:r>
            <a:r>
              <a:rPr lang="en-US" i="1">
                <a:solidFill>
                  <a:srgbClr val="006699"/>
                </a:solidFill>
              </a:rPr>
              <a:t>Pediatrics. 2008;121(3):e678-686.</a:t>
            </a:r>
          </a:p>
          <a:p>
            <a:pPr marL="228600" indent="-228600" algn="l">
              <a:buFont typeface="+mj-lt"/>
              <a:buAutoNum type="arabicPeriod"/>
            </a:pPr>
            <a:r>
              <a:rPr lang="en-US" err="1">
                <a:solidFill>
                  <a:srgbClr val="006699"/>
                </a:solidFill>
              </a:rPr>
              <a:t>Nandivada</a:t>
            </a:r>
            <a:r>
              <a:rPr lang="en-US">
                <a:solidFill>
                  <a:srgbClr val="006699"/>
                </a:solidFill>
              </a:rPr>
              <a:t> P, Fell GL, Mitchell PD, et al. </a:t>
            </a:r>
            <a:r>
              <a:rPr lang="en-US" i="1">
                <a:solidFill>
                  <a:srgbClr val="006699"/>
                </a:solidFill>
              </a:rPr>
              <a:t>JPEN J </a:t>
            </a:r>
            <a:r>
              <a:rPr lang="en-US" i="1" err="1">
                <a:solidFill>
                  <a:srgbClr val="006699"/>
                </a:solidFill>
              </a:rPr>
              <a:t>Parenter</a:t>
            </a:r>
            <a:r>
              <a:rPr lang="en-US" i="1">
                <a:solidFill>
                  <a:srgbClr val="006699"/>
                </a:solidFill>
              </a:rPr>
              <a:t> Enteral </a:t>
            </a:r>
            <a:r>
              <a:rPr lang="en-US" i="1" err="1">
                <a:solidFill>
                  <a:srgbClr val="006699"/>
                </a:solidFill>
              </a:rPr>
              <a:t>Nutr</a:t>
            </a:r>
            <a:r>
              <a:rPr lang="en-US" i="1">
                <a:solidFill>
                  <a:srgbClr val="006699"/>
                </a:solidFill>
              </a:rPr>
              <a:t>. 2017;41(6):930-937.</a:t>
            </a:r>
          </a:p>
          <a:p>
            <a:pPr marL="228600" indent="-228600" algn="l">
              <a:buFont typeface="+mj-lt"/>
              <a:buAutoNum type="arabicPeriod"/>
            </a:pPr>
            <a:r>
              <a:rPr lang="en-US">
                <a:solidFill>
                  <a:srgbClr val="006699"/>
                </a:solidFill>
              </a:rPr>
              <a:t>Ong ML, </a:t>
            </a:r>
            <a:r>
              <a:rPr lang="en-US" err="1">
                <a:solidFill>
                  <a:srgbClr val="006699"/>
                </a:solidFill>
              </a:rPr>
              <a:t>Venick</a:t>
            </a:r>
            <a:r>
              <a:rPr lang="en-US">
                <a:solidFill>
                  <a:srgbClr val="006699"/>
                </a:solidFill>
              </a:rPr>
              <a:t> RS, Shew SB, et al. </a:t>
            </a:r>
            <a:r>
              <a:rPr lang="en-US" i="1">
                <a:solidFill>
                  <a:srgbClr val="006699"/>
                </a:solidFill>
              </a:rPr>
              <a:t>JPEN J </a:t>
            </a:r>
            <a:r>
              <a:rPr lang="en-US" i="1" err="1">
                <a:solidFill>
                  <a:srgbClr val="006699"/>
                </a:solidFill>
              </a:rPr>
              <a:t>Parenter</a:t>
            </a:r>
            <a:r>
              <a:rPr lang="en-US" i="1">
                <a:solidFill>
                  <a:srgbClr val="006699"/>
                </a:solidFill>
              </a:rPr>
              <a:t> Enteral </a:t>
            </a:r>
            <a:r>
              <a:rPr lang="en-US" i="1" err="1">
                <a:solidFill>
                  <a:srgbClr val="006699"/>
                </a:solidFill>
              </a:rPr>
              <a:t>Nutr</a:t>
            </a:r>
            <a:r>
              <a:rPr lang="en-US" i="1">
                <a:solidFill>
                  <a:srgbClr val="006699"/>
                </a:solidFill>
              </a:rPr>
              <a:t>. 2019;43(6):717-725.</a:t>
            </a:r>
          </a:p>
          <a:p>
            <a:pPr marL="228600" indent="-228600" algn="l">
              <a:buFont typeface="+mj-lt"/>
              <a:buAutoNum type="arabicPeriod"/>
            </a:pPr>
            <a:r>
              <a:rPr lang="en-US" err="1">
                <a:solidFill>
                  <a:srgbClr val="006699"/>
                </a:solidFill>
              </a:rPr>
              <a:t>Riedy</a:t>
            </a:r>
            <a:r>
              <a:rPr lang="en-US">
                <a:solidFill>
                  <a:srgbClr val="006699"/>
                </a:solidFill>
              </a:rPr>
              <a:t> M, </a:t>
            </a:r>
            <a:r>
              <a:rPr lang="en-US" err="1">
                <a:solidFill>
                  <a:srgbClr val="006699"/>
                </a:solidFill>
              </a:rPr>
              <a:t>DePaula</a:t>
            </a:r>
            <a:r>
              <a:rPr lang="en-US">
                <a:solidFill>
                  <a:srgbClr val="006699"/>
                </a:solidFill>
              </a:rPr>
              <a:t> B, Puder M, Gura KM, </a:t>
            </a:r>
            <a:r>
              <a:rPr lang="en-US" err="1">
                <a:solidFill>
                  <a:srgbClr val="006699"/>
                </a:solidFill>
              </a:rPr>
              <a:t>Sztam</a:t>
            </a:r>
            <a:r>
              <a:rPr lang="en-US">
                <a:solidFill>
                  <a:srgbClr val="006699"/>
                </a:solidFill>
              </a:rPr>
              <a:t> KA. JPEN J </a:t>
            </a:r>
            <a:r>
              <a:rPr lang="en-US" err="1">
                <a:solidFill>
                  <a:srgbClr val="006699"/>
                </a:solidFill>
              </a:rPr>
              <a:t>Parenter</a:t>
            </a:r>
            <a:r>
              <a:rPr lang="en-US">
                <a:solidFill>
                  <a:srgbClr val="006699"/>
                </a:solidFill>
              </a:rPr>
              <a:t> Enteral </a:t>
            </a:r>
            <a:r>
              <a:rPr lang="en-US" err="1">
                <a:solidFill>
                  <a:srgbClr val="006699"/>
                </a:solidFill>
              </a:rPr>
              <a:t>Nutr</a:t>
            </a:r>
            <a:r>
              <a:rPr lang="en-US">
                <a:solidFill>
                  <a:srgbClr val="006699"/>
                </a:solidFill>
              </a:rPr>
              <a:t>. 2017;41(4):667-671.</a:t>
            </a:r>
          </a:p>
          <a:p>
            <a:pPr marL="228600" indent="-228600" algn="l">
              <a:buFont typeface="+mj-lt"/>
              <a:buAutoNum type="arabicPeriod"/>
            </a:pPr>
            <a:endParaRPr lang="en-US">
              <a:solidFill>
                <a:srgbClr val="006699"/>
              </a:solidFill>
            </a:endParaRPr>
          </a:p>
          <a:p>
            <a:pPr marL="228600" indent="-228600" algn="l">
              <a:buFont typeface="+mj-lt"/>
              <a:buAutoNum type="arabicPeriod"/>
            </a:pPr>
            <a:endParaRPr lang="en-US">
              <a:solidFill>
                <a:srgbClr val="006699"/>
              </a:solidFill>
            </a:endParaRPr>
          </a:p>
          <a:p>
            <a:pPr marL="228600" indent="-228600">
              <a:buFont typeface="+mj-lt"/>
              <a:buAutoNum type="arabicPeriod"/>
            </a:pPr>
            <a:endParaRPr lang="en-US">
              <a:solidFill>
                <a:srgbClr val="006699"/>
              </a:solidFill>
            </a:endParaRPr>
          </a:p>
        </p:txBody>
      </p:sp>
      <p:sp>
        <p:nvSpPr>
          <p:cNvPr id="5" name="Slide Number Placeholder 4">
            <a:extLst>
              <a:ext uri="{FF2B5EF4-FFF2-40B4-BE49-F238E27FC236}">
                <a16:creationId xmlns:a16="http://schemas.microsoft.com/office/drawing/2014/main" id="{257E7F03-D803-4EEC-B04E-D0925860D4A1}"/>
              </a:ext>
            </a:extLst>
          </p:cNvPr>
          <p:cNvSpPr>
            <a:spLocks noGrp="1"/>
          </p:cNvSpPr>
          <p:nvPr>
            <p:ph type="sldNum" sz="quarter" idx="12"/>
          </p:nvPr>
        </p:nvSpPr>
        <p:spPr/>
        <p:txBody>
          <a:bodyPr/>
          <a:lstStyle/>
          <a:p>
            <a:fld id="{F6DD1E9B-0CD9-46C1-9FE5-23AA9940E1DF}" type="slidenum">
              <a:rPr lang="en-US" smtClean="0"/>
              <a:t>28</a:t>
            </a:fld>
            <a:endParaRPr lang="en-US"/>
          </a:p>
        </p:txBody>
      </p:sp>
    </p:spTree>
    <p:extLst>
      <p:ext uri="{BB962C8B-B14F-4D97-AF65-F5344CB8AC3E}">
        <p14:creationId xmlns:p14="http://schemas.microsoft.com/office/powerpoint/2010/main" val="713044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Current Guidelines for PN in Preterm Infants – ASPEN 2023</a:t>
            </a:r>
          </a:p>
        </p:txBody>
      </p:sp>
      <p:graphicFrame>
        <p:nvGraphicFramePr>
          <p:cNvPr id="6" name="Content Placeholder 5">
            <a:extLst>
              <a:ext uri="{FF2B5EF4-FFF2-40B4-BE49-F238E27FC236}">
                <a16:creationId xmlns:a16="http://schemas.microsoft.com/office/drawing/2014/main" id="{FA1DF4B9-200F-E0C6-DB34-83542A653496}"/>
              </a:ext>
            </a:extLst>
          </p:cNvPr>
          <p:cNvGraphicFramePr>
            <a:graphicFrameLocks noGrp="1"/>
          </p:cNvGraphicFramePr>
          <p:nvPr>
            <p:ph idx="1"/>
            <p:extLst>
              <p:ext uri="{D42A27DB-BD31-4B8C-83A1-F6EECF244321}">
                <p14:modId xmlns:p14="http://schemas.microsoft.com/office/powerpoint/2010/main" val="1092041835"/>
              </p:ext>
            </p:extLst>
          </p:nvPr>
        </p:nvGraphicFramePr>
        <p:xfrm>
          <a:off x="0" y="1492224"/>
          <a:ext cx="12191978" cy="5226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0A3EE8D-CD5E-2959-FA0E-F833D5262D50}"/>
              </a:ext>
            </a:extLst>
          </p:cNvPr>
          <p:cNvSpPr txBox="1"/>
          <p:nvPr/>
        </p:nvSpPr>
        <p:spPr>
          <a:xfrm>
            <a:off x="8666106" y="6544411"/>
            <a:ext cx="3411583" cy="369332"/>
          </a:xfrm>
          <a:prstGeom prst="rect">
            <a:avLst/>
          </a:prstGeom>
          <a:noFill/>
        </p:spPr>
        <p:txBody>
          <a:bodyPr wrap="square" rtlCol="0">
            <a:spAutoFit/>
          </a:bodyPr>
          <a:lstStyle/>
          <a:p>
            <a:r>
              <a:rPr kumimoji="0" lang="en-US" sz="900" b="0" i="0" u="none" strike="noStrike" kern="1200" cap="none" spc="0" normalizeH="0" baseline="0" noProof="0">
                <a:ln>
                  <a:noFill/>
                </a:ln>
                <a:solidFill>
                  <a:srgbClr val="006699"/>
                </a:solidFill>
                <a:effectLst/>
                <a:uLnTx/>
                <a:uFillTx/>
                <a:ea typeface="+mn-ea"/>
                <a:cs typeface="+mn-cs"/>
              </a:rPr>
              <a:t>Robinson DT, Calkins KL et al. JPEN 2023; 47(7): 830 – 858.  </a:t>
            </a:r>
          </a:p>
          <a:p>
            <a:endParaRPr lang="en-US" sz="900">
              <a:solidFill>
                <a:srgbClr val="006699"/>
              </a:solidFill>
            </a:endParaRPr>
          </a:p>
        </p:txBody>
      </p:sp>
      <p:sp>
        <p:nvSpPr>
          <p:cNvPr id="7" name="TextBox 6">
            <a:extLst>
              <a:ext uri="{FF2B5EF4-FFF2-40B4-BE49-F238E27FC236}">
                <a16:creationId xmlns:a16="http://schemas.microsoft.com/office/drawing/2014/main" id="{C5C6C0CF-57E7-C44F-7AA4-E67123485C1A}"/>
              </a:ext>
            </a:extLst>
          </p:cNvPr>
          <p:cNvSpPr txBox="1"/>
          <p:nvPr/>
        </p:nvSpPr>
        <p:spPr>
          <a:xfrm>
            <a:off x="0" y="6427113"/>
            <a:ext cx="7158446" cy="600164"/>
          </a:xfrm>
          <a:prstGeom prst="rect">
            <a:avLst/>
          </a:prstGeom>
          <a:noFill/>
        </p:spPr>
        <p:txBody>
          <a:bodyPr wrap="square" numCol="2" rtlCol="0">
            <a:spAutoFit/>
          </a:bodyPr>
          <a:lstStyle/>
          <a:p>
            <a:r>
              <a:rPr lang="en-US" sz="1100" err="1">
                <a:solidFill>
                  <a:srgbClr val="006699"/>
                </a:solidFill>
              </a:rPr>
              <a:t>QoE</a:t>
            </a:r>
            <a:r>
              <a:rPr lang="en-US" sz="1100">
                <a:solidFill>
                  <a:srgbClr val="006699"/>
                </a:solidFill>
              </a:rPr>
              <a:t> – quality of evidence</a:t>
            </a:r>
          </a:p>
          <a:p>
            <a:r>
              <a:rPr lang="en-US" sz="1100" err="1">
                <a:solidFill>
                  <a:srgbClr val="006699"/>
                </a:solidFill>
              </a:rPr>
              <a:t>SoR</a:t>
            </a:r>
            <a:r>
              <a:rPr lang="en-US" sz="1100">
                <a:solidFill>
                  <a:srgbClr val="006699"/>
                </a:solidFill>
              </a:rPr>
              <a:t> – strength of recommendation</a:t>
            </a:r>
          </a:p>
          <a:p>
            <a:endParaRPr lang="en-US" sz="1100">
              <a:solidFill>
                <a:srgbClr val="006699"/>
              </a:solidFill>
            </a:endParaRPr>
          </a:p>
          <a:p>
            <a:r>
              <a:rPr lang="en-US" sz="1100">
                <a:solidFill>
                  <a:srgbClr val="006699"/>
                </a:solidFill>
              </a:rPr>
              <a:t>PNALD – parenteral nutrition associated liver disease</a:t>
            </a:r>
          </a:p>
        </p:txBody>
      </p:sp>
    </p:spTree>
    <p:extLst>
      <p:ext uri="{BB962C8B-B14F-4D97-AF65-F5344CB8AC3E}">
        <p14:creationId xmlns:p14="http://schemas.microsoft.com/office/powerpoint/2010/main" val="107855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50028A2-4124-4DFD-9C2C-C67EC0AD5C0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DEF5B8C7-754B-4023-B85A-AD196EC627B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4E1744F6-2262-4AAA-B814-001B735DB00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A75D48D8-9972-4178-B758-F845969F8BE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C76BA44-693A-449F-9279-57385E9C750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3186DBEB-3C94-49AD-9534-8B90E2F7581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835F3B2C-7108-4FE7-8276-43BC3EB2388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E38BBA83-62B5-4CFC-B806-CCB2A628FF42}"/>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D327A46B-3BB0-445C-A835-4EACFD08830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F19491F9-0BFD-4D83-ABF9-2F94DF143169}"/>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F0ACFED5-F171-420D-8919-AF8FEA40AB5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1AB585E0-31D1-4729-BA5C-D6EDD942CA7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6C670F35-B899-4677-B2B1-102ADA1A0390}"/>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5A1372AA-8283-4D41-B9A6-5E33FCF9B2DE}"/>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4EF44016-2CA1-4A0C-9555-65DD23F8BD1B}"/>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graphicEl>
                                              <a:dgm id="{951A1884-CA8D-471E-B8E2-DE97944CF9E6}"/>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graphicEl>
                                              <a:dgm id="{74161C95-76F7-4EA0-9E4D-41873CD2255A}"/>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graphicEl>
                                              <a:dgm id="{230090C1-A2DF-4D90-9F49-94ED00D47818}"/>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graphicEl>
                                              <a:dgm id="{F6F8DC1D-12F2-41B1-9423-C43770BB279B}"/>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
                                            <p:graphicEl>
                                              <a:dgm id="{0F013AFB-CD60-4764-8435-45C241ACD1BA}"/>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
                                            <p:graphicEl>
                                              <a:dgm id="{FBD5FF37-DB8F-448B-89DC-D49EB16779C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1" y="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Objectives</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471797" y="1535503"/>
            <a:ext cx="5762027" cy="4593828"/>
          </a:xfrm>
        </p:spPr>
        <p:txBody>
          <a:bodyPr/>
          <a:lstStyle/>
          <a:p>
            <a:r>
              <a:rPr lang="en-US">
                <a:solidFill>
                  <a:srgbClr val="006699"/>
                </a:solidFill>
              </a:rPr>
              <a:t>Review the composition of lipid injectable emulsions (ILEs) available in the US</a:t>
            </a:r>
          </a:p>
          <a:p>
            <a:r>
              <a:rPr lang="en-US">
                <a:solidFill>
                  <a:srgbClr val="006699"/>
                </a:solidFill>
              </a:rPr>
              <a:t>Discuss guideline recommendations for parenteral fatty acids and ILE in neonates</a:t>
            </a:r>
          </a:p>
          <a:p>
            <a:r>
              <a:rPr lang="en-US">
                <a:solidFill>
                  <a:srgbClr val="006699"/>
                </a:solidFill>
              </a:rPr>
              <a:t>Examine data from randomized controlled trials (RCTs) looking at various neonatal outcomes and possible associations with parenteral fatty acid and ILE composition</a:t>
            </a:r>
          </a:p>
        </p:txBody>
      </p:sp>
      <p:pic>
        <p:nvPicPr>
          <p:cNvPr id="6" name="Picture 5" descr="A close-up of hands holding a baby&#10;&#10;AI-generated content may be incorrect.">
            <a:extLst>
              <a:ext uri="{FF2B5EF4-FFF2-40B4-BE49-F238E27FC236}">
                <a16:creationId xmlns:a16="http://schemas.microsoft.com/office/drawing/2014/main" id="{21B9D507-18DA-0ED0-C9F3-78346575647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05600" y="1535503"/>
            <a:ext cx="5066211" cy="3786993"/>
          </a:xfrm>
          <a:prstGeom prst="rect">
            <a:avLst/>
          </a:prstGeom>
        </p:spPr>
      </p:pic>
    </p:spTree>
    <p:extLst>
      <p:ext uri="{BB962C8B-B14F-4D97-AF65-F5344CB8AC3E}">
        <p14:creationId xmlns:p14="http://schemas.microsoft.com/office/powerpoint/2010/main" val="1525505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Clinical Outcomes in Neonates</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p:txBody>
          <a:bodyPr>
            <a:normAutofit/>
          </a:bodyPr>
          <a:lstStyle/>
          <a:p>
            <a:r>
              <a:rPr lang="en-US" sz="2800">
                <a:solidFill>
                  <a:srgbClr val="006699"/>
                </a:solidFill>
              </a:rPr>
              <a:t>Growth </a:t>
            </a:r>
          </a:p>
          <a:p>
            <a:r>
              <a:rPr lang="en-US" sz="2800">
                <a:solidFill>
                  <a:srgbClr val="006699"/>
                </a:solidFill>
              </a:rPr>
              <a:t>Parenteral nutrition associated cholestasis – PNAC</a:t>
            </a:r>
          </a:p>
          <a:p>
            <a:r>
              <a:rPr lang="en-US" sz="2800">
                <a:solidFill>
                  <a:srgbClr val="006699"/>
                </a:solidFill>
              </a:rPr>
              <a:t>Retinopathy of prematurity – ROP</a:t>
            </a:r>
          </a:p>
          <a:p>
            <a:r>
              <a:rPr lang="en-US" sz="2800">
                <a:solidFill>
                  <a:srgbClr val="006699"/>
                </a:solidFill>
              </a:rPr>
              <a:t>Bronchopulmonary dysplasia – BPD</a:t>
            </a:r>
          </a:p>
          <a:p>
            <a:r>
              <a:rPr lang="en-US" sz="2800">
                <a:solidFill>
                  <a:srgbClr val="006699"/>
                </a:solidFill>
              </a:rPr>
              <a:t>Sepsis</a:t>
            </a:r>
          </a:p>
          <a:p>
            <a:r>
              <a:rPr lang="en-US" sz="2800">
                <a:solidFill>
                  <a:srgbClr val="006699"/>
                </a:solidFill>
              </a:rPr>
              <a:t>Neurodevelopmental outcomes – NDO</a:t>
            </a:r>
          </a:p>
        </p:txBody>
      </p:sp>
    </p:spTree>
    <p:extLst>
      <p:ext uri="{BB962C8B-B14F-4D97-AF65-F5344CB8AC3E}">
        <p14:creationId xmlns:p14="http://schemas.microsoft.com/office/powerpoint/2010/main" val="1278505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59C1271-577E-DC43-A8C6-C9DB82644332}"/>
              </a:ext>
            </a:extLst>
          </p:cNvPr>
          <p:cNvPicPr>
            <a:picLocks noChangeAspect="1"/>
          </p:cNvPicPr>
          <p:nvPr/>
        </p:nvPicPr>
        <p:blipFill rotWithShape="1">
          <a:blip r:embed="rId3"/>
          <a:srcRect t="55654"/>
          <a:stretch/>
        </p:blipFill>
        <p:spPr>
          <a:xfrm>
            <a:off x="21" y="0"/>
            <a:ext cx="12191979" cy="7090037"/>
          </a:xfrm>
          <a:prstGeom prst="rect">
            <a:avLst/>
          </a:prstGeom>
        </p:spPr>
      </p:pic>
      <p:sp>
        <p:nvSpPr>
          <p:cNvPr id="25" name="TextBox 24">
            <a:extLst>
              <a:ext uri="{FF2B5EF4-FFF2-40B4-BE49-F238E27FC236}">
                <a16:creationId xmlns:a16="http://schemas.microsoft.com/office/drawing/2014/main" id="{A3D74205-6173-E40F-503E-FA1CAB839676}"/>
              </a:ext>
            </a:extLst>
          </p:cNvPr>
          <p:cNvSpPr txBox="1"/>
          <p:nvPr/>
        </p:nvSpPr>
        <p:spPr>
          <a:xfrm>
            <a:off x="7830503" y="6627158"/>
            <a:ext cx="7184571" cy="230832"/>
          </a:xfrm>
          <a:prstGeom prst="rect">
            <a:avLst/>
          </a:prstGeom>
          <a:noFill/>
        </p:spPr>
        <p:txBody>
          <a:bodyPr wrap="square">
            <a:spAutoFit/>
          </a:bodyPr>
          <a:lstStyle/>
          <a:p>
            <a:r>
              <a:rPr lang="en-US" sz="900">
                <a:hlinkClick r:id="rId4"/>
              </a:rPr>
              <a:t>https://www.ucalgary.ca/resource/preterm-growth-chart/preterm-growth-chart</a:t>
            </a:r>
            <a:endParaRPr lang="en-US" sz="900"/>
          </a:p>
        </p:txBody>
      </p:sp>
      <p:sp>
        <p:nvSpPr>
          <p:cNvPr id="26" name="Rectangle 25">
            <a:extLst>
              <a:ext uri="{FF2B5EF4-FFF2-40B4-BE49-F238E27FC236}">
                <a16:creationId xmlns:a16="http://schemas.microsoft.com/office/drawing/2014/main" id="{6819F835-0D91-F1DE-F43B-59E856B1F5B1}"/>
              </a:ext>
            </a:extLst>
          </p:cNvPr>
          <p:cNvSpPr/>
          <p:nvPr/>
        </p:nvSpPr>
        <p:spPr>
          <a:xfrm rot="20483666">
            <a:off x="851044" y="460589"/>
            <a:ext cx="4868244" cy="3158901"/>
          </a:xfrm>
          <a:prstGeom prst="rect">
            <a:avLst/>
          </a:prstGeom>
          <a:noFill/>
        </p:spPr>
        <p:txBody>
          <a:bodyPr wrap="none" lIns="91440" tIns="45720" rIns="91440" bIns="45720">
            <a:prstTxWarp prst="textSlantUp">
              <a:avLst/>
            </a:prstTxWarp>
            <a:spAutoFit/>
          </a:bodyPr>
          <a:lstStyle/>
          <a:p>
            <a:pPr algn="ctr"/>
            <a:r>
              <a:rPr lang="en-US" sz="5400" b="1" cap="none" spc="0">
                <a:ln w="0"/>
                <a:solidFill>
                  <a:srgbClr val="006699"/>
                </a:solidFill>
                <a:effectLst>
                  <a:outerShdw blurRad="38100" dist="19050" dir="2700000" algn="tl" rotWithShape="0">
                    <a:schemeClr val="dk1">
                      <a:alpha val="40000"/>
                    </a:schemeClr>
                  </a:outerShdw>
                </a:effectLst>
              </a:rPr>
              <a:t>Growth</a:t>
            </a:r>
          </a:p>
        </p:txBody>
      </p:sp>
    </p:spTree>
    <p:extLst>
      <p:ext uri="{BB962C8B-B14F-4D97-AF65-F5344CB8AC3E}">
        <p14:creationId xmlns:p14="http://schemas.microsoft.com/office/powerpoint/2010/main" val="4855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SMOF and Growth</a:t>
            </a:r>
          </a:p>
        </p:txBody>
      </p:sp>
      <p:graphicFrame>
        <p:nvGraphicFramePr>
          <p:cNvPr id="5" name="Content Placeholder 2">
            <a:extLst>
              <a:ext uri="{FF2B5EF4-FFF2-40B4-BE49-F238E27FC236}">
                <a16:creationId xmlns:a16="http://schemas.microsoft.com/office/drawing/2014/main" id="{37CB58FE-BD78-1DBA-7D86-FA33ED2E98EE}"/>
              </a:ext>
            </a:extLst>
          </p:cNvPr>
          <p:cNvGraphicFramePr>
            <a:graphicFrameLocks noGrp="1"/>
          </p:cNvGraphicFramePr>
          <p:nvPr>
            <p:ph idx="1"/>
            <p:extLst>
              <p:ext uri="{D42A27DB-BD31-4B8C-83A1-F6EECF244321}">
                <p14:modId xmlns:p14="http://schemas.microsoft.com/office/powerpoint/2010/main" val="235860446"/>
              </p:ext>
            </p:extLst>
          </p:nvPr>
        </p:nvGraphicFramePr>
        <p:xfrm>
          <a:off x="769143" y="1132681"/>
          <a:ext cx="10653713" cy="4592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2">
            <a:extLst>
              <a:ext uri="{FF2B5EF4-FFF2-40B4-BE49-F238E27FC236}">
                <a16:creationId xmlns:a16="http://schemas.microsoft.com/office/drawing/2014/main" id="{17DAFD25-80FE-CBA7-7E2E-92D831AF8C62}"/>
              </a:ext>
            </a:extLst>
          </p:cNvPr>
          <p:cNvSpPr txBox="1">
            <a:spLocks/>
          </p:cNvSpPr>
          <p:nvPr/>
        </p:nvSpPr>
        <p:spPr>
          <a:xfrm>
            <a:off x="-1" y="5774742"/>
            <a:ext cx="12191979" cy="1576335"/>
          </a:xfrm>
          <a:prstGeom prst="rect">
            <a:avLst/>
          </a:prstGeom>
        </p:spPr>
        <p:txBody>
          <a:bodyPr vert="horz" lIns="91440" tIns="45720" rIns="91440" bIns="45720" numCol="2" rtlCol="0">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0"/>
              </a:spcBef>
              <a:spcAft>
                <a:spcPct val="0"/>
              </a:spcAft>
              <a:buFont typeface="+mj-lt"/>
              <a:buAutoNum type="arabicPeriod"/>
              <a:defRPr/>
            </a:pPr>
            <a:endParaRPr lang="en-US" sz="900">
              <a:solidFill>
                <a:srgbClr val="006699"/>
              </a:solidFill>
            </a:endParaRPr>
          </a:p>
          <a:p>
            <a:pPr marL="514350" indent="-514350">
              <a:lnSpc>
                <a:spcPct val="100000"/>
              </a:lnSpc>
              <a:spcBef>
                <a:spcPts val="0"/>
              </a:spcBef>
              <a:spcAft>
                <a:spcPct val="0"/>
              </a:spcAft>
              <a:buFont typeface="+mj-lt"/>
              <a:buAutoNum type="arabicPeriod"/>
              <a:defRPr/>
            </a:pPr>
            <a:r>
              <a:rPr lang="en-US" sz="900" err="1">
                <a:solidFill>
                  <a:srgbClr val="006699"/>
                </a:solidFill>
              </a:rPr>
              <a:t>SMOFlipid</a:t>
            </a:r>
            <a:r>
              <a:rPr lang="en-US" sz="900">
                <a:solidFill>
                  <a:srgbClr val="006699"/>
                </a:solidFill>
              </a:rPr>
              <a:t> Prescribing Information. Fresenius </a:t>
            </a:r>
            <a:r>
              <a:rPr lang="en-US" sz="900" err="1">
                <a:solidFill>
                  <a:srgbClr val="006699"/>
                </a:solidFill>
              </a:rPr>
              <a:t>Kabi</a:t>
            </a:r>
            <a:r>
              <a:rPr lang="en-US" sz="900">
                <a:solidFill>
                  <a:srgbClr val="006699"/>
                </a:solidFill>
              </a:rPr>
              <a:t> USA LLC. May 2023</a:t>
            </a:r>
          </a:p>
          <a:p>
            <a:pPr marL="514350" indent="-514350">
              <a:lnSpc>
                <a:spcPct val="100000"/>
              </a:lnSpc>
              <a:spcBef>
                <a:spcPts val="0"/>
              </a:spcBef>
              <a:spcAft>
                <a:spcPct val="0"/>
              </a:spcAft>
              <a:buFont typeface="+mj-lt"/>
              <a:buAutoNum type="arabicPeriod"/>
              <a:defRPr/>
            </a:pPr>
            <a:r>
              <a:rPr lang="en-US" sz="900" err="1">
                <a:solidFill>
                  <a:srgbClr val="006699"/>
                </a:solidFill>
              </a:rPr>
              <a:t>Skouroliakou</a:t>
            </a:r>
            <a:r>
              <a:rPr lang="en-US" sz="900">
                <a:solidFill>
                  <a:srgbClr val="006699"/>
                </a:solidFill>
              </a:rPr>
              <a:t> M, Konstantinou D, </a:t>
            </a:r>
            <a:r>
              <a:rPr lang="en-US" sz="900" err="1">
                <a:solidFill>
                  <a:srgbClr val="006699"/>
                </a:solidFill>
              </a:rPr>
              <a:t>Koutri</a:t>
            </a:r>
            <a:r>
              <a:rPr lang="en-US" sz="900">
                <a:solidFill>
                  <a:srgbClr val="006699"/>
                </a:solidFill>
              </a:rPr>
              <a:t> K, et al </a:t>
            </a:r>
            <a:r>
              <a:rPr lang="en-US" sz="900" i="1" err="1">
                <a:solidFill>
                  <a:srgbClr val="006699"/>
                </a:solidFill>
              </a:rPr>
              <a:t>Eur</a:t>
            </a:r>
            <a:r>
              <a:rPr lang="en-US" sz="900" i="1">
                <a:solidFill>
                  <a:srgbClr val="006699"/>
                </a:solidFill>
              </a:rPr>
              <a:t> J Clin </a:t>
            </a:r>
            <a:r>
              <a:rPr lang="en-US" sz="900" i="1" err="1">
                <a:solidFill>
                  <a:srgbClr val="006699"/>
                </a:solidFill>
              </a:rPr>
              <a:t>Nutr</a:t>
            </a:r>
            <a:r>
              <a:rPr lang="en-US" sz="900" i="1">
                <a:solidFill>
                  <a:srgbClr val="006699"/>
                </a:solidFill>
              </a:rPr>
              <a:t>. </a:t>
            </a:r>
            <a:r>
              <a:rPr lang="en-US" sz="900">
                <a:solidFill>
                  <a:srgbClr val="006699"/>
                </a:solidFill>
              </a:rPr>
              <a:t>2010;64(9):940-947.</a:t>
            </a:r>
            <a:r>
              <a:rPr lang="de-DE" altLang="en-US" sz="900">
                <a:solidFill>
                  <a:srgbClr val="006699"/>
                </a:solidFill>
              </a:rPr>
              <a:t>.</a:t>
            </a:r>
          </a:p>
          <a:p>
            <a:pPr marL="514350" indent="-514350">
              <a:lnSpc>
                <a:spcPct val="100000"/>
              </a:lnSpc>
              <a:spcBef>
                <a:spcPts val="0"/>
              </a:spcBef>
              <a:spcAft>
                <a:spcPct val="0"/>
              </a:spcAft>
              <a:buFont typeface="+mj-lt"/>
              <a:buAutoNum type="arabicPeriod"/>
              <a:defRPr/>
            </a:pPr>
            <a:r>
              <a:rPr lang="de-DE" altLang="en-US" sz="900">
                <a:solidFill>
                  <a:srgbClr val="006699"/>
                </a:solidFill>
              </a:rPr>
              <a:t>Skouroliakou M, et al. </a:t>
            </a:r>
            <a:r>
              <a:rPr lang="de-DE" altLang="en-US" sz="900" i="1">
                <a:solidFill>
                  <a:srgbClr val="006699"/>
                </a:solidFill>
              </a:rPr>
              <a:t>Nutr Clin Pract. </a:t>
            </a:r>
            <a:r>
              <a:rPr lang="de-DE" altLang="en-US" sz="900">
                <a:solidFill>
                  <a:srgbClr val="006699"/>
                </a:solidFill>
              </a:rPr>
              <a:t>2012;27(6):817-824.</a:t>
            </a:r>
          </a:p>
          <a:p>
            <a:pPr marL="514350" indent="-514350">
              <a:lnSpc>
                <a:spcPct val="100000"/>
              </a:lnSpc>
              <a:spcBef>
                <a:spcPts val="0"/>
              </a:spcBef>
              <a:spcAft>
                <a:spcPct val="0"/>
              </a:spcAft>
              <a:buFont typeface="+mj-lt"/>
              <a:buAutoNum type="arabicPeriod"/>
              <a:defRPr/>
            </a:pPr>
            <a:r>
              <a:rPr lang="en-US" sz="900" err="1">
                <a:solidFill>
                  <a:srgbClr val="006699"/>
                </a:solidFill>
              </a:rPr>
              <a:t>Savini</a:t>
            </a:r>
            <a:r>
              <a:rPr lang="en-US" sz="900">
                <a:solidFill>
                  <a:srgbClr val="006699"/>
                </a:solidFill>
              </a:rPr>
              <a:t> S, </a:t>
            </a:r>
            <a:r>
              <a:rPr lang="en-US" sz="900" err="1">
                <a:solidFill>
                  <a:srgbClr val="006699"/>
                </a:solidFill>
              </a:rPr>
              <a:t>D'Ascenzo</a:t>
            </a:r>
            <a:r>
              <a:rPr lang="en-US" sz="900">
                <a:solidFill>
                  <a:srgbClr val="006699"/>
                </a:solidFill>
              </a:rPr>
              <a:t> R, </a:t>
            </a:r>
            <a:r>
              <a:rPr lang="en-US" sz="900" err="1">
                <a:solidFill>
                  <a:srgbClr val="006699"/>
                </a:solidFill>
              </a:rPr>
              <a:t>Biagetti</a:t>
            </a:r>
            <a:r>
              <a:rPr lang="en-US" sz="900">
                <a:solidFill>
                  <a:srgbClr val="006699"/>
                </a:solidFill>
              </a:rPr>
              <a:t> C, et al. </a:t>
            </a:r>
            <a:r>
              <a:rPr lang="en-US" sz="900" i="1">
                <a:solidFill>
                  <a:srgbClr val="006699"/>
                </a:solidFill>
              </a:rPr>
              <a:t>Am J Clin </a:t>
            </a:r>
            <a:r>
              <a:rPr lang="en-US" sz="900" i="1" err="1">
                <a:solidFill>
                  <a:srgbClr val="006699"/>
                </a:solidFill>
              </a:rPr>
              <a:t>Nutr</a:t>
            </a:r>
            <a:r>
              <a:rPr lang="en-US" sz="900" i="1">
                <a:solidFill>
                  <a:srgbClr val="006699"/>
                </a:solidFill>
              </a:rPr>
              <a:t>. </a:t>
            </a:r>
            <a:r>
              <a:rPr lang="en-US" sz="900">
                <a:solidFill>
                  <a:srgbClr val="006699"/>
                </a:solidFill>
              </a:rPr>
              <a:t>2013;98(2):312-318.</a:t>
            </a:r>
          </a:p>
          <a:p>
            <a:pPr marL="514350" indent="-514350">
              <a:lnSpc>
                <a:spcPct val="100000"/>
              </a:lnSpc>
              <a:spcBef>
                <a:spcPts val="0"/>
              </a:spcBef>
              <a:spcAft>
                <a:spcPct val="0"/>
              </a:spcAft>
              <a:buFont typeface="+mj-lt"/>
              <a:buAutoNum type="arabicPeriod"/>
              <a:defRPr/>
            </a:pPr>
            <a:r>
              <a:rPr lang="en-US" sz="900" err="1">
                <a:solidFill>
                  <a:srgbClr val="006699"/>
                </a:solidFill>
              </a:rPr>
              <a:t>Tomsits</a:t>
            </a:r>
            <a:r>
              <a:rPr lang="en-US" sz="900">
                <a:solidFill>
                  <a:srgbClr val="006699"/>
                </a:solidFill>
              </a:rPr>
              <a:t> E, Pataki M, </a:t>
            </a:r>
            <a:r>
              <a:rPr lang="en-US" sz="900" err="1">
                <a:solidFill>
                  <a:srgbClr val="006699"/>
                </a:solidFill>
              </a:rPr>
              <a:t>Tolgyesi</a:t>
            </a:r>
            <a:r>
              <a:rPr lang="en-US" sz="900">
                <a:solidFill>
                  <a:srgbClr val="006699"/>
                </a:solidFill>
              </a:rPr>
              <a:t> A, Fekete G, </a:t>
            </a:r>
            <a:r>
              <a:rPr lang="en-US" sz="900" err="1">
                <a:solidFill>
                  <a:srgbClr val="006699"/>
                </a:solidFill>
              </a:rPr>
              <a:t>Rischak</a:t>
            </a:r>
            <a:r>
              <a:rPr lang="en-US" sz="900">
                <a:solidFill>
                  <a:srgbClr val="006699"/>
                </a:solidFill>
              </a:rPr>
              <a:t> K, </a:t>
            </a:r>
            <a:r>
              <a:rPr lang="en-US" sz="900" err="1">
                <a:solidFill>
                  <a:srgbClr val="006699"/>
                </a:solidFill>
              </a:rPr>
              <a:t>Szollar</a:t>
            </a:r>
            <a:r>
              <a:rPr lang="en-US" sz="900">
                <a:solidFill>
                  <a:srgbClr val="006699"/>
                </a:solidFill>
              </a:rPr>
              <a:t> L</a:t>
            </a:r>
            <a:r>
              <a:rPr lang="en-US" sz="900" i="1">
                <a:solidFill>
                  <a:srgbClr val="006699"/>
                </a:solidFill>
              </a:rPr>
              <a:t>J </a:t>
            </a:r>
            <a:r>
              <a:rPr lang="en-US" sz="900" i="1" err="1">
                <a:solidFill>
                  <a:srgbClr val="006699"/>
                </a:solidFill>
              </a:rPr>
              <a:t>Pediatr</a:t>
            </a:r>
            <a:r>
              <a:rPr lang="en-US" sz="900" i="1">
                <a:solidFill>
                  <a:srgbClr val="006699"/>
                </a:solidFill>
              </a:rPr>
              <a:t> Gastroenterol </a:t>
            </a:r>
            <a:r>
              <a:rPr lang="en-US" sz="900" i="1" err="1">
                <a:solidFill>
                  <a:srgbClr val="006699"/>
                </a:solidFill>
              </a:rPr>
              <a:t>Nutr</a:t>
            </a:r>
            <a:r>
              <a:rPr lang="en-US" sz="900" i="1">
                <a:solidFill>
                  <a:srgbClr val="006699"/>
                </a:solidFill>
              </a:rPr>
              <a:t>. </a:t>
            </a:r>
            <a:r>
              <a:rPr lang="en-US" sz="900">
                <a:solidFill>
                  <a:srgbClr val="006699"/>
                </a:solidFill>
              </a:rPr>
              <a:t>2010;51(4):514-521.</a:t>
            </a:r>
          </a:p>
          <a:p>
            <a:pPr marL="514350" indent="-514350">
              <a:lnSpc>
                <a:spcPct val="100000"/>
              </a:lnSpc>
              <a:spcBef>
                <a:spcPts val="0"/>
              </a:spcBef>
              <a:spcAft>
                <a:spcPct val="0"/>
              </a:spcAft>
              <a:buFont typeface="+mj-lt"/>
              <a:buAutoNum type="arabicPeriod"/>
              <a:defRPr/>
            </a:pPr>
            <a:r>
              <a:rPr lang="en-US" altLang="en-US" sz="900">
                <a:solidFill>
                  <a:srgbClr val="006699"/>
                </a:solidFill>
              </a:rPr>
              <a:t>Rayyan M, et al. </a:t>
            </a:r>
            <a:r>
              <a:rPr lang="en-US" altLang="en-US" sz="900" i="1">
                <a:solidFill>
                  <a:srgbClr val="006699"/>
                </a:solidFill>
              </a:rPr>
              <a:t>JPEN J </a:t>
            </a:r>
            <a:r>
              <a:rPr lang="en-US" altLang="en-US" sz="900" i="1" err="1">
                <a:solidFill>
                  <a:srgbClr val="006699"/>
                </a:solidFill>
              </a:rPr>
              <a:t>Parenter</a:t>
            </a:r>
            <a:r>
              <a:rPr lang="en-US" altLang="en-US" sz="900" i="1">
                <a:solidFill>
                  <a:srgbClr val="006699"/>
                </a:solidFill>
              </a:rPr>
              <a:t> Enteral </a:t>
            </a:r>
            <a:r>
              <a:rPr lang="en-US" altLang="en-US" sz="900" i="1" err="1">
                <a:solidFill>
                  <a:srgbClr val="006699"/>
                </a:solidFill>
              </a:rPr>
              <a:t>Nutr</a:t>
            </a:r>
            <a:r>
              <a:rPr lang="en-US" altLang="en-US" sz="900" i="1">
                <a:solidFill>
                  <a:srgbClr val="006699"/>
                </a:solidFill>
              </a:rPr>
              <a:t>. </a:t>
            </a:r>
            <a:r>
              <a:rPr lang="en-US" altLang="en-US" sz="900">
                <a:solidFill>
                  <a:srgbClr val="006699"/>
                </a:solidFill>
              </a:rPr>
              <a:t>2012;36(1 Suppl):81S-94S.</a:t>
            </a:r>
            <a:endParaRPr lang="en-US" sz="900">
              <a:solidFill>
                <a:srgbClr val="006699"/>
              </a:solidFill>
            </a:endParaRPr>
          </a:p>
          <a:p>
            <a:pPr marL="514350" indent="-514350">
              <a:lnSpc>
                <a:spcPct val="100000"/>
              </a:lnSpc>
              <a:spcBef>
                <a:spcPts val="0"/>
              </a:spcBef>
              <a:spcAft>
                <a:spcPct val="0"/>
              </a:spcAft>
              <a:buFont typeface="+mj-lt"/>
              <a:buAutoNum type="arabicPeriod"/>
              <a:defRPr/>
            </a:pPr>
            <a:r>
              <a:rPr lang="en-US" sz="900">
                <a:solidFill>
                  <a:srgbClr val="006699"/>
                </a:solidFill>
              </a:rPr>
              <a:t>Deshpande G, Simmer K, Deshmukh M, Mori TA, Croft KD, Kristensen J. </a:t>
            </a:r>
            <a:r>
              <a:rPr lang="en-US" sz="900" i="1">
                <a:solidFill>
                  <a:srgbClr val="006699"/>
                </a:solidFill>
              </a:rPr>
              <a:t>J </a:t>
            </a:r>
            <a:r>
              <a:rPr lang="en-US" sz="900" i="1" err="1">
                <a:solidFill>
                  <a:srgbClr val="006699"/>
                </a:solidFill>
              </a:rPr>
              <a:t>Pediatr</a:t>
            </a:r>
            <a:r>
              <a:rPr lang="en-US" sz="900" i="1">
                <a:solidFill>
                  <a:srgbClr val="006699"/>
                </a:solidFill>
              </a:rPr>
              <a:t> Gastroenterol </a:t>
            </a:r>
            <a:r>
              <a:rPr lang="en-US" sz="900" i="1" err="1">
                <a:solidFill>
                  <a:srgbClr val="006699"/>
                </a:solidFill>
              </a:rPr>
              <a:t>Nutr</a:t>
            </a:r>
            <a:r>
              <a:rPr lang="en-US" sz="900" i="1">
                <a:solidFill>
                  <a:srgbClr val="006699"/>
                </a:solidFill>
              </a:rPr>
              <a:t>. </a:t>
            </a:r>
            <a:r>
              <a:rPr lang="en-US" sz="900">
                <a:solidFill>
                  <a:srgbClr val="006699"/>
                </a:solidFill>
              </a:rPr>
              <a:t>2014;58(2):177-182.</a:t>
            </a:r>
          </a:p>
          <a:p>
            <a:pPr marL="514350" indent="-514350">
              <a:lnSpc>
                <a:spcPct val="100000"/>
              </a:lnSpc>
              <a:spcBef>
                <a:spcPts val="0"/>
              </a:spcBef>
              <a:spcAft>
                <a:spcPct val="0"/>
              </a:spcAft>
              <a:buFont typeface="+mj-lt"/>
              <a:buAutoNum type="arabicPeriod"/>
              <a:defRPr/>
            </a:pPr>
            <a:r>
              <a:rPr lang="en-US" sz="900" err="1">
                <a:solidFill>
                  <a:srgbClr val="006699"/>
                </a:solidFill>
              </a:rPr>
              <a:t>D'Ascenzo</a:t>
            </a:r>
            <a:r>
              <a:rPr lang="en-US" sz="900">
                <a:solidFill>
                  <a:srgbClr val="006699"/>
                </a:solidFill>
              </a:rPr>
              <a:t> R, </a:t>
            </a:r>
            <a:r>
              <a:rPr lang="en-US" sz="900" err="1">
                <a:solidFill>
                  <a:srgbClr val="006699"/>
                </a:solidFill>
              </a:rPr>
              <a:t>Savini</a:t>
            </a:r>
            <a:r>
              <a:rPr lang="en-US" sz="900">
                <a:solidFill>
                  <a:srgbClr val="006699"/>
                </a:solidFill>
              </a:rPr>
              <a:t> S, </a:t>
            </a:r>
            <a:r>
              <a:rPr lang="en-US" sz="900" err="1">
                <a:solidFill>
                  <a:srgbClr val="006699"/>
                </a:solidFill>
              </a:rPr>
              <a:t>Biagetti</a:t>
            </a:r>
            <a:r>
              <a:rPr lang="en-US" sz="900">
                <a:solidFill>
                  <a:srgbClr val="006699"/>
                </a:solidFill>
              </a:rPr>
              <a:t> C, et al. </a:t>
            </a:r>
            <a:r>
              <a:rPr lang="en-US" sz="900" i="1">
                <a:solidFill>
                  <a:srgbClr val="006699"/>
                </a:solidFill>
              </a:rPr>
              <a:t>Clin </a:t>
            </a:r>
            <a:r>
              <a:rPr lang="en-US" sz="900" i="1" err="1">
                <a:solidFill>
                  <a:srgbClr val="006699"/>
                </a:solidFill>
              </a:rPr>
              <a:t>Nutr</a:t>
            </a:r>
            <a:r>
              <a:rPr lang="en-US" sz="900" i="1">
                <a:solidFill>
                  <a:srgbClr val="006699"/>
                </a:solidFill>
              </a:rPr>
              <a:t>. </a:t>
            </a:r>
            <a:r>
              <a:rPr lang="en-US" sz="900">
                <a:solidFill>
                  <a:srgbClr val="006699"/>
                </a:solidFill>
              </a:rPr>
              <a:t>2014;33(6):1002-1009.</a:t>
            </a:r>
          </a:p>
          <a:p>
            <a:pPr marL="514350" indent="-514350">
              <a:lnSpc>
                <a:spcPct val="100000"/>
              </a:lnSpc>
              <a:spcBef>
                <a:spcPts val="0"/>
              </a:spcBef>
              <a:spcAft>
                <a:spcPct val="0"/>
              </a:spcAft>
              <a:buFont typeface="+mj-lt"/>
              <a:buAutoNum type="arabicPeriod"/>
              <a:defRPr/>
            </a:pPr>
            <a:endParaRPr lang="en-US" sz="900">
              <a:solidFill>
                <a:srgbClr val="006699"/>
              </a:solidFill>
            </a:endParaRPr>
          </a:p>
          <a:p>
            <a:pPr marL="514350" indent="-514350">
              <a:lnSpc>
                <a:spcPct val="100000"/>
              </a:lnSpc>
              <a:spcBef>
                <a:spcPts val="0"/>
              </a:spcBef>
              <a:spcAft>
                <a:spcPct val="0"/>
              </a:spcAft>
              <a:buFont typeface="+mj-lt"/>
              <a:buAutoNum type="arabicPeriod"/>
              <a:defRPr/>
            </a:pPr>
            <a:endParaRPr lang="en-US" sz="900">
              <a:solidFill>
                <a:srgbClr val="006699"/>
              </a:solidFill>
            </a:endParaRPr>
          </a:p>
          <a:p>
            <a:pPr marL="514350" indent="-514350">
              <a:lnSpc>
                <a:spcPct val="100000"/>
              </a:lnSpc>
              <a:spcBef>
                <a:spcPts val="0"/>
              </a:spcBef>
              <a:spcAft>
                <a:spcPct val="0"/>
              </a:spcAft>
              <a:buFont typeface="+mj-lt"/>
              <a:buAutoNum type="arabicPeriod"/>
              <a:defRPr/>
            </a:pPr>
            <a:endParaRPr lang="en-US" sz="900">
              <a:solidFill>
                <a:srgbClr val="006699"/>
              </a:solidFill>
            </a:endParaRPr>
          </a:p>
          <a:p>
            <a:pPr marL="514350" indent="-514350">
              <a:lnSpc>
                <a:spcPct val="100000"/>
              </a:lnSpc>
              <a:spcBef>
                <a:spcPts val="0"/>
              </a:spcBef>
              <a:spcAft>
                <a:spcPct val="0"/>
              </a:spcAft>
              <a:buFont typeface="+mj-lt"/>
              <a:buAutoNum type="arabicPeriod"/>
              <a:defRPr/>
            </a:pPr>
            <a:endParaRPr lang="en-US" sz="900">
              <a:solidFill>
                <a:srgbClr val="006699"/>
              </a:solidFill>
            </a:endParaRPr>
          </a:p>
          <a:p>
            <a:pPr marL="514350" indent="-514350">
              <a:lnSpc>
                <a:spcPct val="100000"/>
              </a:lnSpc>
              <a:spcBef>
                <a:spcPts val="0"/>
              </a:spcBef>
              <a:spcAft>
                <a:spcPct val="0"/>
              </a:spcAft>
              <a:buFont typeface="+mj-lt"/>
              <a:buAutoNum type="arabicPeriod"/>
              <a:defRPr/>
            </a:pPr>
            <a:endParaRPr lang="en-US" sz="900">
              <a:solidFill>
                <a:srgbClr val="006699"/>
              </a:solidFill>
            </a:endParaRPr>
          </a:p>
          <a:p>
            <a:pPr marL="514350" indent="-514350">
              <a:lnSpc>
                <a:spcPct val="100000"/>
              </a:lnSpc>
              <a:spcBef>
                <a:spcPts val="0"/>
              </a:spcBef>
              <a:spcAft>
                <a:spcPct val="0"/>
              </a:spcAft>
              <a:buFont typeface="+mj-lt"/>
              <a:buAutoNum type="arabicPeriod"/>
              <a:defRPr/>
            </a:pPr>
            <a:r>
              <a:rPr lang="en-US" sz="900" err="1">
                <a:solidFill>
                  <a:srgbClr val="006699"/>
                </a:solidFill>
              </a:rPr>
              <a:t>Ariyawangso</a:t>
            </a:r>
            <a:r>
              <a:rPr lang="en-US" sz="900">
                <a:solidFill>
                  <a:srgbClr val="006699"/>
                </a:solidFill>
              </a:rPr>
              <a:t> U, </a:t>
            </a:r>
            <a:r>
              <a:rPr lang="en-US" sz="900" err="1">
                <a:solidFill>
                  <a:srgbClr val="006699"/>
                </a:solidFill>
              </a:rPr>
              <a:t>Puttilerpong</a:t>
            </a:r>
            <a:r>
              <a:rPr lang="en-US" sz="900">
                <a:solidFill>
                  <a:srgbClr val="006699"/>
                </a:solidFill>
              </a:rPr>
              <a:t> C, </a:t>
            </a:r>
            <a:r>
              <a:rPr lang="en-US" sz="900" err="1">
                <a:solidFill>
                  <a:srgbClr val="006699"/>
                </a:solidFill>
              </a:rPr>
              <a:t>Ratanachu</a:t>
            </a:r>
            <a:r>
              <a:rPr lang="en-US" sz="900">
                <a:solidFill>
                  <a:srgbClr val="006699"/>
                </a:solidFill>
              </a:rPr>
              <a:t>-ek S, </a:t>
            </a:r>
            <a:r>
              <a:rPr lang="en-US" sz="900" err="1">
                <a:solidFill>
                  <a:srgbClr val="006699"/>
                </a:solidFill>
              </a:rPr>
              <a:t>Anuntkosol</a:t>
            </a:r>
            <a:r>
              <a:rPr lang="en-US" sz="900">
                <a:solidFill>
                  <a:srgbClr val="006699"/>
                </a:solidFill>
              </a:rPr>
              <a:t> M. </a:t>
            </a:r>
            <a:r>
              <a:rPr lang="en-US" sz="900" i="1">
                <a:solidFill>
                  <a:srgbClr val="006699"/>
                </a:solidFill>
              </a:rPr>
              <a:t>The Thai Journal of Pharmaceutical Sciences. </a:t>
            </a:r>
            <a:r>
              <a:rPr lang="en-US" sz="900">
                <a:solidFill>
                  <a:srgbClr val="006699"/>
                </a:solidFill>
              </a:rPr>
              <a:t>2014;38(4):156-209.</a:t>
            </a:r>
          </a:p>
          <a:p>
            <a:pPr marL="514350" indent="-514350">
              <a:lnSpc>
                <a:spcPct val="100000"/>
              </a:lnSpc>
              <a:spcBef>
                <a:spcPts val="0"/>
              </a:spcBef>
              <a:spcAft>
                <a:spcPct val="0"/>
              </a:spcAft>
              <a:buFont typeface="+mj-lt"/>
              <a:buAutoNum type="arabicPeriod"/>
              <a:defRPr/>
            </a:pPr>
            <a:r>
              <a:rPr lang="en-US" sz="900">
                <a:solidFill>
                  <a:srgbClr val="006699"/>
                </a:solidFill>
              </a:rPr>
              <a:t>Kapoor V, Glover R, Malviya MN. </a:t>
            </a:r>
            <a:r>
              <a:rPr lang="en-US" sz="900" i="1">
                <a:solidFill>
                  <a:srgbClr val="006699"/>
                </a:solidFill>
              </a:rPr>
              <a:t>Cochrane Database Syst Rev. </a:t>
            </a:r>
            <a:r>
              <a:rPr lang="en-US" sz="900">
                <a:solidFill>
                  <a:srgbClr val="006699"/>
                </a:solidFill>
              </a:rPr>
              <a:t>2015;12:CD009172.</a:t>
            </a:r>
          </a:p>
          <a:p>
            <a:pPr marL="514350" indent="-514350">
              <a:lnSpc>
                <a:spcPct val="100000"/>
              </a:lnSpc>
              <a:spcBef>
                <a:spcPts val="0"/>
              </a:spcBef>
              <a:spcAft>
                <a:spcPct val="0"/>
              </a:spcAft>
              <a:buFont typeface="+mj-lt"/>
              <a:buAutoNum type="arabicPeriod"/>
              <a:defRPr/>
            </a:pPr>
            <a:r>
              <a:rPr lang="en-US" sz="900" err="1">
                <a:solidFill>
                  <a:srgbClr val="006699"/>
                </a:solidFill>
              </a:rPr>
              <a:t>Vlaardingerbroek</a:t>
            </a:r>
            <a:r>
              <a:rPr lang="en-US" sz="900">
                <a:solidFill>
                  <a:srgbClr val="006699"/>
                </a:solidFill>
              </a:rPr>
              <a:t> H, Vermeulen MJ, </a:t>
            </a:r>
            <a:r>
              <a:rPr lang="en-US" sz="900" err="1">
                <a:solidFill>
                  <a:srgbClr val="006699"/>
                </a:solidFill>
              </a:rPr>
              <a:t>Carnielli</a:t>
            </a:r>
            <a:r>
              <a:rPr lang="en-US" sz="900">
                <a:solidFill>
                  <a:srgbClr val="006699"/>
                </a:solidFill>
              </a:rPr>
              <a:t> VP, Vaz FM, van den Akker CH, van    </a:t>
            </a:r>
            <a:r>
              <a:rPr lang="en-US" sz="900" err="1">
                <a:solidFill>
                  <a:srgbClr val="006699"/>
                </a:solidFill>
              </a:rPr>
              <a:t>Goudoever</a:t>
            </a:r>
            <a:r>
              <a:rPr lang="en-US" sz="900">
                <a:solidFill>
                  <a:srgbClr val="006699"/>
                </a:solidFill>
              </a:rPr>
              <a:t> JB. </a:t>
            </a:r>
            <a:r>
              <a:rPr lang="en-US" sz="900" i="1">
                <a:solidFill>
                  <a:srgbClr val="006699"/>
                </a:solidFill>
              </a:rPr>
              <a:t>J </a:t>
            </a:r>
            <a:r>
              <a:rPr lang="en-US" sz="900" i="1" err="1">
                <a:solidFill>
                  <a:srgbClr val="006699"/>
                </a:solidFill>
              </a:rPr>
              <a:t>Pediatr</a:t>
            </a:r>
            <a:r>
              <a:rPr lang="en-US" sz="900" i="1">
                <a:solidFill>
                  <a:srgbClr val="006699"/>
                </a:solidFill>
              </a:rPr>
              <a:t> Gastroenterol </a:t>
            </a:r>
            <a:r>
              <a:rPr lang="en-US" sz="900" i="1" err="1">
                <a:solidFill>
                  <a:srgbClr val="006699"/>
                </a:solidFill>
              </a:rPr>
              <a:t>Nutr</a:t>
            </a:r>
            <a:r>
              <a:rPr lang="en-US" sz="900" i="1">
                <a:solidFill>
                  <a:srgbClr val="006699"/>
                </a:solidFill>
              </a:rPr>
              <a:t>. </a:t>
            </a:r>
            <a:r>
              <a:rPr lang="en-US" sz="900">
                <a:solidFill>
                  <a:srgbClr val="006699"/>
                </a:solidFill>
              </a:rPr>
              <a:t>2014;58(4):417-427.</a:t>
            </a:r>
          </a:p>
          <a:p>
            <a:pPr marL="514350" indent="-514350">
              <a:lnSpc>
                <a:spcPct val="100000"/>
              </a:lnSpc>
              <a:spcBef>
                <a:spcPts val="0"/>
              </a:spcBef>
              <a:spcAft>
                <a:spcPct val="0"/>
              </a:spcAft>
              <a:buFont typeface="+mj-lt"/>
              <a:buAutoNum type="arabicPeriod"/>
              <a:defRPr/>
            </a:pPr>
            <a:r>
              <a:rPr lang="en-US" sz="900" err="1">
                <a:solidFill>
                  <a:srgbClr val="006699"/>
                </a:solidFill>
              </a:rPr>
              <a:t>Repa</a:t>
            </a:r>
            <a:r>
              <a:rPr lang="en-US" sz="900">
                <a:solidFill>
                  <a:srgbClr val="006699"/>
                </a:solidFill>
              </a:rPr>
              <a:t> et al. J </a:t>
            </a:r>
            <a:r>
              <a:rPr lang="en-US" sz="900" err="1">
                <a:solidFill>
                  <a:srgbClr val="006699"/>
                </a:solidFill>
              </a:rPr>
              <a:t>Pediatr</a:t>
            </a:r>
            <a:r>
              <a:rPr lang="en-US" sz="900">
                <a:solidFill>
                  <a:srgbClr val="006699"/>
                </a:solidFill>
              </a:rPr>
              <a:t> 2018; 194: 87-93</a:t>
            </a:r>
          </a:p>
          <a:p>
            <a:pPr marL="514350" indent="-514350">
              <a:lnSpc>
                <a:spcPct val="100000"/>
              </a:lnSpc>
              <a:spcBef>
                <a:spcPts val="0"/>
              </a:spcBef>
              <a:spcAft>
                <a:spcPct val="0"/>
              </a:spcAft>
              <a:buFont typeface="+mj-lt"/>
              <a:buAutoNum type="arabicPeriod"/>
              <a:defRPr/>
            </a:pPr>
            <a:r>
              <a:rPr lang="en-US" sz="900">
                <a:solidFill>
                  <a:srgbClr val="006699"/>
                </a:solidFill>
              </a:rPr>
              <a:t>Costa S. et al. JPEN 2021;45(1):94-101</a:t>
            </a:r>
          </a:p>
          <a:p>
            <a:pPr marL="514350" indent="-514350">
              <a:lnSpc>
                <a:spcPct val="100000"/>
              </a:lnSpc>
              <a:spcBef>
                <a:spcPts val="0"/>
              </a:spcBef>
              <a:spcAft>
                <a:spcPct val="0"/>
              </a:spcAft>
              <a:buFont typeface="+mj-lt"/>
              <a:buAutoNum type="arabicPeriod"/>
              <a:defRPr/>
            </a:pPr>
            <a:r>
              <a:rPr lang="en-US" sz="900">
                <a:solidFill>
                  <a:srgbClr val="006699"/>
                </a:solidFill>
              </a:rPr>
              <a:t>Kapoor V, Malviya MN, Soll R. </a:t>
            </a:r>
            <a:r>
              <a:rPr lang="en-US" sz="900" i="1">
                <a:solidFill>
                  <a:srgbClr val="006699"/>
                </a:solidFill>
              </a:rPr>
              <a:t>Cochrane Database Syst Rev. </a:t>
            </a:r>
            <a:r>
              <a:rPr lang="en-US" sz="900">
                <a:solidFill>
                  <a:srgbClr val="006699"/>
                </a:solidFill>
              </a:rPr>
              <a:t>2019;6:CD013171. </a:t>
            </a:r>
          </a:p>
          <a:p>
            <a:pPr marL="514350" indent="-514350">
              <a:lnSpc>
                <a:spcPct val="100000"/>
              </a:lnSpc>
              <a:spcBef>
                <a:spcPts val="0"/>
              </a:spcBef>
              <a:spcAft>
                <a:spcPct val="0"/>
              </a:spcAft>
              <a:buFont typeface="+mj-lt"/>
              <a:buAutoNum type="arabicPeriod"/>
              <a:defRPr/>
            </a:pPr>
            <a:r>
              <a:rPr lang="en-US" sz="900">
                <a:solidFill>
                  <a:srgbClr val="006699"/>
                </a:solidFill>
              </a:rPr>
              <a:t>Edward RR et al. Clinical Nutrition 2018; 37(3): 765-83. </a:t>
            </a:r>
          </a:p>
          <a:p>
            <a:pPr marL="514350" indent="-514350">
              <a:lnSpc>
                <a:spcPct val="100000"/>
              </a:lnSpc>
              <a:spcBef>
                <a:spcPts val="0"/>
              </a:spcBef>
              <a:spcAft>
                <a:spcPct val="0"/>
              </a:spcAft>
              <a:buFont typeface="+mj-lt"/>
              <a:buAutoNum type="arabicPeriod"/>
              <a:defRPr/>
            </a:pPr>
            <a:r>
              <a:rPr lang="en-US" sz="900" err="1">
                <a:solidFill>
                  <a:srgbClr val="006699"/>
                </a:solidFill>
              </a:rPr>
              <a:t>Seida</a:t>
            </a:r>
            <a:r>
              <a:rPr lang="en-US" sz="900">
                <a:solidFill>
                  <a:srgbClr val="006699"/>
                </a:solidFill>
              </a:rPr>
              <a:t> JC et al. JPEN 2013; 37(1): 44 – 55. </a:t>
            </a:r>
          </a:p>
          <a:p>
            <a:pPr marL="0" indent="0">
              <a:lnSpc>
                <a:spcPct val="100000"/>
              </a:lnSpc>
              <a:spcAft>
                <a:spcPct val="0"/>
              </a:spcAft>
              <a:buFont typeface="Arial" panose="020B0604020202020204" pitchFamily="34" charset="0"/>
              <a:buNone/>
            </a:pPr>
            <a:endParaRPr lang="de-DE" altLang="en-US" sz="900">
              <a:solidFill>
                <a:srgbClr val="006699"/>
              </a:solidFill>
              <a:ea typeface="Verdana" panose="020B0604030504040204" pitchFamily="34" charset="0"/>
            </a:endParaRPr>
          </a:p>
          <a:p>
            <a:endParaRPr lang="en-US" sz="900">
              <a:solidFill>
                <a:srgbClr val="006699"/>
              </a:solidFill>
            </a:endParaRPr>
          </a:p>
        </p:txBody>
      </p:sp>
    </p:spTree>
    <p:extLst>
      <p:ext uri="{BB962C8B-B14F-4D97-AF65-F5344CB8AC3E}">
        <p14:creationId xmlns:p14="http://schemas.microsoft.com/office/powerpoint/2010/main" val="207149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12546"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715724" y="419536"/>
            <a:ext cx="10653578" cy="1132258"/>
          </a:xfrm>
        </p:spPr>
        <p:txBody>
          <a:bodyPr/>
          <a:lstStyle/>
          <a:p>
            <a:r>
              <a:rPr lang="en-US" err="1">
                <a:solidFill>
                  <a:srgbClr val="006699"/>
                </a:solidFill>
              </a:rPr>
              <a:t>Omegaven</a:t>
            </a:r>
            <a:r>
              <a:rPr lang="en-US">
                <a:solidFill>
                  <a:srgbClr val="006699"/>
                </a:solidFill>
              </a:rPr>
              <a:t> and Growth</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1135369" y="1806091"/>
            <a:ext cx="9921240" cy="2783462"/>
          </a:xfrm>
        </p:spPr>
        <p:txBody>
          <a:bodyPr>
            <a:noAutofit/>
          </a:bodyPr>
          <a:lstStyle/>
          <a:p>
            <a:r>
              <a:rPr lang="en-US" sz="2400">
                <a:solidFill>
                  <a:srgbClr val="006699"/>
                </a:solidFill>
              </a:rPr>
              <a:t>Raphael et al. 2020 Retrospective analysis of prospective data FO ILE (n=138) vs SO ILE (n=108) for growth in IFALD</a:t>
            </a:r>
            <a:r>
              <a:rPr lang="en-US" sz="2400" baseline="30000">
                <a:solidFill>
                  <a:srgbClr val="006699"/>
                </a:solidFill>
              </a:rPr>
              <a:t>4</a:t>
            </a:r>
          </a:p>
          <a:p>
            <a:pPr lvl="1"/>
            <a:r>
              <a:rPr lang="en-US" sz="2200">
                <a:solidFill>
                  <a:srgbClr val="006699"/>
                </a:solidFill>
              </a:rPr>
              <a:t>Mean FO dose 0.8 g/kg/d (range 0.1 – 1.1); Mean SO dose 2.2 g/kg/d (range 0.6 – 3.2)</a:t>
            </a:r>
          </a:p>
          <a:p>
            <a:pPr lvl="1"/>
            <a:r>
              <a:rPr lang="en-US" sz="2200" b="0" i="0" u="none" strike="noStrike" baseline="0">
                <a:solidFill>
                  <a:srgbClr val="006699"/>
                </a:solidFill>
              </a:rPr>
              <a:t>FO  showed comparable growth to SO</a:t>
            </a:r>
            <a:r>
              <a:rPr lang="en-US" sz="2200" b="0" i="0" u="none" strike="noStrike">
                <a:solidFill>
                  <a:srgbClr val="006699"/>
                </a:solidFill>
              </a:rPr>
              <a:t> </a:t>
            </a:r>
            <a:r>
              <a:rPr lang="en-US" sz="2200" b="0" i="0" u="none" strike="noStrike" baseline="0">
                <a:solidFill>
                  <a:srgbClr val="006699"/>
                </a:solidFill>
              </a:rPr>
              <a:t>and improved growth up to 24 months of age</a:t>
            </a:r>
            <a:endParaRPr lang="en-US" sz="2200">
              <a:solidFill>
                <a:srgbClr val="006699"/>
              </a:solidFill>
            </a:endParaRPr>
          </a:p>
        </p:txBody>
      </p:sp>
      <p:sp>
        <p:nvSpPr>
          <p:cNvPr id="5" name="TextBox 4">
            <a:extLst>
              <a:ext uri="{FF2B5EF4-FFF2-40B4-BE49-F238E27FC236}">
                <a16:creationId xmlns:a16="http://schemas.microsoft.com/office/drawing/2014/main" id="{D13D5BE5-2B61-6A4C-3A19-04A85D03D232}"/>
              </a:ext>
            </a:extLst>
          </p:cNvPr>
          <p:cNvSpPr txBox="1"/>
          <p:nvPr/>
        </p:nvSpPr>
        <p:spPr>
          <a:xfrm>
            <a:off x="1071943" y="1806091"/>
            <a:ext cx="9916886" cy="2462213"/>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rgbClr val="006699"/>
                </a:solidFill>
              </a:rPr>
              <a:t>Lam et al. 2014 DBRCT comparing FO ILE (n=7) vs SO ILE (n=9) for PNAC</a:t>
            </a:r>
            <a:r>
              <a:rPr lang="en-US" sz="2400" baseline="30000">
                <a:solidFill>
                  <a:srgbClr val="006699"/>
                </a:solidFill>
              </a:rPr>
              <a:t>1</a:t>
            </a:r>
          </a:p>
          <a:p>
            <a:pPr marL="742950" lvl="1" indent="-285750">
              <a:buFont typeface="Arial" panose="020B0604020202020204" pitchFamily="34" charset="0"/>
              <a:buChar char="•"/>
            </a:pPr>
            <a:r>
              <a:rPr lang="en-US" sz="2200">
                <a:solidFill>
                  <a:srgbClr val="006699"/>
                </a:solidFill>
              </a:rPr>
              <a:t>1.5 g/kg/d </a:t>
            </a:r>
            <a:r>
              <a:rPr lang="en-US" sz="2200" u="sng">
                <a:solidFill>
                  <a:srgbClr val="006699"/>
                </a:solidFill>
              </a:rPr>
              <a:t>(off label)</a:t>
            </a:r>
          </a:p>
          <a:p>
            <a:pPr marL="742950" lvl="1" indent="-285750">
              <a:buFont typeface="Arial" panose="020B0604020202020204" pitchFamily="34" charset="0"/>
              <a:buChar char="•"/>
            </a:pPr>
            <a:r>
              <a:rPr lang="en-US" sz="2200">
                <a:solidFill>
                  <a:srgbClr val="006699"/>
                </a:solidFill>
              </a:rPr>
              <a:t>Growth was a secondary outcome</a:t>
            </a:r>
          </a:p>
          <a:p>
            <a:pPr marL="742950" lvl="1" indent="-285750">
              <a:buFont typeface="Arial" panose="020B0604020202020204" pitchFamily="34" charset="0"/>
              <a:buChar char="•"/>
            </a:pPr>
            <a:r>
              <a:rPr lang="en-US" sz="2200">
                <a:solidFill>
                  <a:srgbClr val="006699"/>
                </a:solidFill>
              </a:rPr>
              <a:t>Weight increased faster in FO vs SO (128 vs. 83 g/week, p = 0.02)</a:t>
            </a:r>
          </a:p>
          <a:p>
            <a:pPr marL="742950" lvl="1" indent="-285750">
              <a:buFont typeface="Arial" panose="020B0604020202020204" pitchFamily="34" charset="0"/>
              <a:buChar char="•"/>
            </a:pPr>
            <a:r>
              <a:rPr lang="en-US" sz="2200">
                <a:solidFill>
                  <a:srgbClr val="006699"/>
                </a:solidFill>
              </a:rPr>
              <a:t>Trend to increase HC in FO vs SO (0.49 vs. 0.33 cm/week, p = 0.06)</a:t>
            </a:r>
          </a:p>
          <a:p>
            <a:endParaRPr lang="en-US"/>
          </a:p>
        </p:txBody>
      </p:sp>
      <p:sp>
        <p:nvSpPr>
          <p:cNvPr id="6" name="TextBox 5">
            <a:extLst>
              <a:ext uri="{FF2B5EF4-FFF2-40B4-BE49-F238E27FC236}">
                <a16:creationId xmlns:a16="http://schemas.microsoft.com/office/drawing/2014/main" id="{B575E004-9B66-04C5-21C2-86225494DA14}"/>
              </a:ext>
            </a:extLst>
          </p:cNvPr>
          <p:cNvSpPr txBox="1"/>
          <p:nvPr/>
        </p:nvSpPr>
        <p:spPr>
          <a:xfrm>
            <a:off x="1071943" y="1806091"/>
            <a:ext cx="9921240" cy="2523768"/>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rgbClr val="006699"/>
                </a:solidFill>
              </a:rPr>
              <a:t>Nehra et al. 2013 Interim Analysis of DBRCT comparing FO ILE (n=9) vs SO ILE (n=10</a:t>
            </a:r>
            <a:r>
              <a:rPr lang="en-US" sz="1800">
                <a:solidFill>
                  <a:srgbClr val="006699"/>
                </a:solidFill>
              </a:rPr>
              <a:t>)</a:t>
            </a:r>
            <a:r>
              <a:rPr lang="en-US" sz="1800" baseline="30000">
                <a:solidFill>
                  <a:srgbClr val="006699"/>
                </a:solidFill>
              </a:rPr>
              <a:t>3</a:t>
            </a:r>
          </a:p>
          <a:p>
            <a:pPr marL="742950" lvl="1" indent="-285750">
              <a:buFont typeface="Arial" panose="020B0604020202020204" pitchFamily="34" charset="0"/>
              <a:buChar char="•"/>
            </a:pPr>
            <a:r>
              <a:rPr lang="en-US" sz="2200">
                <a:solidFill>
                  <a:srgbClr val="006699"/>
                </a:solidFill>
              </a:rPr>
              <a:t>1 g/kg/d: on label FO, minimization SO</a:t>
            </a:r>
          </a:p>
          <a:p>
            <a:pPr marL="742950" lvl="1" indent="-285750">
              <a:buFont typeface="Arial" panose="020B0604020202020204" pitchFamily="34" charset="0"/>
              <a:buChar char="•"/>
            </a:pPr>
            <a:r>
              <a:rPr lang="en-US" sz="2200">
                <a:solidFill>
                  <a:srgbClr val="006699"/>
                </a:solidFill>
              </a:rPr>
              <a:t>Primary outcome was cholestasis. Terminated early due to low incidence of cholestasis. </a:t>
            </a:r>
          </a:p>
          <a:p>
            <a:pPr marL="742950" lvl="1" indent="-285750">
              <a:buFont typeface="Arial" panose="020B0604020202020204" pitchFamily="34" charset="0"/>
              <a:buChar char="•"/>
            </a:pPr>
            <a:r>
              <a:rPr lang="en-US" sz="2200">
                <a:solidFill>
                  <a:srgbClr val="006699"/>
                </a:solidFill>
              </a:rPr>
              <a:t>Growth was a secondary outcome: no significant differences in </a:t>
            </a:r>
            <a:r>
              <a:rPr lang="en-US" sz="2200" err="1">
                <a:solidFill>
                  <a:srgbClr val="006699"/>
                </a:solidFill>
              </a:rPr>
              <a:t>wt</a:t>
            </a:r>
            <a:r>
              <a:rPr lang="en-US" sz="2200">
                <a:solidFill>
                  <a:srgbClr val="006699"/>
                </a:solidFill>
              </a:rPr>
              <a:t>-age, length-age, HC-age </a:t>
            </a:r>
            <a:r>
              <a:rPr lang="en-US" sz="2200" i="1">
                <a:solidFill>
                  <a:srgbClr val="006699"/>
                </a:solidFill>
              </a:rPr>
              <a:t>z</a:t>
            </a:r>
            <a:r>
              <a:rPr lang="en-US" sz="2200">
                <a:solidFill>
                  <a:srgbClr val="006699"/>
                </a:solidFill>
              </a:rPr>
              <a:t> scores.</a:t>
            </a:r>
            <a:endParaRPr lang="en-US" sz="2200"/>
          </a:p>
        </p:txBody>
      </p:sp>
      <p:sp>
        <p:nvSpPr>
          <p:cNvPr id="7" name="TextBox 6">
            <a:extLst>
              <a:ext uri="{FF2B5EF4-FFF2-40B4-BE49-F238E27FC236}">
                <a16:creationId xmlns:a16="http://schemas.microsoft.com/office/drawing/2014/main" id="{5E952910-3AE7-2A6A-F935-61FFE6880639}"/>
              </a:ext>
            </a:extLst>
          </p:cNvPr>
          <p:cNvSpPr txBox="1"/>
          <p:nvPr/>
        </p:nvSpPr>
        <p:spPr>
          <a:xfrm>
            <a:off x="1071943" y="1806091"/>
            <a:ext cx="10155087" cy="3139321"/>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rgbClr val="006699"/>
                </a:solidFill>
              </a:rPr>
              <a:t>Lee et al. 2020 Retrospective analysis comparing FO ILE (n=15) vs SMOF ILE (n=32) in IFALD</a:t>
            </a:r>
            <a:r>
              <a:rPr lang="en-US" sz="2400" baseline="30000">
                <a:solidFill>
                  <a:srgbClr val="006699"/>
                </a:solidFill>
              </a:rPr>
              <a:t>2</a:t>
            </a:r>
          </a:p>
          <a:p>
            <a:pPr marL="742950" lvl="1" indent="-285750">
              <a:buFont typeface="Arial" panose="020B0604020202020204" pitchFamily="34" charset="0"/>
              <a:buChar char="•"/>
            </a:pPr>
            <a:r>
              <a:rPr lang="en-US" sz="2200">
                <a:solidFill>
                  <a:srgbClr val="006699"/>
                </a:solidFill>
              </a:rPr>
              <a:t>1 g/kg/d: on label FO, minimization SMOF</a:t>
            </a:r>
          </a:p>
          <a:p>
            <a:pPr marL="742950" lvl="1" indent="-285750">
              <a:buFont typeface="Arial" panose="020B0604020202020204" pitchFamily="34" charset="0"/>
              <a:buChar char="•"/>
            </a:pPr>
            <a:r>
              <a:rPr lang="en-US" sz="2200" err="1">
                <a:solidFill>
                  <a:srgbClr val="006699"/>
                </a:solidFill>
              </a:rPr>
              <a:t>Wt</a:t>
            </a:r>
            <a:r>
              <a:rPr lang="en-US" sz="2200">
                <a:solidFill>
                  <a:srgbClr val="006699"/>
                </a:solidFill>
              </a:rPr>
              <a:t> and HC at 6 and 12 m PMA not different between study population and controls</a:t>
            </a:r>
          </a:p>
          <a:p>
            <a:pPr marL="742950" lvl="1" indent="-285750">
              <a:buFont typeface="Arial" panose="020B0604020202020204" pitchFamily="34" charset="0"/>
              <a:buChar char="•"/>
            </a:pPr>
            <a:r>
              <a:rPr lang="en-US" sz="2200">
                <a:solidFill>
                  <a:srgbClr val="006699"/>
                </a:solidFill>
              </a:rPr>
              <a:t>Median </a:t>
            </a:r>
            <a:r>
              <a:rPr lang="en-US" sz="2200" err="1">
                <a:solidFill>
                  <a:srgbClr val="006699"/>
                </a:solidFill>
              </a:rPr>
              <a:t>wt</a:t>
            </a:r>
            <a:r>
              <a:rPr lang="en-US" sz="2200">
                <a:solidFill>
                  <a:srgbClr val="006699"/>
                </a:solidFill>
              </a:rPr>
              <a:t> of 1700 g at initiation of </a:t>
            </a:r>
            <a:r>
              <a:rPr lang="en-US" sz="2200" err="1">
                <a:solidFill>
                  <a:srgbClr val="006699"/>
                </a:solidFill>
              </a:rPr>
              <a:t>Omegaven</a:t>
            </a:r>
            <a:r>
              <a:rPr lang="en-US" sz="2200">
                <a:solidFill>
                  <a:srgbClr val="006699"/>
                </a:solidFill>
              </a:rPr>
              <a:t> to 2800 g at the discontinuation after 6 weeks</a:t>
            </a:r>
          </a:p>
          <a:p>
            <a:pPr marL="742950" lvl="1" indent="-285750">
              <a:buFont typeface="Arial" panose="020B0604020202020204" pitchFamily="34" charset="0"/>
              <a:buChar char="•"/>
            </a:pPr>
            <a:r>
              <a:rPr lang="en-US" sz="2200">
                <a:solidFill>
                  <a:srgbClr val="006699"/>
                </a:solidFill>
              </a:rPr>
              <a:t>Improvement from &lt; 10</a:t>
            </a:r>
            <a:r>
              <a:rPr lang="en-US" sz="2200" baseline="30000">
                <a:solidFill>
                  <a:srgbClr val="006699"/>
                </a:solidFill>
              </a:rPr>
              <a:t>th</a:t>
            </a:r>
            <a:r>
              <a:rPr lang="en-US" sz="2200">
                <a:solidFill>
                  <a:srgbClr val="006699"/>
                </a:solidFill>
              </a:rPr>
              <a:t> percentile range to 10~25</a:t>
            </a:r>
            <a:r>
              <a:rPr lang="en-US" sz="2200" baseline="30000">
                <a:solidFill>
                  <a:srgbClr val="006699"/>
                </a:solidFill>
              </a:rPr>
              <a:t>th</a:t>
            </a:r>
            <a:r>
              <a:rPr lang="en-US" sz="2200">
                <a:solidFill>
                  <a:srgbClr val="006699"/>
                </a:solidFill>
              </a:rPr>
              <a:t>  percentile </a:t>
            </a:r>
          </a:p>
          <a:p>
            <a:endParaRPr lang="en-US"/>
          </a:p>
        </p:txBody>
      </p:sp>
      <p:sp>
        <p:nvSpPr>
          <p:cNvPr id="8" name="TextBox 7">
            <a:extLst>
              <a:ext uri="{FF2B5EF4-FFF2-40B4-BE49-F238E27FC236}">
                <a16:creationId xmlns:a16="http://schemas.microsoft.com/office/drawing/2014/main" id="{E495B906-8C22-CAAB-4A6F-ABFAEF34121D}"/>
              </a:ext>
            </a:extLst>
          </p:cNvPr>
          <p:cNvSpPr txBox="1"/>
          <p:nvPr/>
        </p:nvSpPr>
        <p:spPr>
          <a:xfrm>
            <a:off x="0" y="6196280"/>
            <a:ext cx="9100457" cy="646331"/>
          </a:xfrm>
          <a:prstGeom prst="rect">
            <a:avLst/>
          </a:prstGeom>
          <a:noFill/>
        </p:spPr>
        <p:txBody>
          <a:bodyPr wrap="square" rtlCol="0">
            <a:spAutoFit/>
          </a:bodyPr>
          <a:lstStyle/>
          <a:p>
            <a:pPr marL="342900" indent="-342900">
              <a:buFont typeface="+mj-lt"/>
              <a:buAutoNum type="arabicPeriod"/>
            </a:pPr>
            <a:r>
              <a:rPr lang="en-US" sz="900">
                <a:solidFill>
                  <a:srgbClr val="006699"/>
                </a:solidFill>
              </a:rPr>
              <a:t>Lam HS et al. Neonatology </a:t>
            </a:r>
            <a:r>
              <a:rPr lang="en-US" sz="900" b="0" i="0">
                <a:solidFill>
                  <a:srgbClr val="006699"/>
                </a:solidFill>
                <a:effectLst/>
              </a:rPr>
              <a:t>2014;105(4):290-6</a:t>
            </a:r>
          </a:p>
          <a:p>
            <a:pPr marL="342900" indent="-342900">
              <a:buFont typeface="+mj-lt"/>
              <a:buAutoNum type="arabicPeriod"/>
            </a:pPr>
            <a:r>
              <a:rPr lang="en-US" sz="900">
                <a:solidFill>
                  <a:srgbClr val="006699"/>
                </a:solidFill>
              </a:rPr>
              <a:t>Lee S et al. J Clin Med 2020;9(11):3393</a:t>
            </a:r>
          </a:p>
          <a:p>
            <a:pPr marL="342900" indent="-342900">
              <a:buFont typeface="+mj-lt"/>
              <a:buAutoNum type="arabicPeriod"/>
            </a:pPr>
            <a:r>
              <a:rPr lang="en-US" sz="900">
                <a:solidFill>
                  <a:srgbClr val="006699"/>
                </a:solidFill>
              </a:rPr>
              <a:t>Nehra D et al. JPEN 2014;38(6):693-701</a:t>
            </a:r>
          </a:p>
          <a:p>
            <a:pPr marL="342900" indent="-342900">
              <a:buFont typeface="+mj-lt"/>
              <a:buAutoNum type="arabicPeriod"/>
            </a:pPr>
            <a:r>
              <a:rPr lang="en-US" sz="900">
                <a:solidFill>
                  <a:srgbClr val="006699"/>
                </a:solidFill>
              </a:rPr>
              <a:t>Raphael BP et al. J </a:t>
            </a:r>
            <a:r>
              <a:rPr lang="en-US" sz="900" err="1">
                <a:solidFill>
                  <a:srgbClr val="006699"/>
                </a:solidFill>
              </a:rPr>
              <a:t>Pediatr</a:t>
            </a:r>
            <a:r>
              <a:rPr lang="en-US" sz="900">
                <a:solidFill>
                  <a:srgbClr val="006699"/>
                </a:solidFill>
              </a:rPr>
              <a:t> Gastroenterol </a:t>
            </a:r>
            <a:r>
              <a:rPr lang="en-US" sz="900" err="1">
                <a:solidFill>
                  <a:srgbClr val="006699"/>
                </a:solidFill>
              </a:rPr>
              <a:t>Nutr</a:t>
            </a:r>
            <a:r>
              <a:rPr lang="en-US" sz="900">
                <a:solidFill>
                  <a:srgbClr val="006699"/>
                </a:solidFill>
              </a:rPr>
              <a:t> 2020;70(2):261-268</a:t>
            </a:r>
          </a:p>
        </p:txBody>
      </p:sp>
      <p:pic>
        <p:nvPicPr>
          <p:cNvPr id="10" name="Picture 9" descr="A baby on a scale&#10;&#10;AI-generated content may be incorrect.">
            <a:extLst>
              <a:ext uri="{FF2B5EF4-FFF2-40B4-BE49-F238E27FC236}">
                <a16:creationId xmlns:a16="http://schemas.microsoft.com/office/drawing/2014/main" id="{EF431F49-B464-FAFB-5F32-0CCB58734E0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6714" b="16320"/>
          <a:stretch/>
        </p:blipFill>
        <p:spPr>
          <a:xfrm>
            <a:off x="9350829" y="4979188"/>
            <a:ext cx="2828625" cy="1894202"/>
          </a:xfrm>
          <a:prstGeom prst="rect">
            <a:avLst/>
          </a:prstGeom>
        </p:spPr>
      </p:pic>
      <p:sp>
        <p:nvSpPr>
          <p:cNvPr id="11" name="TextBox 10">
            <a:extLst>
              <a:ext uri="{FF2B5EF4-FFF2-40B4-BE49-F238E27FC236}">
                <a16:creationId xmlns:a16="http://schemas.microsoft.com/office/drawing/2014/main" id="{C1867A00-AC47-956C-F7AD-49675A14BA96}"/>
              </a:ext>
            </a:extLst>
          </p:cNvPr>
          <p:cNvSpPr txBox="1"/>
          <p:nvPr/>
        </p:nvSpPr>
        <p:spPr>
          <a:xfrm>
            <a:off x="9546772" y="6691737"/>
            <a:ext cx="3911234" cy="215444"/>
          </a:xfrm>
          <a:prstGeom prst="rect">
            <a:avLst/>
          </a:prstGeom>
          <a:noFill/>
        </p:spPr>
        <p:txBody>
          <a:bodyPr wrap="square" rtlCol="0">
            <a:spAutoFit/>
          </a:bodyPr>
          <a:lstStyle/>
          <a:p>
            <a:r>
              <a:rPr lang="en-US" sz="600">
                <a:solidFill>
                  <a:srgbClr val="006699"/>
                </a:solidFill>
                <a:hlinkClick r:id="rId5" tooltip="https://www.flickr.com/photos/77423179@N02/10389250945">
                  <a:extLst>
                    <a:ext uri="{A12FA001-AC4F-418D-AE19-62706E023703}">
                      <ahyp:hlinkClr xmlns:ahyp="http://schemas.microsoft.com/office/drawing/2018/hyperlinkcolor" val="tx"/>
                    </a:ext>
                  </a:extLst>
                </a:hlinkClick>
              </a:rPr>
              <a:t>This Photo</a:t>
            </a:r>
            <a:r>
              <a:rPr lang="en-US" sz="600">
                <a:solidFill>
                  <a:srgbClr val="006699"/>
                </a:solidFill>
              </a:rPr>
              <a:t> by Unknown Author </a:t>
            </a:r>
            <a:r>
              <a:rPr lang="en-US" sz="800">
                <a:solidFill>
                  <a:srgbClr val="006699"/>
                </a:solidFill>
              </a:rPr>
              <a:t>is licensed under </a:t>
            </a:r>
            <a:r>
              <a:rPr lang="en-US" sz="800">
                <a:solidFill>
                  <a:srgbClr val="006699"/>
                </a:solidFill>
                <a:hlinkClick r:id="rId6" tooltip="https://creativecommons.org/licenses/by/3.0/">
                  <a:extLst>
                    <a:ext uri="{A12FA001-AC4F-418D-AE19-62706E023703}">
                      <ahyp:hlinkClr xmlns:ahyp="http://schemas.microsoft.com/office/drawing/2018/hyperlinkcolor" val="tx"/>
                    </a:ext>
                  </a:extLst>
                </a:hlinkClick>
              </a:rPr>
              <a:t>CC BY</a:t>
            </a:r>
            <a:endParaRPr lang="en-US" sz="800">
              <a:solidFill>
                <a:srgbClr val="006699"/>
              </a:solidFill>
            </a:endParaRPr>
          </a:p>
        </p:txBody>
      </p:sp>
      <p:sp>
        <p:nvSpPr>
          <p:cNvPr id="9" name="TextBox 8">
            <a:extLst>
              <a:ext uri="{FF2B5EF4-FFF2-40B4-BE49-F238E27FC236}">
                <a16:creationId xmlns:a16="http://schemas.microsoft.com/office/drawing/2014/main" id="{2F983DD7-3B52-7457-33D4-D77838B467F0}"/>
              </a:ext>
            </a:extLst>
          </p:cNvPr>
          <p:cNvSpPr txBox="1"/>
          <p:nvPr/>
        </p:nvSpPr>
        <p:spPr>
          <a:xfrm>
            <a:off x="4550228" y="6115298"/>
            <a:ext cx="3798760" cy="646331"/>
          </a:xfrm>
          <a:prstGeom prst="rect">
            <a:avLst/>
          </a:prstGeom>
          <a:noFill/>
        </p:spPr>
        <p:txBody>
          <a:bodyPr wrap="square" rtlCol="0">
            <a:spAutoFit/>
          </a:bodyPr>
          <a:lstStyle/>
          <a:p>
            <a:r>
              <a:rPr lang="en-US" sz="1200">
                <a:solidFill>
                  <a:srgbClr val="006699"/>
                </a:solidFill>
              </a:rPr>
              <a:t>IFALD – intestinal failure associated liver disease</a:t>
            </a:r>
          </a:p>
          <a:p>
            <a:r>
              <a:rPr lang="en-US" sz="1200">
                <a:solidFill>
                  <a:srgbClr val="006699"/>
                </a:solidFill>
              </a:rPr>
              <a:t>HC – head circumference</a:t>
            </a:r>
          </a:p>
          <a:p>
            <a:r>
              <a:rPr lang="en-US" sz="1200">
                <a:solidFill>
                  <a:srgbClr val="006699"/>
                </a:solidFill>
              </a:rPr>
              <a:t>PMA – postmenstrual age </a:t>
            </a:r>
          </a:p>
        </p:txBody>
      </p:sp>
    </p:spTree>
    <p:extLst>
      <p:ext uri="{BB962C8B-B14F-4D97-AF65-F5344CB8AC3E}">
        <p14:creationId xmlns:p14="http://schemas.microsoft.com/office/powerpoint/2010/main" val="263994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1" fill="hold" grpId="1" nodeType="click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0-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1" fill="hold" grpId="1"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0-ppt_h/2"/>
                                          </p:val>
                                        </p:tav>
                                      </p:tavLst>
                                    </p:anim>
                                    <p:set>
                                      <p:cBhvr>
                                        <p:cTn id="22" dur="1" fill="hold">
                                          <p:stCondLst>
                                            <p:cond delay="499"/>
                                          </p:stCondLst>
                                        </p:cTn>
                                        <p:tgtEl>
                                          <p:spTgt spid="7"/>
                                        </p:tgtEl>
                                        <p:attrNameLst>
                                          <p:attrName>style.visibility</p:attrName>
                                        </p:attrNameLst>
                                      </p:cBhvr>
                                      <p:to>
                                        <p:strVal val="hidden"/>
                                      </p:to>
                                    </p:set>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1" fill="hold" grpId="1" nodeType="clickEffect">
                                  <p:stCondLst>
                                    <p:cond delay="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0-ppt_h/2"/>
                                          </p:val>
                                        </p:tav>
                                      </p:tavLst>
                                    </p:anim>
                                    <p:set>
                                      <p:cBhvr>
                                        <p:cTn id="32" dur="1" fill="hold">
                                          <p:stCondLst>
                                            <p:cond delay="499"/>
                                          </p:stCondLst>
                                        </p:cTn>
                                        <p:tgtEl>
                                          <p:spTgt spid="6"/>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additive="base">
                                        <p:cTn id="3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P spid="6" grpId="0"/>
      <p:bldP spid="6" grpId="1"/>
      <p:bldP spid="7" grpId="0"/>
      <p:bldP spid="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d suffering sick cute human liver organ asks for help character ...">
            <a:extLst>
              <a:ext uri="{FF2B5EF4-FFF2-40B4-BE49-F238E27FC236}">
                <a16:creationId xmlns:a16="http://schemas.microsoft.com/office/drawing/2014/main" id="{A4CD82B1-5888-0F72-9529-42E3E33107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16" t="17912" r="4158" b="14916"/>
          <a:stretch/>
        </p:blipFill>
        <p:spPr bwMode="auto">
          <a:xfrm>
            <a:off x="1295400" y="8318"/>
            <a:ext cx="10896600" cy="68496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38102" y="3429000"/>
            <a:ext cx="3102103" cy="2903908"/>
          </a:xfrm>
        </p:spPr>
        <p:txBody>
          <a:bodyPr>
            <a:normAutofit/>
          </a:bodyPr>
          <a:lstStyle/>
          <a:p>
            <a:pPr algn="ctr"/>
            <a:r>
              <a:rPr lang="en-US">
                <a:solidFill>
                  <a:srgbClr val="006699"/>
                </a:solidFill>
              </a:rPr>
              <a:t>Parenteral Nutrition Associated Cholestasis</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0" y="1906032"/>
            <a:ext cx="3235453" cy="1522968"/>
          </a:xfrm>
        </p:spPr>
        <p:txBody>
          <a:bodyPr>
            <a:normAutofit/>
          </a:bodyPr>
          <a:lstStyle/>
          <a:p>
            <a:pPr marL="0" indent="0" algn="ctr">
              <a:buNone/>
            </a:pPr>
            <a:r>
              <a:rPr lang="en-US" sz="8000" b="1">
                <a:solidFill>
                  <a:srgbClr val="006699"/>
                </a:solidFill>
              </a:rPr>
              <a:t>PNAC</a:t>
            </a:r>
          </a:p>
        </p:txBody>
      </p:sp>
      <p:sp>
        <p:nvSpPr>
          <p:cNvPr id="6" name="TextBox 5">
            <a:extLst>
              <a:ext uri="{FF2B5EF4-FFF2-40B4-BE49-F238E27FC236}">
                <a16:creationId xmlns:a16="http://schemas.microsoft.com/office/drawing/2014/main" id="{8D031569-803F-CCC2-D46A-4607BAB3514B}"/>
              </a:ext>
            </a:extLst>
          </p:cNvPr>
          <p:cNvSpPr txBox="1"/>
          <p:nvPr/>
        </p:nvSpPr>
        <p:spPr>
          <a:xfrm>
            <a:off x="6324598" y="6496986"/>
            <a:ext cx="6096000" cy="369332"/>
          </a:xfrm>
          <a:prstGeom prst="rect">
            <a:avLst/>
          </a:prstGeom>
          <a:noFill/>
        </p:spPr>
        <p:txBody>
          <a:bodyPr wrap="square">
            <a:spAutoFit/>
          </a:bodyPr>
          <a:lstStyle/>
          <a:p>
            <a:r>
              <a:rPr lang="en-US" sz="900">
                <a:solidFill>
                  <a:srgbClr val="006699"/>
                </a:solidFill>
                <a:hlinkClick r:id="rId4">
                  <a:extLst>
                    <a:ext uri="{A12FA001-AC4F-418D-AE19-62706E023703}">
                      <ahyp:hlinkClr xmlns:ahyp="http://schemas.microsoft.com/office/drawing/2018/hyperlinkcolor" val="tx"/>
                    </a:ext>
                  </a:extLst>
                </a:hlinkClick>
              </a:rPr>
              <a:t>sad-suffering-sick-cute-human-liver-organ-asks-for-help-character-flat-cartoon-illustration-icon-design-isolated-on-white-backgound-suffering-unhealthy-liver-character-concept-vector.jpg (1920×1920)</a:t>
            </a:r>
            <a:endParaRPr lang="en-US" sz="900">
              <a:solidFill>
                <a:srgbClr val="006699"/>
              </a:solidFill>
            </a:endParaRPr>
          </a:p>
        </p:txBody>
      </p:sp>
      <p:pic>
        <p:nvPicPr>
          <p:cNvPr id="7" name="Picture 6" descr="A blue abstract watercolor pattern on a white background">
            <a:extLst>
              <a:ext uri="{FF2B5EF4-FFF2-40B4-BE49-F238E27FC236}">
                <a16:creationId xmlns:a16="http://schemas.microsoft.com/office/drawing/2014/main" id="{2CB1E47D-1D8F-51B9-F1A3-59FEB3269488}"/>
              </a:ext>
            </a:extLst>
          </p:cNvPr>
          <p:cNvPicPr>
            <a:picLocks noChangeAspect="1"/>
          </p:cNvPicPr>
          <p:nvPr/>
        </p:nvPicPr>
        <p:blipFill>
          <a:blip r:embed="rId5">
            <a:alphaModFix amt="25000"/>
          </a:blip>
          <a:srcRect t="599" b="15131"/>
          <a:stretch>
            <a:fillRect/>
          </a:stretch>
        </p:blipFill>
        <p:spPr>
          <a:xfrm>
            <a:off x="20" y="10"/>
            <a:ext cx="12191979" cy="6857990"/>
          </a:xfrm>
          <a:prstGeom prst="rect">
            <a:avLst/>
          </a:prstGeom>
        </p:spPr>
      </p:pic>
    </p:spTree>
    <p:extLst>
      <p:ext uri="{BB962C8B-B14F-4D97-AF65-F5344CB8AC3E}">
        <p14:creationId xmlns:p14="http://schemas.microsoft.com/office/powerpoint/2010/main" val="912240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Parenteral Nutrition Associated Cholestasis</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p:txBody>
          <a:bodyPr/>
          <a:lstStyle/>
          <a:p>
            <a:r>
              <a:rPr lang="en-US">
                <a:solidFill>
                  <a:srgbClr val="006699"/>
                </a:solidFill>
              </a:rPr>
              <a:t>PNAC is generally defined as direct/conjugated bilirubin ≥ 2mg/dL in patients on PN for ≥ 14 days </a:t>
            </a:r>
          </a:p>
          <a:p>
            <a:pPr lvl="1"/>
            <a:r>
              <a:rPr lang="en-US">
                <a:solidFill>
                  <a:srgbClr val="006699"/>
                </a:solidFill>
              </a:rPr>
              <a:t>Overall incidence in infants on PN ≥ 14 days,  28.2%</a:t>
            </a:r>
          </a:p>
          <a:p>
            <a:pPr lvl="2"/>
            <a:r>
              <a:rPr lang="en-US">
                <a:solidFill>
                  <a:srgbClr val="006699"/>
                </a:solidFill>
              </a:rPr>
              <a:t>ELBW and VLBW is 25.2%</a:t>
            </a:r>
          </a:p>
          <a:p>
            <a:pPr lvl="2"/>
            <a:r>
              <a:rPr lang="en-US">
                <a:solidFill>
                  <a:srgbClr val="006699"/>
                </a:solidFill>
              </a:rPr>
              <a:t>Can progress to fibrosis, cirrhosis, portal hypertension, ESLD (end stage liver disease)</a:t>
            </a:r>
          </a:p>
          <a:p>
            <a:pPr lvl="2"/>
            <a:r>
              <a:rPr lang="en-US">
                <a:solidFill>
                  <a:srgbClr val="006699"/>
                </a:solidFill>
              </a:rPr>
              <a:t>Risk of PNAC increases with duration of PN, prematurity, low birth weight, intestinal failure, lack of EN</a:t>
            </a:r>
          </a:p>
          <a:p>
            <a:r>
              <a:rPr lang="en-US">
                <a:solidFill>
                  <a:srgbClr val="006699"/>
                </a:solidFill>
              </a:rPr>
              <a:t>Prevention vs. Treatment</a:t>
            </a:r>
          </a:p>
        </p:txBody>
      </p:sp>
      <p:sp>
        <p:nvSpPr>
          <p:cNvPr id="5" name="TextBox 4">
            <a:extLst>
              <a:ext uri="{FF2B5EF4-FFF2-40B4-BE49-F238E27FC236}">
                <a16:creationId xmlns:a16="http://schemas.microsoft.com/office/drawing/2014/main" id="{9E2EA457-5F87-6696-1449-EBAD6E7A7977}"/>
              </a:ext>
            </a:extLst>
          </p:cNvPr>
          <p:cNvSpPr txBox="1"/>
          <p:nvPr/>
        </p:nvSpPr>
        <p:spPr>
          <a:xfrm>
            <a:off x="9602281" y="6459819"/>
            <a:ext cx="3088640" cy="276999"/>
          </a:xfrm>
          <a:prstGeom prst="rect">
            <a:avLst/>
          </a:prstGeom>
          <a:noFill/>
        </p:spPr>
        <p:txBody>
          <a:bodyPr wrap="square" rtlCol="0">
            <a:spAutoFit/>
          </a:bodyPr>
          <a:lstStyle/>
          <a:p>
            <a:r>
              <a:rPr lang="en-US" sz="1200">
                <a:solidFill>
                  <a:srgbClr val="006699"/>
                </a:solidFill>
              </a:rPr>
              <a:t>EN – enteral nutrition</a:t>
            </a:r>
          </a:p>
        </p:txBody>
      </p:sp>
    </p:spTree>
    <p:extLst>
      <p:ext uri="{BB962C8B-B14F-4D97-AF65-F5344CB8AC3E}">
        <p14:creationId xmlns:p14="http://schemas.microsoft.com/office/powerpoint/2010/main" val="3653027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PNAC – Prevention </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612646" y="1715532"/>
            <a:ext cx="11470497" cy="4593828"/>
          </a:xfrm>
        </p:spPr>
        <p:txBody>
          <a:bodyPr>
            <a:normAutofit/>
          </a:bodyPr>
          <a:lstStyle/>
          <a:p>
            <a:r>
              <a:rPr lang="en-US" sz="2600">
                <a:solidFill>
                  <a:srgbClr val="006699"/>
                </a:solidFill>
              </a:rPr>
              <a:t>Cycling PN, use of DEHP-free tubing, enteral feeds</a:t>
            </a:r>
          </a:p>
          <a:p>
            <a:r>
              <a:rPr lang="en-US" sz="2600">
                <a:solidFill>
                  <a:srgbClr val="006699"/>
                </a:solidFill>
              </a:rPr>
              <a:t>No ILE, including 100% FO, is indicated for the prevention of PNAC</a:t>
            </a:r>
          </a:p>
          <a:p>
            <a:endParaRPr lang="en-US" sz="2600">
              <a:solidFill>
                <a:srgbClr val="006699"/>
              </a:solidFill>
            </a:endParaRPr>
          </a:p>
          <a:p>
            <a:endParaRPr lang="en-US" sz="2600">
              <a:solidFill>
                <a:srgbClr val="006699"/>
              </a:solidFill>
            </a:endParaRPr>
          </a:p>
        </p:txBody>
      </p:sp>
      <p:pic>
        <p:nvPicPr>
          <p:cNvPr id="2052" name="Picture 4" descr="two men are sitting on a couch and one is pointing">
            <a:extLst>
              <a:ext uri="{FF2B5EF4-FFF2-40B4-BE49-F238E27FC236}">
                <a16:creationId xmlns:a16="http://schemas.microsoft.com/office/drawing/2014/main" id="{98644CC9-D6E0-91F8-8616-EB7FF6E79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840" y="2945617"/>
            <a:ext cx="6745193" cy="38018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6C2004-FD25-09CF-D279-B8933016D3D5}"/>
              </a:ext>
            </a:extLst>
          </p:cNvPr>
          <p:cNvSpPr txBox="1"/>
          <p:nvPr/>
        </p:nvSpPr>
        <p:spPr>
          <a:xfrm>
            <a:off x="0" y="6160214"/>
            <a:ext cx="2898646" cy="648071"/>
          </a:xfrm>
          <a:prstGeom prst="rect">
            <a:avLst/>
          </a:prstGeom>
          <a:noFill/>
        </p:spPr>
        <p:txBody>
          <a:bodyPr wrap="square">
            <a:spAutoFit/>
          </a:bodyPr>
          <a:lstStyle/>
          <a:p>
            <a:r>
              <a:rPr lang="en-US" sz="1200" b="0" i="0">
                <a:solidFill>
                  <a:srgbClr val="006699"/>
                </a:solidFill>
                <a:effectLst/>
                <a:latin typeface="Mulish"/>
              </a:rPr>
              <a:t>Di (2-Ethylhexyl) phthalate (DEHP) is a plasticizer used to make PVC soft and flexible.</a:t>
            </a:r>
            <a:endParaRPr lang="en-US" sz="1200">
              <a:solidFill>
                <a:srgbClr val="006699"/>
              </a:solidFill>
            </a:endParaRPr>
          </a:p>
        </p:txBody>
      </p:sp>
    </p:spTree>
    <p:extLst>
      <p:ext uri="{BB962C8B-B14F-4D97-AF65-F5344CB8AC3E}">
        <p14:creationId xmlns:p14="http://schemas.microsoft.com/office/powerpoint/2010/main" val="4825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81643" y="600164"/>
            <a:ext cx="12028714" cy="1132258"/>
          </a:xfrm>
        </p:spPr>
        <p:txBody>
          <a:bodyPr>
            <a:normAutofit/>
          </a:bodyPr>
          <a:lstStyle/>
          <a:p>
            <a:r>
              <a:rPr lang="en-US" sz="3400">
                <a:solidFill>
                  <a:srgbClr val="006699"/>
                </a:solidFill>
              </a:rPr>
              <a:t>PNAC/IFALD/Cholestasis/</a:t>
            </a:r>
            <a:r>
              <a:rPr lang="en-US" sz="3400" err="1">
                <a:solidFill>
                  <a:srgbClr val="006699"/>
                </a:solidFill>
              </a:rPr>
              <a:t>Dbil</a:t>
            </a:r>
            <a:r>
              <a:rPr lang="en-US" sz="3400">
                <a:solidFill>
                  <a:srgbClr val="006699"/>
                </a:solidFill>
              </a:rPr>
              <a:t> Incidence with SMOF ILE</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0" y="1332555"/>
            <a:ext cx="12028714" cy="5725731"/>
          </a:xfrm>
        </p:spPr>
        <p:txBody>
          <a:bodyPr>
            <a:normAutofit fontScale="92500" lnSpcReduction="10000"/>
          </a:bodyPr>
          <a:lstStyle/>
          <a:p>
            <a:r>
              <a:rPr lang="en-US" sz="2800">
                <a:solidFill>
                  <a:srgbClr val="006699"/>
                </a:solidFill>
              </a:rPr>
              <a:t>Randomized controlled trials (RCT), N = 14, n = 1610 infants</a:t>
            </a:r>
            <a:r>
              <a:rPr lang="en-US" sz="2400" baseline="30000">
                <a:solidFill>
                  <a:srgbClr val="006699"/>
                </a:solidFill>
              </a:rPr>
              <a:t>1-14</a:t>
            </a:r>
          </a:p>
          <a:p>
            <a:pPr lvl="1">
              <a:spcBef>
                <a:spcPts val="300"/>
              </a:spcBef>
            </a:pPr>
            <a:r>
              <a:rPr lang="en-US" sz="2400">
                <a:solidFill>
                  <a:srgbClr val="006699"/>
                </a:solidFill>
                <a:cs typeface="Calibri" panose="020F0502020204030204" pitchFamily="34" charset="0"/>
              </a:rPr>
              <a:t>Infants (Pilot RCT, n = 24 infants): SMOF ILE vs. SO ILE</a:t>
            </a:r>
            <a:r>
              <a:rPr lang="en-US" sz="2000" baseline="30000">
                <a:solidFill>
                  <a:srgbClr val="006699"/>
                </a:solidFill>
                <a:cs typeface="Calibri" panose="020F0502020204030204" pitchFamily="34" charset="0"/>
              </a:rPr>
              <a:t>4</a:t>
            </a:r>
            <a:endParaRPr lang="en-US" sz="2400">
              <a:solidFill>
                <a:srgbClr val="006699"/>
              </a:solidFill>
              <a:cs typeface="Calibri" panose="020F0502020204030204" pitchFamily="34" charset="0"/>
            </a:endParaRPr>
          </a:p>
          <a:p>
            <a:pPr lvl="2">
              <a:spcBef>
                <a:spcPts val="300"/>
              </a:spcBef>
            </a:pPr>
            <a:r>
              <a:rPr lang="en-US" sz="2000">
                <a:solidFill>
                  <a:srgbClr val="006699"/>
                </a:solidFill>
                <a:cs typeface="Calibri" panose="020F0502020204030204" pitchFamily="34" charset="0"/>
              </a:rPr>
              <a:t>Significant ↓ </a:t>
            </a:r>
            <a:r>
              <a:rPr lang="en-US" sz="2000" err="1">
                <a:solidFill>
                  <a:srgbClr val="006699"/>
                </a:solidFill>
                <a:cs typeface="Calibri" panose="020F0502020204030204" pitchFamily="34" charset="0"/>
              </a:rPr>
              <a:t>Cbil</a:t>
            </a:r>
            <a:r>
              <a:rPr lang="en-US" sz="2000">
                <a:solidFill>
                  <a:srgbClr val="006699"/>
                </a:solidFill>
                <a:cs typeface="Calibri" panose="020F0502020204030204" pitchFamily="34" charset="0"/>
              </a:rPr>
              <a:t> (MD -3.45 mg/dL, p = 0.03)*, more likely to reach </a:t>
            </a:r>
            <a:r>
              <a:rPr lang="en-US" sz="2000" err="1">
                <a:solidFill>
                  <a:srgbClr val="006699"/>
                </a:solidFill>
                <a:cs typeface="Calibri" panose="020F0502020204030204" pitchFamily="34" charset="0"/>
              </a:rPr>
              <a:t>Cbil</a:t>
            </a:r>
            <a:r>
              <a:rPr lang="en-US" sz="2000">
                <a:solidFill>
                  <a:srgbClr val="006699"/>
                </a:solidFill>
                <a:cs typeface="Calibri" panose="020F0502020204030204" pitchFamily="34" charset="0"/>
              </a:rPr>
              <a:t> = 0 mg/dL (HR 10.6, 95% CI 1.3- 86.9, p = 0.006) *Excluding outlier</a:t>
            </a:r>
            <a:endParaRPr lang="en-US" sz="1800">
              <a:solidFill>
                <a:srgbClr val="006699"/>
              </a:solidFill>
              <a:cs typeface="Calibri" panose="020F0502020204030204" pitchFamily="34" charset="0"/>
            </a:endParaRPr>
          </a:p>
          <a:p>
            <a:pPr lvl="1">
              <a:spcBef>
                <a:spcPts val="300"/>
              </a:spcBef>
            </a:pPr>
            <a:r>
              <a:rPr lang="en-US" sz="2400">
                <a:solidFill>
                  <a:srgbClr val="006699"/>
                </a:solidFill>
              </a:rPr>
              <a:t>ELBW infants (RCT, n = 230, 223 analyzed ITT): SMOF ILE vs. SO ILE</a:t>
            </a:r>
            <a:r>
              <a:rPr lang="en-US" sz="2400" baseline="30000">
                <a:solidFill>
                  <a:srgbClr val="006699"/>
                </a:solidFill>
              </a:rPr>
              <a:t>1</a:t>
            </a:r>
          </a:p>
          <a:p>
            <a:pPr lvl="2">
              <a:spcBef>
                <a:spcPts val="300"/>
              </a:spcBef>
            </a:pPr>
            <a:r>
              <a:rPr lang="en-US" sz="2000">
                <a:solidFill>
                  <a:srgbClr val="006699"/>
                </a:solidFill>
              </a:rPr>
              <a:t>NS ↓ cholestasis (36% </a:t>
            </a:r>
            <a:r>
              <a:rPr lang="en-US" sz="2000">
                <a:solidFill>
                  <a:srgbClr val="006699"/>
                </a:solidFill>
                <a:cs typeface="Calibri" panose="020F0502020204030204" pitchFamily="34" charset="0"/>
              </a:rPr>
              <a:t>↓ PNAC, p = 0.2)</a:t>
            </a:r>
            <a:endParaRPr lang="en-US" sz="2000">
              <a:solidFill>
                <a:srgbClr val="006699"/>
              </a:solidFill>
            </a:endParaRPr>
          </a:p>
          <a:p>
            <a:pPr lvl="1">
              <a:spcBef>
                <a:spcPts val="300"/>
              </a:spcBef>
            </a:pPr>
            <a:r>
              <a:rPr lang="en-US" sz="2400">
                <a:solidFill>
                  <a:srgbClr val="006699"/>
                </a:solidFill>
              </a:rPr>
              <a:t>VLBW infants (RCT, n = 67): SMOF ILE vs. OO/SO ILE</a:t>
            </a:r>
            <a:r>
              <a:rPr lang="en-US" sz="2400" baseline="30000">
                <a:solidFill>
                  <a:srgbClr val="006699"/>
                </a:solidFill>
              </a:rPr>
              <a:t>2</a:t>
            </a:r>
          </a:p>
          <a:p>
            <a:pPr lvl="2">
              <a:spcBef>
                <a:spcPts val="300"/>
              </a:spcBef>
            </a:pPr>
            <a:r>
              <a:rPr lang="en-US" sz="2000">
                <a:solidFill>
                  <a:srgbClr val="006699"/>
                </a:solidFill>
              </a:rPr>
              <a:t>Significant ↓ cholestasis (0% vs. 18.2%, p = 0.011)</a:t>
            </a:r>
            <a:endParaRPr lang="en-US" sz="2000" baseline="30000">
              <a:solidFill>
                <a:srgbClr val="006699"/>
              </a:solidFill>
            </a:endParaRPr>
          </a:p>
          <a:p>
            <a:pPr lvl="1">
              <a:spcBef>
                <a:spcPts val="300"/>
              </a:spcBef>
            </a:pPr>
            <a:r>
              <a:rPr lang="en-US" sz="2400">
                <a:solidFill>
                  <a:srgbClr val="006699"/>
                </a:solidFill>
                <a:cs typeface="Calibri" panose="020F0502020204030204" pitchFamily="34" charset="0"/>
              </a:rPr>
              <a:t>VLBW infants (RCT, n = 465): SMOF ILE vs. MCT/SO ILE</a:t>
            </a:r>
            <a:r>
              <a:rPr lang="en-US" sz="2400" baseline="30000">
                <a:solidFill>
                  <a:srgbClr val="006699"/>
                </a:solidFill>
                <a:cs typeface="Calibri" panose="020F0502020204030204" pitchFamily="34" charset="0"/>
              </a:rPr>
              <a:t>5</a:t>
            </a:r>
            <a:r>
              <a:rPr lang="en-US" sz="2400">
                <a:solidFill>
                  <a:srgbClr val="006699"/>
                </a:solidFill>
                <a:cs typeface="Calibri" panose="020F0502020204030204" pitchFamily="34" charset="0"/>
              </a:rPr>
              <a:t> (MCT/SO n/a in the US)</a:t>
            </a:r>
          </a:p>
          <a:p>
            <a:pPr lvl="2">
              <a:spcBef>
                <a:spcPts val="300"/>
              </a:spcBef>
            </a:pPr>
            <a:r>
              <a:rPr lang="en-US" sz="2000">
                <a:solidFill>
                  <a:srgbClr val="006699"/>
                </a:solidFill>
                <a:cs typeface="Calibri" panose="020F0502020204030204" pitchFamily="34" charset="0"/>
              </a:rPr>
              <a:t>Significant ↓ PNAC (13.7% vs. 21.2%, p = 0.032)</a:t>
            </a:r>
            <a:endParaRPr lang="en-US" sz="1800">
              <a:solidFill>
                <a:srgbClr val="006699"/>
              </a:solidFill>
              <a:cs typeface="Calibri" panose="020F0502020204030204" pitchFamily="34" charset="0"/>
            </a:endParaRPr>
          </a:p>
          <a:p>
            <a:pPr lvl="1">
              <a:spcBef>
                <a:spcPts val="300"/>
              </a:spcBef>
            </a:pPr>
            <a:r>
              <a:rPr lang="en-US" sz="2400">
                <a:solidFill>
                  <a:srgbClr val="006699"/>
                </a:solidFill>
                <a:cs typeface="Calibri" panose="020F0502020204030204" pitchFamily="34" charset="0"/>
              </a:rPr>
              <a:t>VLBW infants (RCT, n = 101): SMOF ILE vs. SO ILE</a:t>
            </a:r>
            <a:r>
              <a:rPr lang="en-US" sz="2400" baseline="30000">
                <a:solidFill>
                  <a:srgbClr val="006699"/>
                </a:solidFill>
                <a:cs typeface="Calibri" panose="020F0502020204030204" pitchFamily="34" charset="0"/>
              </a:rPr>
              <a:t>6</a:t>
            </a:r>
          </a:p>
          <a:p>
            <a:pPr lvl="2">
              <a:spcBef>
                <a:spcPts val="300"/>
              </a:spcBef>
            </a:pPr>
            <a:r>
              <a:rPr lang="en-US" sz="1800">
                <a:solidFill>
                  <a:srgbClr val="006699"/>
                </a:solidFill>
                <a:cs typeface="Calibri" panose="020F0502020204030204" pitchFamily="34" charset="0"/>
              </a:rPr>
              <a:t> NS ↓ PNAC ( 8% vs. 20%, p = 0.091)</a:t>
            </a:r>
          </a:p>
          <a:p>
            <a:pPr lvl="1">
              <a:spcBef>
                <a:spcPts val="300"/>
              </a:spcBef>
            </a:pPr>
            <a:r>
              <a:rPr lang="en-US" sz="2400">
                <a:solidFill>
                  <a:srgbClr val="006699"/>
                </a:solidFill>
                <a:cs typeface="Calibri" panose="020F0502020204030204" pitchFamily="34" charset="0"/>
              </a:rPr>
              <a:t>RCTs with no significant difference in PNAC between groups (N = 7 studies, n = 699)</a:t>
            </a:r>
            <a:r>
              <a:rPr lang="en-US" sz="2400" baseline="30000">
                <a:solidFill>
                  <a:srgbClr val="006699"/>
                </a:solidFill>
                <a:cs typeface="Calibri" panose="020F0502020204030204" pitchFamily="34" charset="0"/>
              </a:rPr>
              <a:t>7 –14 </a:t>
            </a:r>
            <a:endParaRPr lang="en-US" sz="2000">
              <a:solidFill>
                <a:srgbClr val="006699"/>
              </a:solidFill>
            </a:endParaRPr>
          </a:p>
        </p:txBody>
      </p:sp>
      <p:sp>
        <p:nvSpPr>
          <p:cNvPr id="5" name="TextBox 4">
            <a:extLst>
              <a:ext uri="{FF2B5EF4-FFF2-40B4-BE49-F238E27FC236}">
                <a16:creationId xmlns:a16="http://schemas.microsoft.com/office/drawing/2014/main" id="{2256DF28-8D8D-7C2E-7C22-47512CAE5D87}"/>
              </a:ext>
            </a:extLst>
          </p:cNvPr>
          <p:cNvSpPr txBox="1"/>
          <p:nvPr/>
        </p:nvSpPr>
        <p:spPr>
          <a:xfrm>
            <a:off x="9514784" y="5045376"/>
            <a:ext cx="2595573" cy="646331"/>
          </a:xfrm>
          <a:prstGeom prst="rect">
            <a:avLst/>
          </a:prstGeom>
          <a:noFill/>
          <a:ln>
            <a:solidFill>
              <a:srgbClr val="006699"/>
            </a:solidFill>
          </a:ln>
        </p:spPr>
        <p:txBody>
          <a:bodyPr wrap="square" rtlCol="0">
            <a:spAutoFit/>
          </a:bodyPr>
          <a:lstStyle/>
          <a:p>
            <a:r>
              <a:rPr lang="en-US" sz="1200">
                <a:solidFill>
                  <a:srgbClr val="006699"/>
                </a:solidFill>
              </a:rPr>
              <a:t>NS: Non-statistically significant</a:t>
            </a:r>
          </a:p>
          <a:p>
            <a:r>
              <a:rPr lang="en-US" sz="1200">
                <a:solidFill>
                  <a:srgbClr val="006699"/>
                </a:solidFill>
              </a:rPr>
              <a:t>MD: Mean difference</a:t>
            </a:r>
          </a:p>
          <a:p>
            <a:r>
              <a:rPr lang="en-US" sz="1200">
                <a:solidFill>
                  <a:srgbClr val="006699"/>
                </a:solidFill>
              </a:rPr>
              <a:t>HR: Hazard ratio</a:t>
            </a:r>
          </a:p>
        </p:txBody>
      </p:sp>
      <p:sp>
        <p:nvSpPr>
          <p:cNvPr id="6" name="TextBox 5">
            <a:extLst>
              <a:ext uri="{FF2B5EF4-FFF2-40B4-BE49-F238E27FC236}">
                <a16:creationId xmlns:a16="http://schemas.microsoft.com/office/drawing/2014/main" id="{4EB04B61-DB19-BAF1-AA2B-A0354FD0026C}"/>
              </a:ext>
            </a:extLst>
          </p:cNvPr>
          <p:cNvSpPr txBox="1"/>
          <p:nvPr/>
        </p:nvSpPr>
        <p:spPr>
          <a:xfrm>
            <a:off x="10254023" y="6581001"/>
            <a:ext cx="2912248" cy="276999"/>
          </a:xfrm>
          <a:prstGeom prst="rect">
            <a:avLst/>
          </a:prstGeom>
          <a:noFill/>
        </p:spPr>
        <p:txBody>
          <a:bodyPr wrap="square" rtlCol="0">
            <a:spAutoFit/>
          </a:bodyPr>
          <a:lstStyle/>
          <a:p>
            <a:r>
              <a:rPr lang="en-US" sz="1200">
                <a:solidFill>
                  <a:srgbClr val="006699"/>
                </a:solidFill>
              </a:rPr>
              <a:t>References on next page</a:t>
            </a:r>
          </a:p>
        </p:txBody>
      </p:sp>
    </p:spTree>
    <p:extLst>
      <p:ext uri="{BB962C8B-B14F-4D97-AF65-F5344CB8AC3E}">
        <p14:creationId xmlns:p14="http://schemas.microsoft.com/office/powerpoint/2010/main" val="3144860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81643" y="200297"/>
            <a:ext cx="12028714" cy="1132258"/>
          </a:xfrm>
        </p:spPr>
        <p:txBody>
          <a:bodyPr>
            <a:normAutofit fontScale="90000"/>
          </a:bodyPr>
          <a:lstStyle/>
          <a:p>
            <a:pPr algn="ctr">
              <a:lnSpc>
                <a:spcPct val="120000"/>
              </a:lnSpc>
            </a:pPr>
            <a:r>
              <a:rPr lang="en-US" sz="3400">
                <a:solidFill>
                  <a:srgbClr val="006699"/>
                </a:solidFill>
              </a:rPr>
              <a:t>PNAC/IFALD/Cholestasis/</a:t>
            </a:r>
            <a:r>
              <a:rPr lang="en-US" sz="3400" err="1">
                <a:solidFill>
                  <a:srgbClr val="006699"/>
                </a:solidFill>
              </a:rPr>
              <a:t>Dbil</a:t>
            </a:r>
            <a:r>
              <a:rPr lang="en-US" sz="3400">
                <a:solidFill>
                  <a:srgbClr val="006699"/>
                </a:solidFill>
              </a:rPr>
              <a:t> Incidence with SMOF ILE References</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250371" y="1655187"/>
            <a:ext cx="11691257" cy="5403100"/>
          </a:xfrm>
        </p:spPr>
        <p:txBody>
          <a:bodyPr>
            <a:normAutofit/>
          </a:bodyPr>
          <a:lstStyle/>
          <a:p>
            <a:pPr>
              <a:lnSpc>
                <a:spcPct val="100000"/>
              </a:lnSpc>
              <a:spcBef>
                <a:spcPts val="0"/>
              </a:spcBef>
              <a:spcAft>
                <a:spcPts val="600"/>
              </a:spcAft>
              <a:buFontTx/>
              <a:buAutoNum type="arabicPeriod"/>
              <a:defRPr/>
            </a:pPr>
            <a:r>
              <a:rPr kumimoji="0" lang="en-US" sz="1800" b="0" i="0" u="none" strike="noStrike" kern="1200" cap="none" spc="0" normalizeH="0" baseline="0" noProof="0" err="1">
                <a:ln>
                  <a:noFill/>
                </a:ln>
                <a:solidFill>
                  <a:srgbClr val="006699"/>
                </a:solidFill>
                <a:effectLst/>
                <a:uLnTx/>
                <a:uFillTx/>
                <a:ea typeface="+mn-ea"/>
                <a:cs typeface="+mn-cs"/>
              </a:rPr>
              <a:t>Repa</a:t>
            </a:r>
            <a:r>
              <a:rPr kumimoji="0" lang="en-US" sz="1800" b="0" i="0" u="none" strike="noStrike" kern="1200" cap="none" spc="0" normalizeH="0" baseline="0" noProof="0">
                <a:ln>
                  <a:noFill/>
                </a:ln>
                <a:solidFill>
                  <a:srgbClr val="006699"/>
                </a:solidFill>
                <a:effectLst/>
                <a:uLnTx/>
                <a:uFillTx/>
                <a:ea typeface="+mn-ea"/>
                <a:cs typeface="+mn-cs"/>
              </a:rPr>
              <a:t> A, Binder C, </a:t>
            </a:r>
            <a:r>
              <a:rPr kumimoji="0" lang="en-US" sz="1800" b="0" i="0" u="none" strike="noStrike" kern="1200" cap="none" spc="0" normalizeH="0" baseline="0" noProof="0" err="1">
                <a:ln>
                  <a:noFill/>
                </a:ln>
                <a:solidFill>
                  <a:srgbClr val="006699"/>
                </a:solidFill>
                <a:effectLst/>
                <a:uLnTx/>
                <a:uFillTx/>
                <a:ea typeface="+mn-ea"/>
                <a:cs typeface="+mn-cs"/>
              </a:rPr>
              <a:t>Thanhaeuser</a:t>
            </a:r>
            <a:r>
              <a:rPr kumimoji="0" lang="en-US" sz="1800" b="0" i="0" u="none" strike="noStrike" kern="1200" cap="none" spc="0" normalizeH="0" baseline="0" noProof="0">
                <a:ln>
                  <a:noFill/>
                </a:ln>
                <a:solidFill>
                  <a:srgbClr val="006699"/>
                </a:solidFill>
                <a:effectLst/>
                <a:uLnTx/>
                <a:uFillTx/>
                <a:ea typeface="+mn-ea"/>
                <a:cs typeface="+mn-cs"/>
              </a:rPr>
              <a:t> M, et al. </a:t>
            </a:r>
            <a:r>
              <a:rPr kumimoji="0" lang="en-US" sz="1800" b="0" i="1" u="none" strike="noStrike" kern="1200" cap="none" spc="0" normalizeH="0" baseline="0" noProof="0">
                <a:ln>
                  <a:noFill/>
                </a:ln>
                <a:solidFill>
                  <a:srgbClr val="006699"/>
                </a:solidFill>
                <a:effectLst/>
                <a:uLnTx/>
                <a:uFillTx/>
                <a:ea typeface="+mn-ea"/>
                <a:cs typeface="+mn-cs"/>
              </a:rPr>
              <a:t>J </a:t>
            </a:r>
            <a:r>
              <a:rPr kumimoji="0" lang="en-US" sz="1800" b="0" i="1" u="none" strike="noStrike" kern="1200" cap="none" spc="0" normalizeH="0" baseline="0" noProof="0" err="1">
                <a:ln>
                  <a:noFill/>
                </a:ln>
                <a:solidFill>
                  <a:srgbClr val="006699"/>
                </a:solidFill>
                <a:effectLst/>
                <a:uLnTx/>
                <a:uFillTx/>
                <a:ea typeface="+mn-ea"/>
                <a:cs typeface="+mn-cs"/>
              </a:rPr>
              <a:t>Pediatr</a:t>
            </a:r>
            <a:r>
              <a:rPr kumimoji="0" lang="en-US" sz="1800" b="0" i="1" u="none" strike="noStrike" kern="1200" cap="none" spc="0" normalizeH="0" baseline="0" noProof="0">
                <a:ln>
                  <a:noFill/>
                </a:ln>
                <a:solidFill>
                  <a:srgbClr val="006699"/>
                </a:solidFill>
                <a:effectLst/>
                <a:uLnTx/>
                <a:uFillTx/>
                <a:ea typeface="+mn-ea"/>
                <a:cs typeface="+mn-cs"/>
              </a:rPr>
              <a:t>. </a:t>
            </a:r>
            <a:r>
              <a:rPr kumimoji="0" lang="en-US" sz="1800" b="0" i="0" u="none" strike="noStrike" kern="1200" cap="none" spc="0" normalizeH="0" baseline="0" noProof="0">
                <a:ln>
                  <a:noFill/>
                </a:ln>
                <a:solidFill>
                  <a:srgbClr val="006699"/>
                </a:solidFill>
                <a:effectLst/>
                <a:uLnTx/>
                <a:uFillTx/>
                <a:ea typeface="+mn-ea"/>
                <a:cs typeface="+mn-cs"/>
              </a:rPr>
              <a:t>2018; 194: 87-93.</a:t>
            </a:r>
          </a:p>
          <a:p>
            <a:pPr>
              <a:lnSpc>
                <a:spcPct val="100000"/>
              </a:lnSpc>
              <a:spcBef>
                <a:spcPts val="0"/>
              </a:spcBef>
              <a:spcAft>
                <a:spcPts val="600"/>
              </a:spcAft>
              <a:buFontTx/>
              <a:buAutoNum type="arabicPeriod"/>
              <a:defRPr/>
            </a:pPr>
            <a:r>
              <a:rPr kumimoji="0" lang="da-DK" sz="1800" b="0" i="0" u="none" strike="noStrike" kern="1200" cap="none" spc="0" normalizeH="0" baseline="0" noProof="0">
                <a:ln>
                  <a:noFill/>
                </a:ln>
                <a:solidFill>
                  <a:srgbClr val="006699"/>
                </a:solidFill>
                <a:effectLst/>
                <a:uLnTx/>
                <a:uFillTx/>
                <a:ea typeface="+mn-ea"/>
                <a:cs typeface="+mn-cs"/>
              </a:rPr>
              <a:t>Yildizdas HY, etal. </a:t>
            </a:r>
            <a:r>
              <a:rPr kumimoji="0" lang="en-US" sz="1800" b="0" i="1" u="none" strike="noStrike" kern="1200" cap="none" spc="0" normalizeH="0" baseline="0" noProof="0" err="1">
                <a:ln>
                  <a:noFill/>
                </a:ln>
                <a:solidFill>
                  <a:srgbClr val="006699"/>
                </a:solidFill>
                <a:effectLst/>
                <a:uLnTx/>
                <a:uFillTx/>
                <a:ea typeface="+mn-ea"/>
                <a:cs typeface="+mn-cs"/>
              </a:rPr>
              <a:t>Pediatr</a:t>
            </a:r>
            <a:r>
              <a:rPr kumimoji="0" lang="en-US" sz="1800" b="0" i="1" u="none" strike="noStrike" kern="1200" cap="none" spc="0" normalizeH="0" baseline="0" noProof="0">
                <a:ln>
                  <a:noFill/>
                </a:ln>
                <a:solidFill>
                  <a:srgbClr val="006699"/>
                </a:solidFill>
                <a:effectLst/>
                <a:uLnTx/>
                <a:uFillTx/>
                <a:ea typeface="+mn-ea"/>
                <a:cs typeface="+mn-cs"/>
              </a:rPr>
              <a:t> </a:t>
            </a:r>
            <a:r>
              <a:rPr kumimoji="0" lang="en-US" sz="1800" b="0" i="1" u="none" strike="noStrike" kern="1200" cap="none" spc="0" normalizeH="0" baseline="0" noProof="0" err="1">
                <a:ln>
                  <a:noFill/>
                </a:ln>
                <a:solidFill>
                  <a:srgbClr val="006699"/>
                </a:solidFill>
                <a:effectLst/>
                <a:uLnTx/>
                <a:uFillTx/>
                <a:ea typeface="+mn-ea"/>
                <a:cs typeface="+mn-cs"/>
              </a:rPr>
              <a:t>Neonatol</a:t>
            </a:r>
            <a:r>
              <a:rPr kumimoji="0" lang="en-US" sz="1800" b="0" i="1" u="none" strike="noStrike" kern="1200" cap="none" spc="0" normalizeH="0" baseline="0" noProof="0">
                <a:ln>
                  <a:noFill/>
                </a:ln>
                <a:solidFill>
                  <a:srgbClr val="006699"/>
                </a:solidFill>
                <a:effectLst/>
                <a:uLnTx/>
                <a:uFillTx/>
                <a:ea typeface="+mn-ea"/>
                <a:cs typeface="+mn-cs"/>
              </a:rPr>
              <a:t>. </a:t>
            </a:r>
            <a:r>
              <a:rPr kumimoji="0" lang="en-US" sz="1800" b="0" i="0" u="none" strike="noStrike" kern="1200" cap="none" spc="0" normalizeH="0" baseline="0" noProof="0">
                <a:ln>
                  <a:noFill/>
                </a:ln>
                <a:solidFill>
                  <a:srgbClr val="006699"/>
                </a:solidFill>
                <a:effectLst/>
                <a:uLnTx/>
                <a:uFillTx/>
                <a:ea typeface="+mn-ea"/>
                <a:cs typeface="+mn-cs"/>
              </a:rPr>
              <a:t>2019;60(4):359-367.</a:t>
            </a:r>
          </a:p>
          <a:p>
            <a:pPr>
              <a:lnSpc>
                <a:spcPct val="100000"/>
              </a:lnSpc>
              <a:spcBef>
                <a:spcPts val="0"/>
              </a:spcBef>
              <a:spcAft>
                <a:spcPts val="600"/>
              </a:spcAft>
              <a:buFontTx/>
              <a:buAutoNum type="arabicPeriod"/>
              <a:defRPr/>
            </a:pPr>
            <a:r>
              <a:rPr kumimoji="0" lang="da-DK" sz="1800" b="0" i="0" u="none" strike="noStrike" kern="1200" cap="none" spc="0" normalizeH="0" baseline="0" noProof="0">
                <a:ln>
                  <a:noFill/>
                </a:ln>
                <a:solidFill>
                  <a:srgbClr val="006699"/>
                </a:solidFill>
                <a:effectLst/>
                <a:uLnTx/>
                <a:uFillTx/>
                <a:ea typeface="+mn-ea"/>
                <a:cs typeface="+mn-cs"/>
              </a:rPr>
              <a:t>Huff KA et al. </a:t>
            </a:r>
            <a:r>
              <a:rPr kumimoji="0" lang="da-DK" sz="1800" b="0" i="1" u="none" strike="noStrike" kern="1200" cap="none" spc="0" normalizeH="0" baseline="0" noProof="0">
                <a:ln>
                  <a:noFill/>
                </a:ln>
                <a:solidFill>
                  <a:srgbClr val="006699"/>
                </a:solidFill>
                <a:effectLst/>
                <a:uLnTx/>
                <a:uFillTx/>
                <a:ea typeface="+mn-ea"/>
                <a:cs typeface="+mn-cs"/>
              </a:rPr>
              <a:t>JPEN J Parenter Enter Nutr </a:t>
            </a:r>
            <a:r>
              <a:rPr kumimoji="0" lang="da-DK" sz="1800" b="0" i="0" u="none" strike="noStrike" kern="1200" cap="none" spc="0" normalizeH="0" baseline="0" noProof="0">
                <a:ln>
                  <a:noFill/>
                </a:ln>
                <a:solidFill>
                  <a:srgbClr val="006699"/>
                </a:solidFill>
                <a:effectLst/>
                <a:uLnTx/>
                <a:uFillTx/>
                <a:ea typeface="+mn-ea"/>
                <a:cs typeface="+mn-cs"/>
              </a:rPr>
              <a:t>2023; DOI: 10.1002/jpen.2483.</a:t>
            </a:r>
          </a:p>
          <a:p>
            <a:pPr>
              <a:lnSpc>
                <a:spcPct val="100000"/>
              </a:lnSpc>
              <a:spcBef>
                <a:spcPts val="0"/>
              </a:spcBef>
              <a:spcAft>
                <a:spcPts val="600"/>
              </a:spcAft>
              <a:buFontTx/>
              <a:buAutoNum type="arabicPeriod"/>
              <a:defRPr/>
            </a:pPr>
            <a:r>
              <a:rPr kumimoji="0" lang="en-US" sz="1800" b="0" i="0" u="none" strike="noStrike" kern="1200" cap="none" spc="0" normalizeH="0" baseline="0" noProof="0">
                <a:ln>
                  <a:noFill/>
                </a:ln>
                <a:solidFill>
                  <a:srgbClr val="006699"/>
                </a:solidFill>
                <a:effectLst/>
                <a:uLnTx/>
                <a:uFillTx/>
                <a:ea typeface="+mn-ea"/>
                <a:cs typeface="+mn-cs"/>
              </a:rPr>
              <a:t>Diamond IR et al. </a:t>
            </a:r>
            <a:r>
              <a:rPr kumimoji="0" lang="en-US" sz="1800" b="0" i="1" u="none" strike="noStrike" kern="1200" cap="none" spc="0" normalizeH="0" baseline="0" noProof="0">
                <a:ln>
                  <a:noFill/>
                </a:ln>
                <a:solidFill>
                  <a:srgbClr val="006699"/>
                </a:solidFill>
                <a:effectLst/>
                <a:uLnTx/>
                <a:uFillTx/>
                <a:ea typeface="+mn-ea"/>
                <a:cs typeface="+mn-cs"/>
              </a:rPr>
              <a:t>JPEN J </a:t>
            </a:r>
            <a:r>
              <a:rPr kumimoji="0" lang="en-US" sz="1800" b="0" i="1" u="none" strike="noStrike" kern="1200" cap="none" spc="0" normalizeH="0" baseline="0" noProof="0" err="1">
                <a:ln>
                  <a:noFill/>
                </a:ln>
                <a:solidFill>
                  <a:srgbClr val="006699"/>
                </a:solidFill>
                <a:effectLst/>
                <a:uLnTx/>
                <a:uFillTx/>
                <a:ea typeface="+mn-ea"/>
                <a:cs typeface="+mn-cs"/>
              </a:rPr>
              <a:t>Parenter</a:t>
            </a:r>
            <a:r>
              <a:rPr kumimoji="0" lang="en-US" sz="1800" b="0" i="1" u="none" strike="noStrike" kern="1200" cap="none" spc="0" normalizeH="0" baseline="0" noProof="0">
                <a:ln>
                  <a:noFill/>
                </a:ln>
                <a:solidFill>
                  <a:srgbClr val="006699"/>
                </a:solidFill>
                <a:effectLst/>
                <a:uLnTx/>
                <a:uFillTx/>
                <a:ea typeface="+mn-ea"/>
                <a:cs typeface="+mn-cs"/>
              </a:rPr>
              <a:t> Enteral </a:t>
            </a:r>
            <a:r>
              <a:rPr kumimoji="0" lang="en-US" sz="1800" b="0" i="1" u="none" strike="noStrike" kern="1200" cap="none" spc="0" normalizeH="0" baseline="0" noProof="0" err="1">
                <a:ln>
                  <a:noFill/>
                </a:ln>
                <a:solidFill>
                  <a:srgbClr val="006699"/>
                </a:solidFill>
                <a:effectLst/>
                <a:uLnTx/>
                <a:uFillTx/>
                <a:ea typeface="+mn-ea"/>
                <a:cs typeface="+mn-cs"/>
              </a:rPr>
              <a:t>Nutr</a:t>
            </a:r>
            <a:r>
              <a:rPr kumimoji="0" lang="en-US" sz="1800" b="0" i="1" u="none" strike="noStrike" kern="1200" cap="none" spc="0" normalizeH="0" baseline="0" noProof="0">
                <a:ln>
                  <a:noFill/>
                </a:ln>
                <a:solidFill>
                  <a:srgbClr val="006699"/>
                </a:solidFill>
                <a:effectLst/>
                <a:uLnTx/>
                <a:uFillTx/>
                <a:ea typeface="+mn-ea"/>
                <a:cs typeface="+mn-cs"/>
              </a:rPr>
              <a:t> </a:t>
            </a:r>
            <a:r>
              <a:rPr kumimoji="0" lang="en-US" sz="1800" b="0" i="0" u="none" strike="noStrike" kern="1200" cap="none" spc="0" normalizeH="0" baseline="0" noProof="0">
                <a:ln>
                  <a:noFill/>
                </a:ln>
                <a:solidFill>
                  <a:srgbClr val="006699"/>
                </a:solidFill>
                <a:effectLst/>
                <a:uLnTx/>
                <a:uFillTx/>
                <a:ea typeface="+mn-ea"/>
                <a:cs typeface="+mn-cs"/>
              </a:rPr>
              <a:t>2017 41(5): 866-77.</a:t>
            </a:r>
          </a:p>
          <a:p>
            <a:pPr>
              <a:lnSpc>
                <a:spcPct val="100000"/>
              </a:lnSpc>
              <a:spcBef>
                <a:spcPts val="0"/>
              </a:spcBef>
              <a:spcAft>
                <a:spcPts val="600"/>
              </a:spcAft>
              <a:buFontTx/>
              <a:buAutoNum type="arabicPeriod"/>
              <a:defRPr/>
            </a:pPr>
            <a:r>
              <a:rPr lang="en-US" sz="1800" b="0">
                <a:solidFill>
                  <a:srgbClr val="006699"/>
                </a:solidFill>
              </a:rPr>
              <a:t>Yang Q, Kong J, Bai RM et al. </a:t>
            </a:r>
            <a:r>
              <a:rPr lang="en-US" sz="1800" b="0" i="1" err="1">
                <a:solidFill>
                  <a:srgbClr val="006699"/>
                </a:solidFill>
              </a:rPr>
              <a:t>Eur</a:t>
            </a:r>
            <a:r>
              <a:rPr lang="en-US" sz="1800" b="0" i="1">
                <a:solidFill>
                  <a:srgbClr val="006699"/>
                </a:solidFill>
              </a:rPr>
              <a:t> J Clin </a:t>
            </a:r>
            <a:r>
              <a:rPr lang="en-US" sz="1800" b="0" i="1" err="1">
                <a:solidFill>
                  <a:srgbClr val="006699"/>
                </a:solidFill>
              </a:rPr>
              <a:t>Nutr</a:t>
            </a:r>
            <a:r>
              <a:rPr lang="en-US" sz="1800" b="0" i="1">
                <a:solidFill>
                  <a:srgbClr val="006699"/>
                </a:solidFill>
              </a:rPr>
              <a:t> </a:t>
            </a:r>
            <a:r>
              <a:rPr lang="en-US" sz="1800" b="0">
                <a:solidFill>
                  <a:srgbClr val="006699"/>
                </a:solidFill>
              </a:rPr>
              <a:t>2023; 77: 823 – 832. </a:t>
            </a:r>
            <a:endParaRPr lang="en-US" sz="1800" b="0" i="0" u="none" strike="noStrike">
              <a:solidFill>
                <a:srgbClr val="006699"/>
              </a:solidFill>
              <a:effectLst/>
            </a:endParaRPr>
          </a:p>
          <a:p>
            <a:pPr>
              <a:lnSpc>
                <a:spcPct val="100000"/>
              </a:lnSpc>
              <a:spcBef>
                <a:spcPts val="0"/>
              </a:spcBef>
              <a:spcAft>
                <a:spcPts val="600"/>
              </a:spcAft>
              <a:buFontTx/>
              <a:buAutoNum type="arabicPeriod"/>
              <a:defRPr/>
            </a:pPr>
            <a:r>
              <a:rPr kumimoji="0" lang="en-US" sz="1800" b="0" i="0" u="none" strike="noStrike" kern="1200" cap="none" spc="0" normalizeH="0" baseline="0" noProof="0">
                <a:ln>
                  <a:noFill/>
                </a:ln>
                <a:solidFill>
                  <a:srgbClr val="006699"/>
                </a:solidFill>
                <a:effectLst/>
                <a:uLnTx/>
                <a:uFillTx/>
                <a:ea typeface="+mn-ea"/>
                <a:cs typeface="+mn-cs"/>
              </a:rPr>
              <a:t>Costa S et al. </a:t>
            </a:r>
            <a:r>
              <a:rPr kumimoji="0" lang="en-US" sz="1800" b="0" i="1" u="none" strike="noStrike" kern="1200" cap="none" spc="0" normalizeH="0" baseline="0" noProof="0">
                <a:ln>
                  <a:noFill/>
                </a:ln>
                <a:solidFill>
                  <a:srgbClr val="006699"/>
                </a:solidFill>
                <a:effectLst/>
                <a:uLnTx/>
                <a:uFillTx/>
                <a:ea typeface="+mn-ea"/>
                <a:cs typeface="+mn-cs"/>
              </a:rPr>
              <a:t>JPEN</a:t>
            </a:r>
            <a:r>
              <a:rPr kumimoji="0" lang="en-US" sz="1800" b="0" i="0" u="none" strike="noStrike" kern="1200" cap="none" spc="0" normalizeH="0" baseline="0" noProof="0">
                <a:ln>
                  <a:noFill/>
                </a:ln>
                <a:solidFill>
                  <a:srgbClr val="006699"/>
                </a:solidFill>
                <a:effectLst/>
                <a:uLnTx/>
                <a:uFillTx/>
                <a:ea typeface="+mn-ea"/>
                <a:cs typeface="+mn-cs"/>
              </a:rPr>
              <a:t> 2021; 45(1): 94 – 101.</a:t>
            </a:r>
          </a:p>
          <a:p>
            <a:pPr>
              <a:lnSpc>
                <a:spcPct val="100000"/>
              </a:lnSpc>
              <a:spcBef>
                <a:spcPts val="0"/>
              </a:spcBef>
              <a:spcAft>
                <a:spcPts val="600"/>
              </a:spcAft>
              <a:buFontTx/>
              <a:buAutoNum type="arabicPeriod"/>
              <a:defRPr/>
            </a:pPr>
            <a:r>
              <a:rPr kumimoji="0" lang="en-US" sz="1800" b="0" i="0" u="none" strike="noStrike" kern="1200" cap="none" spc="0" normalizeH="0" baseline="0" noProof="0">
                <a:ln>
                  <a:noFill/>
                </a:ln>
                <a:solidFill>
                  <a:srgbClr val="006699"/>
                </a:solidFill>
                <a:effectLst/>
                <a:uLnTx/>
                <a:uFillTx/>
                <a:ea typeface="+mn-ea"/>
                <a:cs typeface="+mn-cs"/>
              </a:rPr>
              <a:t> </a:t>
            </a:r>
            <a:r>
              <a:rPr kumimoji="0" lang="en-US" sz="1800" b="0" i="0" u="none" strike="noStrike" kern="1200" cap="none" spc="0" normalizeH="0" baseline="0" noProof="0" err="1">
                <a:ln>
                  <a:noFill/>
                </a:ln>
                <a:solidFill>
                  <a:srgbClr val="006699"/>
                </a:solidFill>
                <a:effectLst/>
                <a:uLnTx/>
                <a:uFillTx/>
                <a:ea typeface="+mn-ea"/>
                <a:cs typeface="+mn-cs"/>
              </a:rPr>
              <a:t>Savini</a:t>
            </a:r>
            <a:r>
              <a:rPr kumimoji="0" lang="en-US" sz="1800" b="0" i="0" u="none" strike="noStrike" kern="1200" cap="none" spc="0" normalizeH="0" baseline="0" noProof="0">
                <a:ln>
                  <a:noFill/>
                </a:ln>
                <a:solidFill>
                  <a:srgbClr val="006699"/>
                </a:solidFill>
                <a:effectLst/>
                <a:uLnTx/>
                <a:uFillTx/>
                <a:ea typeface="+mn-ea"/>
                <a:cs typeface="+mn-cs"/>
              </a:rPr>
              <a:t> S, </a:t>
            </a:r>
            <a:r>
              <a:rPr kumimoji="0" lang="en-US" sz="1800" b="0" i="0" u="none" strike="noStrike" kern="1200" cap="none" spc="0" normalizeH="0" baseline="0" noProof="0" err="1">
                <a:ln>
                  <a:noFill/>
                </a:ln>
                <a:solidFill>
                  <a:srgbClr val="006699"/>
                </a:solidFill>
                <a:effectLst/>
                <a:uLnTx/>
                <a:uFillTx/>
                <a:ea typeface="+mn-ea"/>
                <a:cs typeface="+mn-cs"/>
              </a:rPr>
              <a:t>D’Ascenzo</a:t>
            </a:r>
            <a:r>
              <a:rPr kumimoji="0" lang="en-US" sz="1800" b="0" i="0" u="none" strike="noStrike" kern="1200" cap="none" spc="0" normalizeH="0" baseline="0" noProof="0">
                <a:ln>
                  <a:noFill/>
                </a:ln>
                <a:solidFill>
                  <a:srgbClr val="006699"/>
                </a:solidFill>
                <a:effectLst/>
                <a:uLnTx/>
                <a:uFillTx/>
                <a:ea typeface="+mn-ea"/>
                <a:cs typeface="+mn-cs"/>
              </a:rPr>
              <a:t> R, </a:t>
            </a:r>
            <a:r>
              <a:rPr kumimoji="0" lang="en-US" sz="1800" b="0" i="0" u="none" strike="noStrike" kern="1200" cap="none" spc="0" normalizeH="0" baseline="0" noProof="0" err="1">
                <a:ln>
                  <a:noFill/>
                </a:ln>
                <a:solidFill>
                  <a:srgbClr val="006699"/>
                </a:solidFill>
                <a:effectLst/>
                <a:uLnTx/>
                <a:uFillTx/>
                <a:ea typeface="+mn-ea"/>
                <a:cs typeface="+mn-cs"/>
              </a:rPr>
              <a:t>Biagetti</a:t>
            </a:r>
            <a:r>
              <a:rPr kumimoji="0" lang="en-US" sz="1800" b="0" i="0" u="none" strike="noStrike" kern="1200" cap="none" spc="0" normalizeH="0" baseline="0" noProof="0">
                <a:ln>
                  <a:noFill/>
                </a:ln>
                <a:solidFill>
                  <a:srgbClr val="006699"/>
                </a:solidFill>
                <a:effectLst/>
                <a:uLnTx/>
                <a:uFillTx/>
                <a:ea typeface="+mn-ea"/>
                <a:cs typeface="+mn-cs"/>
              </a:rPr>
              <a:t> C. et al. </a:t>
            </a:r>
            <a:r>
              <a:rPr kumimoji="0" lang="en-US" sz="1800" b="0" i="1" u="none" strike="noStrike" kern="1200" cap="none" spc="0" normalizeH="0" baseline="0" noProof="0">
                <a:ln>
                  <a:noFill/>
                </a:ln>
                <a:solidFill>
                  <a:srgbClr val="006699"/>
                </a:solidFill>
                <a:effectLst/>
                <a:uLnTx/>
                <a:uFillTx/>
                <a:ea typeface="+mn-ea"/>
                <a:cs typeface="+mn-cs"/>
              </a:rPr>
              <a:t>Am J Clin </a:t>
            </a:r>
            <a:r>
              <a:rPr kumimoji="0" lang="en-US" sz="1800" b="0" i="1" u="none" strike="noStrike" kern="1200" cap="none" spc="0" normalizeH="0" baseline="0" noProof="0" err="1">
                <a:ln>
                  <a:noFill/>
                </a:ln>
                <a:solidFill>
                  <a:srgbClr val="006699"/>
                </a:solidFill>
                <a:effectLst/>
                <a:uLnTx/>
                <a:uFillTx/>
                <a:ea typeface="+mn-ea"/>
                <a:cs typeface="+mn-cs"/>
              </a:rPr>
              <a:t>Nutr</a:t>
            </a:r>
            <a:r>
              <a:rPr kumimoji="0" lang="en-US" sz="1800" b="0" i="1" u="none" strike="noStrike" kern="1200" cap="none" spc="0" normalizeH="0" baseline="0" noProof="0">
                <a:ln>
                  <a:noFill/>
                </a:ln>
                <a:solidFill>
                  <a:srgbClr val="006699"/>
                </a:solidFill>
                <a:effectLst/>
                <a:uLnTx/>
                <a:uFillTx/>
                <a:ea typeface="+mn-ea"/>
                <a:cs typeface="+mn-cs"/>
              </a:rPr>
              <a:t> </a:t>
            </a:r>
            <a:r>
              <a:rPr kumimoji="0" lang="en-US" sz="1800" b="0" i="0" u="none" strike="noStrike" kern="1200" cap="none" spc="0" normalizeH="0" baseline="0" noProof="0">
                <a:ln>
                  <a:noFill/>
                </a:ln>
                <a:solidFill>
                  <a:srgbClr val="006699"/>
                </a:solidFill>
                <a:effectLst/>
                <a:uLnTx/>
                <a:uFillTx/>
                <a:ea typeface="+mn-ea"/>
                <a:cs typeface="+mn-cs"/>
              </a:rPr>
              <a:t>2013; 98(2): 312- 8. </a:t>
            </a:r>
          </a:p>
          <a:p>
            <a:pPr>
              <a:lnSpc>
                <a:spcPct val="100000"/>
              </a:lnSpc>
              <a:spcBef>
                <a:spcPts val="0"/>
              </a:spcBef>
              <a:spcAft>
                <a:spcPts val="600"/>
              </a:spcAft>
              <a:buFontTx/>
              <a:buAutoNum type="arabicPeriod"/>
              <a:defRPr/>
            </a:pPr>
            <a:r>
              <a:rPr lang="en-US" sz="1800" b="0" err="1">
                <a:solidFill>
                  <a:srgbClr val="006699"/>
                </a:solidFill>
              </a:rPr>
              <a:t>Ozkan</a:t>
            </a:r>
            <a:r>
              <a:rPr lang="en-US" sz="1800" b="0">
                <a:solidFill>
                  <a:srgbClr val="006699"/>
                </a:solidFill>
              </a:rPr>
              <a:t> H, </a:t>
            </a:r>
            <a:r>
              <a:rPr lang="en-US" sz="1800" b="0" err="1">
                <a:solidFill>
                  <a:srgbClr val="006699"/>
                </a:solidFill>
              </a:rPr>
              <a:t>Koksal</a:t>
            </a:r>
            <a:r>
              <a:rPr lang="en-US" sz="1800" b="0">
                <a:solidFill>
                  <a:srgbClr val="006699"/>
                </a:solidFill>
              </a:rPr>
              <a:t> N, </a:t>
            </a:r>
            <a:r>
              <a:rPr lang="en-US" sz="1800" b="0" err="1">
                <a:solidFill>
                  <a:srgbClr val="006699"/>
                </a:solidFill>
              </a:rPr>
              <a:t>Dorum</a:t>
            </a:r>
            <a:r>
              <a:rPr lang="en-US" sz="1800" b="0">
                <a:solidFill>
                  <a:srgbClr val="006699"/>
                </a:solidFill>
              </a:rPr>
              <a:t> BA et al. </a:t>
            </a:r>
            <a:r>
              <a:rPr lang="en-US" sz="1800" b="0" i="1" err="1">
                <a:solidFill>
                  <a:srgbClr val="006699"/>
                </a:solidFill>
              </a:rPr>
              <a:t>Pediatr</a:t>
            </a:r>
            <a:r>
              <a:rPr lang="en-US" sz="1800" b="0" i="1">
                <a:solidFill>
                  <a:srgbClr val="006699"/>
                </a:solidFill>
              </a:rPr>
              <a:t> Int </a:t>
            </a:r>
            <a:r>
              <a:rPr lang="en-US" sz="1800" b="0">
                <a:solidFill>
                  <a:srgbClr val="006699"/>
                </a:solidFill>
              </a:rPr>
              <a:t>2019; 61(4): 388 – 92. </a:t>
            </a:r>
          </a:p>
          <a:p>
            <a:pPr>
              <a:lnSpc>
                <a:spcPct val="100000"/>
              </a:lnSpc>
              <a:spcBef>
                <a:spcPts val="0"/>
              </a:spcBef>
              <a:spcAft>
                <a:spcPts val="600"/>
              </a:spcAft>
              <a:buFontTx/>
              <a:buAutoNum type="arabicPeriod"/>
              <a:defRPr/>
            </a:pPr>
            <a:r>
              <a:rPr kumimoji="0" lang="en-US" sz="1800" b="0" i="0" u="none" strike="noStrike" kern="1200" cap="none" spc="0" normalizeH="0" baseline="0" noProof="0" err="1">
                <a:ln>
                  <a:noFill/>
                </a:ln>
                <a:solidFill>
                  <a:srgbClr val="006699"/>
                </a:solidFill>
                <a:effectLst/>
                <a:uLnTx/>
                <a:uFillTx/>
                <a:ea typeface="+mn-ea"/>
                <a:cs typeface="+mn-cs"/>
              </a:rPr>
              <a:t>D’Ascenzo</a:t>
            </a:r>
            <a:r>
              <a:rPr kumimoji="0" lang="en-US" sz="1800" b="0" i="0" u="none" strike="noStrike" kern="1200" cap="none" spc="0" normalizeH="0" baseline="0" noProof="0">
                <a:ln>
                  <a:noFill/>
                </a:ln>
                <a:solidFill>
                  <a:srgbClr val="006699"/>
                </a:solidFill>
                <a:effectLst/>
                <a:uLnTx/>
                <a:uFillTx/>
                <a:ea typeface="+mn-ea"/>
                <a:cs typeface="+mn-cs"/>
              </a:rPr>
              <a:t> R, </a:t>
            </a:r>
            <a:r>
              <a:rPr kumimoji="0" lang="en-US" sz="1800" b="0" i="0" u="none" strike="noStrike" kern="1200" cap="none" spc="0" normalizeH="0" baseline="0" noProof="0" err="1">
                <a:ln>
                  <a:noFill/>
                </a:ln>
                <a:solidFill>
                  <a:srgbClr val="006699"/>
                </a:solidFill>
                <a:effectLst/>
                <a:uLnTx/>
                <a:uFillTx/>
                <a:ea typeface="+mn-ea"/>
                <a:cs typeface="+mn-cs"/>
              </a:rPr>
              <a:t>Savini</a:t>
            </a:r>
            <a:r>
              <a:rPr kumimoji="0" lang="en-US" sz="1800" b="0" i="0" u="none" strike="noStrike" kern="1200" cap="none" spc="0" normalizeH="0" baseline="0" noProof="0">
                <a:ln>
                  <a:noFill/>
                </a:ln>
                <a:solidFill>
                  <a:srgbClr val="006699"/>
                </a:solidFill>
                <a:effectLst/>
                <a:uLnTx/>
                <a:uFillTx/>
                <a:ea typeface="+mn-ea"/>
                <a:cs typeface="+mn-cs"/>
              </a:rPr>
              <a:t> S. </a:t>
            </a:r>
            <a:r>
              <a:rPr kumimoji="0" lang="en-US" sz="1800" b="0" i="0" u="none" strike="noStrike" kern="1200" cap="none" spc="0" normalizeH="0" baseline="0" noProof="0" err="1">
                <a:ln>
                  <a:noFill/>
                </a:ln>
                <a:solidFill>
                  <a:srgbClr val="006699"/>
                </a:solidFill>
                <a:effectLst/>
                <a:uLnTx/>
                <a:uFillTx/>
                <a:ea typeface="+mn-ea"/>
                <a:cs typeface="+mn-cs"/>
              </a:rPr>
              <a:t>Biagetti</a:t>
            </a:r>
            <a:r>
              <a:rPr kumimoji="0" lang="en-US" sz="1800" b="0" i="0" u="none" strike="noStrike" kern="1200" cap="none" spc="0" normalizeH="0" baseline="0" noProof="0">
                <a:ln>
                  <a:noFill/>
                </a:ln>
                <a:solidFill>
                  <a:srgbClr val="006699"/>
                </a:solidFill>
                <a:effectLst/>
                <a:uLnTx/>
                <a:uFillTx/>
                <a:ea typeface="+mn-ea"/>
                <a:cs typeface="+mn-cs"/>
              </a:rPr>
              <a:t> C et al. </a:t>
            </a:r>
            <a:r>
              <a:rPr kumimoji="0" lang="en-US" sz="1800" b="0" i="1" u="none" strike="noStrike" kern="1200" cap="none" spc="0" normalizeH="0" baseline="0" noProof="0">
                <a:ln>
                  <a:noFill/>
                </a:ln>
                <a:solidFill>
                  <a:srgbClr val="006699"/>
                </a:solidFill>
                <a:effectLst/>
                <a:uLnTx/>
                <a:uFillTx/>
                <a:ea typeface="+mn-ea"/>
                <a:cs typeface="+mn-cs"/>
              </a:rPr>
              <a:t>Clin </a:t>
            </a:r>
            <a:r>
              <a:rPr kumimoji="0" lang="en-US" sz="1800" b="0" i="1" u="none" strike="noStrike" kern="1200" cap="none" spc="0" normalizeH="0" baseline="0" noProof="0" err="1">
                <a:ln>
                  <a:noFill/>
                </a:ln>
                <a:solidFill>
                  <a:srgbClr val="006699"/>
                </a:solidFill>
                <a:effectLst/>
                <a:uLnTx/>
                <a:uFillTx/>
                <a:ea typeface="+mn-ea"/>
                <a:cs typeface="+mn-cs"/>
              </a:rPr>
              <a:t>Nutr</a:t>
            </a:r>
            <a:r>
              <a:rPr kumimoji="0" lang="en-US" sz="1800" b="0" i="1" u="none" strike="noStrike" kern="1200" cap="none" spc="0" normalizeH="0" baseline="0" noProof="0">
                <a:ln>
                  <a:noFill/>
                </a:ln>
                <a:solidFill>
                  <a:srgbClr val="006699"/>
                </a:solidFill>
                <a:effectLst/>
                <a:uLnTx/>
                <a:uFillTx/>
                <a:ea typeface="+mn-ea"/>
                <a:cs typeface="+mn-cs"/>
              </a:rPr>
              <a:t> </a:t>
            </a:r>
            <a:r>
              <a:rPr kumimoji="0" lang="en-US" sz="1800" b="0" i="0" u="none" strike="noStrike" kern="1200" cap="none" spc="0" normalizeH="0" baseline="0" noProof="0">
                <a:ln>
                  <a:noFill/>
                </a:ln>
                <a:solidFill>
                  <a:srgbClr val="006699"/>
                </a:solidFill>
                <a:effectLst/>
                <a:uLnTx/>
                <a:uFillTx/>
                <a:ea typeface="+mn-ea"/>
                <a:cs typeface="+mn-cs"/>
              </a:rPr>
              <a:t>2014; 33(6): 1002-9. </a:t>
            </a:r>
          </a:p>
          <a:p>
            <a:pPr>
              <a:lnSpc>
                <a:spcPct val="100000"/>
              </a:lnSpc>
              <a:spcBef>
                <a:spcPts val="0"/>
              </a:spcBef>
              <a:spcAft>
                <a:spcPts val="600"/>
              </a:spcAft>
              <a:buFontTx/>
              <a:buAutoNum type="arabicPeriod"/>
              <a:defRPr/>
            </a:pPr>
            <a:r>
              <a:rPr lang="en-US" sz="1800" b="0" err="1">
                <a:solidFill>
                  <a:srgbClr val="006699"/>
                </a:solidFill>
              </a:rPr>
              <a:t>Vlaardingerroek</a:t>
            </a:r>
            <a:r>
              <a:rPr lang="en-US" sz="1800" b="0">
                <a:solidFill>
                  <a:srgbClr val="006699"/>
                </a:solidFill>
              </a:rPr>
              <a:t> H, </a:t>
            </a:r>
            <a:r>
              <a:rPr lang="en-US" sz="1800" b="0" err="1">
                <a:solidFill>
                  <a:srgbClr val="006699"/>
                </a:solidFill>
              </a:rPr>
              <a:t>Vermuelen</a:t>
            </a:r>
            <a:r>
              <a:rPr lang="en-US" sz="1800" b="0">
                <a:solidFill>
                  <a:srgbClr val="006699"/>
                </a:solidFill>
              </a:rPr>
              <a:t> MJ, </a:t>
            </a:r>
            <a:r>
              <a:rPr lang="en-US" sz="1800" b="0" err="1">
                <a:solidFill>
                  <a:srgbClr val="006699"/>
                </a:solidFill>
              </a:rPr>
              <a:t>Carnielli</a:t>
            </a:r>
            <a:r>
              <a:rPr lang="en-US" sz="1800" b="0">
                <a:solidFill>
                  <a:srgbClr val="006699"/>
                </a:solidFill>
              </a:rPr>
              <a:t> VP et al. </a:t>
            </a:r>
            <a:r>
              <a:rPr lang="en-US" sz="1800" b="0" i="1">
                <a:solidFill>
                  <a:srgbClr val="006699"/>
                </a:solidFill>
              </a:rPr>
              <a:t>J </a:t>
            </a:r>
            <a:r>
              <a:rPr lang="en-US" sz="1800" b="0" i="1" err="1">
                <a:solidFill>
                  <a:srgbClr val="006699"/>
                </a:solidFill>
              </a:rPr>
              <a:t>Pediatr</a:t>
            </a:r>
            <a:r>
              <a:rPr lang="en-US" sz="1800" b="0" i="1">
                <a:solidFill>
                  <a:srgbClr val="006699"/>
                </a:solidFill>
              </a:rPr>
              <a:t> Gastroenterol </a:t>
            </a:r>
            <a:r>
              <a:rPr lang="en-US" sz="1800" b="0" i="1" err="1">
                <a:solidFill>
                  <a:srgbClr val="006699"/>
                </a:solidFill>
              </a:rPr>
              <a:t>Nutr</a:t>
            </a:r>
            <a:r>
              <a:rPr lang="en-US" sz="1800" b="0" i="1">
                <a:solidFill>
                  <a:srgbClr val="006699"/>
                </a:solidFill>
              </a:rPr>
              <a:t> </a:t>
            </a:r>
            <a:r>
              <a:rPr lang="en-US" sz="1800" b="0">
                <a:solidFill>
                  <a:srgbClr val="006699"/>
                </a:solidFill>
              </a:rPr>
              <a:t>2014; 58(4): 417-27.</a:t>
            </a:r>
          </a:p>
          <a:p>
            <a:pPr>
              <a:lnSpc>
                <a:spcPct val="100000"/>
              </a:lnSpc>
              <a:spcBef>
                <a:spcPts val="0"/>
              </a:spcBef>
              <a:spcAft>
                <a:spcPts val="600"/>
              </a:spcAft>
              <a:buFontTx/>
              <a:buAutoNum type="arabicPeriod"/>
              <a:defRPr/>
            </a:pPr>
            <a:r>
              <a:rPr kumimoji="0" lang="en-US" sz="1800" b="0" i="0" u="none" strike="noStrike" kern="1200" cap="none" spc="0" normalizeH="0" baseline="0" noProof="0">
                <a:ln>
                  <a:noFill/>
                </a:ln>
                <a:solidFill>
                  <a:srgbClr val="006699"/>
                </a:solidFill>
                <a:effectLst/>
                <a:uLnTx/>
                <a:uFillTx/>
                <a:ea typeface="+mn-ea"/>
                <a:cs typeface="+mn-cs"/>
              </a:rPr>
              <a:t> Hsiao CC et al. </a:t>
            </a:r>
            <a:r>
              <a:rPr kumimoji="0" lang="en-US" sz="1800" b="0" i="1" u="none" strike="noStrike" kern="1200" cap="none" spc="0" normalizeH="0" baseline="0" noProof="0">
                <a:ln>
                  <a:noFill/>
                </a:ln>
                <a:solidFill>
                  <a:srgbClr val="006699"/>
                </a:solidFill>
                <a:effectLst/>
                <a:uLnTx/>
                <a:uFillTx/>
                <a:ea typeface="+mn-ea"/>
                <a:cs typeface="+mn-cs"/>
              </a:rPr>
              <a:t>Clin </a:t>
            </a:r>
            <a:r>
              <a:rPr kumimoji="0" lang="en-US" sz="1800" b="0" i="1" u="none" strike="noStrike" kern="1200" cap="none" spc="0" normalizeH="0" baseline="0" noProof="0" err="1">
                <a:ln>
                  <a:noFill/>
                </a:ln>
                <a:solidFill>
                  <a:srgbClr val="006699"/>
                </a:solidFill>
                <a:effectLst/>
                <a:uLnTx/>
                <a:uFillTx/>
                <a:ea typeface="+mn-ea"/>
                <a:cs typeface="+mn-cs"/>
              </a:rPr>
              <a:t>Nutr</a:t>
            </a:r>
            <a:r>
              <a:rPr kumimoji="0" lang="en-US" sz="1800" b="0" i="1" u="none" strike="noStrike" kern="1200" cap="none" spc="0" normalizeH="0" baseline="0" noProof="0">
                <a:ln>
                  <a:noFill/>
                </a:ln>
                <a:solidFill>
                  <a:srgbClr val="006699"/>
                </a:solidFill>
                <a:effectLst/>
                <a:uLnTx/>
                <a:uFillTx/>
                <a:ea typeface="+mn-ea"/>
                <a:cs typeface="+mn-cs"/>
              </a:rPr>
              <a:t> </a:t>
            </a:r>
            <a:r>
              <a:rPr kumimoji="0" lang="en-US" sz="1800" b="0" i="0" u="none" strike="noStrike" kern="1200" cap="none" spc="0" normalizeH="0" baseline="0" noProof="0">
                <a:ln>
                  <a:noFill/>
                </a:ln>
                <a:solidFill>
                  <a:srgbClr val="006699"/>
                </a:solidFill>
                <a:effectLst/>
                <a:uLnTx/>
                <a:uFillTx/>
                <a:ea typeface="+mn-ea"/>
                <a:cs typeface="+mn-cs"/>
              </a:rPr>
              <a:t>2019;38(3):1045-1052.</a:t>
            </a:r>
          </a:p>
          <a:p>
            <a:pPr>
              <a:lnSpc>
                <a:spcPct val="100000"/>
              </a:lnSpc>
              <a:spcBef>
                <a:spcPts val="0"/>
              </a:spcBef>
              <a:spcAft>
                <a:spcPts val="600"/>
              </a:spcAft>
              <a:buFontTx/>
              <a:buAutoNum type="arabicPeriod"/>
              <a:defRPr/>
            </a:pPr>
            <a:r>
              <a:rPr lang="en-US" sz="1800" b="0">
                <a:solidFill>
                  <a:srgbClr val="006699"/>
                </a:solidFill>
              </a:rPr>
              <a:t> </a:t>
            </a:r>
            <a:r>
              <a:rPr lang="en-US" sz="1800" b="0" err="1">
                <a:solidFill>
                  <a:srgbClr val="006699"/>
                </a:solidFill>
              </a:rPr>
              <a:t>Najm</a:t>
            </a:r>
            <a:r>
              <a:rPr lang="en-US" sz="1800" b="0">
                <a:solidFill>
                  <a:srgbClr val="006699"/>
                </a:solidFill>
              </a:rPr>
              <a:t> S, </a:t>
            </a:r>
            <a:r>
              <a:rPr lang="en-US" sz="1800" b="0" err="1">
                <a:solidFill>
                  <a:srgbClr val="006699"/>
                </a:solidFill>
              </a:rPr>
              <a:t>Lofqvist</a:t>
            </a:r>
            <a:r>
              <a:rPr lang="en-US" sz="1800" b="0">
                <a:solidFill>
                  <a:srgbClr val="006699"/>
                </a:solidFill>
              </a:rPr>
              <a:t> C, </a:t>
            </a:r>
            <a:r>
              <a:rPr lang="en-US" sz="1800" b="0" err="1">
                <a:solidFill>
                  <a:srgbClr val="006699"/>
                </a:solidFill>
              </a:rPr>
              <a:t>Hellgren</a:t>
            </a:r>
            <a:r>
              <a:rPr lang="en-US" sz="1800" b="0">
                <a:solidFill>
                  <a:srgbClr val="006699"/>
                </a:solidFill>
              </a:rPr>
              <a:t> G et al. </a:t>
            </a:r>
            <a:r>
              <a:rPr lang="en-US" sz="1800" b="0" i="1">
                <a:solidFill>
                  <a:srgbClr val="006699"/>
                </a:solidFill>
              </a:rPr>
              <a:t>Clin </a:t>
            </a:r>
            <a:r>
              <a:rPr lang="en-US" sz="1800" b="0" i="1" err="1">
                <a:solidFill>
                  <a:srgbClr val="006699"/>
                </a:solidFill>
              </a:rPr>
              <a:t>Nutr</a:t>
            </a:r>
            <a:r>
              <a:rPr lang="en-US" sz="1800" b="0" i="1">
                <a:solidFill>
                  <a:srgbClr val="006699"/>
                </a:solidFill>
              </a:rPr>
              <a:t> </a:t>
            </a:r>
            <a:r>
              <a:rPr lang="en-US" sz="1800" b="0">
                <a:solidFill>
                  <a:srgbClr val="006699"/>
                </a:solidFill>
              </a:rPr>
              <a:t>2017; 20: 17-23. </a:t>
            </a:r>
          </a:p>
          <a:p>
            <a:pPr>
              <a:lnSpc>
                <a:spcPct val="100000"/>
              </a:lnSpc>
              <a:spcBef>
                <a:spcPts val="0"/>
              </a:spcBef>
              <a:spcAft>
                <a:spcPts val="600"/>
              </a:spcAft>
              <a:buFontTx/>
              <a:buAutoNum type="arabicPeriod"/>
              <a:defRPr/>
            </a:pPr>
            <a:r>
              <a:rPr kumimoji="0" lang="en-US" sz="1800" b="0" i="0" u="none" strike="noStrike" kern="1200" cap="none" spc="0" normalizeH="0" baseline="0" noProof="0">
                <a:ln>
                  <a:noFill/>
                </a:ln>
                <a:solidFill>
                  <a:srgbClr val="006699"/>
                </a:solidFill>
                <a:effectLst/>
                <a:uLnTx/>
                <a:uFillTx/>
                <a:ea typeface="+mn-ea"/>
                <a:cs typeface="+mn-cs"/>
              </a:rPr>
              <a:t> </a:t>
            </a:r>
            <a:r>
              <a:rPr kumimoji="0" lang="en-US" sz="1800" b="0" i="0" u="none" strike="noStrike" kern="1200" cap="none" spc="0" normalizeH="0" baseline="0" noProof="0" err="1">
                <a:ln>
                  <a:noFill/>
                </a:ln>
                <a:solidFill>
                  <a:srgbClr val="006699"/>
                </a:solidFill>
                <a:effectLst/>
                <a:uLnTx/>
                <a:uFillTx/>
                <a:ea typeface="+mn-ea"/>
                <a:cs typeface="+mn-cs"/>
              </a:rPr>
              <a:t>Skouroliakou</a:t>
            </a:r>
            <a:r>
              <a:rPr kumimoji="0" lang="en-US" sz="1800" b="0" i="0" u="none" strike="noStrike" kern="1200" cap="none" spc="0" normalizeH="0" baseline="0" noProof="0">
                <a:ln>
                  <a:noFill/>
                </a:ln>
                <a:solidFill>
                  <a:srgbClr val="006699"/>
                </a:solidFill>
                <a:effectLst/>
                <a:uLnTx/>
                <a:uFillTx/>
                <a:ea typeface="+mn-ea"/>
                <a:cs typeface="+mn-cs"/>
              </a:rPr>
              <a:t> M, Konstantinou D et al. </a:t>
            </a:r>
            <a:r>
              <a:rPr kumimoji="0" lang="en-US" sz="1800" b="0" i="1" u="none" strike="noStrike" kern="1200" cap="none" spc="0" normalizeH="0" baseline="0" noProof="0" err="1">
                <a:ln>
                  <a:noFill/>
                </a:ln>
                <a:solidFill>
                  <a:srgbClr val="006699"/>
                </a:solidFill>
                <a:effectLst/>
                <a:uLnTx/>
                <a:uFillTx/>
                <a:ea typeface="+mn-ea"/>
                <a:cs typeface="+mn-cs"/>
              </a:rPr>
              <a:t>Eur</a:t>
            </a:r>
            <a:r>
              <a:rPr kumimoji="0" lang="en-US" sz="1800" b="0" i="1" u="none" strike="noStrike" kern="1200" cap="none" spc="0" normalizeH="0" baseline="0" noProof="0">
                <a:ln>
                  <a:noFill/>
                </a:ln>
                <a:solidFill>
                  <a:srgbClr val="006699"/>
                </a:solidFill>
                <a:effectLst/>
                <a:uLnTx/>
                <a:uFillTx/>
                <a:ea typeface="+mn-ea"/>
                <a:cs typeface="+mn-cs"/>
              </a:rPr>
              <a:t> J Clin </a:t>
            </a:r>
            <a:r>
              <a:rPr kumimoji="0" lang="en-US" sz="1800" b="0" i="1" u="none" strike="noStrike" kern="1200" cap="none" spc="0" normalizeH="0" baseline="0" noProof="0" err="1">
                <a:ln>
                  <a:noFill/>
                </a:ln>
                <a:solidFill>
                  <a:srgbClr val="006699"/>
                </a:solidFill>
                <a:effectLst/>
                <a:uLnTx/>
                <a:uFillTx/>
                <a:ea typeface="+mn-ea"/>
                <a:cs typeface="+mn-cs"/>
              </a:rPr>
              <a:t>Nutr</a:t>
            </a:r>
            <a:r>
              <a:rPr kumimoji="0" lang="en-US" sz="1800" b="0" i="1" u="none" strike="noStrike" kern="1200" cap="none" spc="0" normalizeH="0" baseline="0" noProof="0">
                <a:ln>
                  <a:noFill/>
                </a:ln>
                <a:solidFill>
                  <a:srgbClr val="006699"/>
                </a:solidFill>
                <a:effectLst/>
                <a:uLnTx/>
                <a:uFillTx/>
                <a:ea typeface="+mn-ea"/>
                <a:cs typeface="+mn-cs"/>
              </a:rPr>
              <a:t> </a:t>
            </a:r>
            <a:r>
              <a:rPr kumimoji="0" lang="en-US" sz="1800" b="0" i="0" u="none" strike="noStrike" kern="1200" cap="none" spc="0" normalizeH="0" baseline="0" noProof="0">
                <a:ln>
                  <a:noFill/>
                </a:ln>
                <a:solidFill>
                  <a:srgbClr val="006699"/>
                </a:solidFill>
                <a:effectLst/>
                <a:uLnTx/>
                <a:uFillTx/>
                <a:ea typeface="+mn-ea"/>
                <a:cs typeface="+mn-cs"/>
              </a:rPr>
              <a:t>2010; 64(9): 940 -7. </a:t>
            </a:r>
          </a:p>
          <a:p>
            <a:pPr>
              <a:lnSpc>
                <a:spcPct val="100000"/>
              </a:lnSpc>
              <a:spcBef>
                <a:spcPts val="0"/>
              </a:spcBef>
              <a:spcAft>
                <a:spcPts val="600"/>
              </a:spcAft>
              <a:buFontTx/>
              <a:buAutoNum type="arabicPeriod"/>
              <a:defRPr/>
            </a:pPr>
            <a:r>
              <a:rPr kumimoji="0" lang="en-US" sz="1800" b="0" i="0" u="none" strike="noStrike" kern="1200" cap="none" spc="0" normalizeH="0" baseline="0" noProof="0">
                <a:ln>
                  <a:noFill/>
                </a:ln>
                <a:solidFill>
                  <a:srgbClr val="006699"/>
                </a:solidFill>
                <a:effectLst/>
                <a:uLnTx/>
                <a:uFillTx/>
                <a:ea typeface="+mn-ea"/>
                <a:cs typeface="+mn-cs"/>
              </a:rPr>
              <a:t> Beken S, Dilli D, </a:t>
            </a:r>
            <a:r>
              <a:rPr kumimoji="0" lang="en-US" sz="1800" b="0" i="0" u="none" strike="noStrike" kern="1200" cap="none" spc="0" normalizeH="0" baseline="0" noProof="0" err="1">
                <a:ln>
                  <a:noFill/>
                </a:ln>
                <a:solidFill>
                  <a:srgbClr val="006699"/>
                </a:solidFill>
                <a:effectLst/>
                <a:uLnTx/>
                <a:uFillTx/>
                <a:ea typeface="+mn-ea"/>
                <a:cs typeface="+mn-cs"/>
              </a:rPr>
              <a:t>Fettah</a:t>
            </a:r>
            <a:r>
              <a:rPr kumimoji="0" lang="en-US" sz="1800" b="0" i="0" u="none" strike="noStrike" kern="1200" cap="none" spc="0" normalizeH="0" baseline="0" noProof="0">
                <a:ln>
                  <a:noFill/>
                </a:ln>
                <a:solidFill>
                  <a:srgbClr val="006699"/>
                </a:solidFill>
                <a:effectLst/>
                <a:uLnTx/>
                <a:uFillTx/>
                <a:ea typeface="+mn-ea"/>
                <a:cs typeface="+mn-cs"/>
              </a:rPr>
              <a:t> ND et al. </a:t>
            </a:r>
            <a:r>
              <a:rPr kumimoji="0" lang="en-US" sz="1800" b="0" i="1" u="none" strike="noStrike" kern="1200" cap="none" spc="0" normalizeH="0" baseline="0" noProof="0">
                <a:ln>
                  <a:noFill/>
                </a:ln>
                <a:solidFill>
                  <a:srgbClr val="006699"/>
                </a:solidFill>
                <a:effectLst/>
                <a:uLnTx/>
                <a:uFillTx/>
                <a:ea typeface="+mn-ea"/>
                <a:cs typeface="+mn-cs"/>
              </a:rPr>
              <a:t>Early Hum Dev </a:t>
            </a:r>
            <a:r>
              <a:rPr kumimoji="0" lang="en-US" sz="1800" b="0" i="0" u="none" strike="noStrike" kern="1200" cap="none" spc="0" normalizeH="0" baseline="0" noProof="0">
                <a:ln>
                  <a:noFill/>
                </a:ln>
                <a:solidFill>
                  <a:srgbClr val="006699"/>
                </a:solidFill>
                <a:effectLst/>
                <a:uLnTx/>
                <a:uFillTx/>
                <a:ea typeface="+mn-ea"/>
                <a:cs typeface="+mn-cs"/>
              </a:rPr>
              <a:t>2013; 90(1): 27 – 31. </a:t>
            </a:r>
          </a:p>
          <a:p>
            <a:pPr marL="0" marR="0" lvl="0" indent="0" algn="l" defTabSz="914400" rtl="0" eaLnBrk="1" fontAlgn="auto" latinLnBrk="0" hangingPunct="1">
              <a:lnSpc>
                <a:spcPct val="100000"/>
              </a:lnSpc>
              <a:spcBef>
                <a:spcPts val="0"/>
              </a:spcBef>
              <a:spcAft>
                <a:spcPts val="600"/>
              </a:spcAft>
              <a:buClrTx/>
              <a:buSzTx/>
              <a:buNone/>
              <a:tabLst/>
              <a:defRPr/>
            </a:pPr>
            <a:endParaRPr kumimoji="0" lang="en-US" sz="1800" b="0" i="0" u="none" strike="noStrike" kern="1200" cap="none" spc="0" normalizeH="0" baseline="0" noProof="0">
              <a:ln>
                <a:noFill/>
              </a:ln>
              <a:solidFill>
                <a:srgbClr val="006699"/>
              </a:solidFill>
              <a:effectLst/>
              <a:uLnTx/>
              <a:uFillTx/>
              <a:ea typeface="+mn-ea"/>
              <a:cs typeface="+mn-cs"/>
            </a:endParaRPr>
          </a:p>
          <a:p>
            <a:pPr marL="228600" marR="0" lvl="0" indent="-228600" algn="l" defTabSz="914400" rtl="0" eaLnBrk="1" fontAlgn="auto" latinLnBrk="0" hangingPunct="1">
              <a:lnSpc>
                <a:spcPct val="100000"/>
              </a:lnSpc>
              <a:spcBef>
                <a:spcPts val="0"/>
              </a:spcBef>
              <a:spcAft>
                <a:spcPts val="600"/>
              </a:spcAft>
              <a:buClrTx/>
              <a:buSzTx/>
              <a:buFontTx/>
              <a:buAutoNum type="arabicPeriod"/>
              <a:tabLst/>
              <a:defRPr/>
            </a:pPr>
            <a:endParaRPr kumimoji="0" lang="en-US" sz="1800" b="0" i="0" u="none" strike="noStrike" kern="1200" cap="none" spc="0" normalizeH="0" baseline="0" noProof="0">
              <a:ln>
                <a:noFill/>
              </a:ln>
              <a:solidFill>
                <a:srgbClr val="006699"/>
              </a:solidFill>
              <a:effectLst/>
              <a:uLnTx/>
              <a:uFillTx/>
              <a:ea typeface="+mn-ea"/>
              <a:cs typeface="+mn-cs"/>
            </a:endParaRPr>
          </a:p>
          <a:p>
            <a:pPr marL="228600" marR="0" lvl="0" indent="-228600" algn="l" defTabSz="914400" rtl="0" eaLnBrk="1" fontAlgn="auto" latinLnBrk="0" hangingPunct="1">
              <a:lnSpc>
                <a:spcPct val="100000"/>
              </a:lnSpc>
              <a:spcBef>
                <a:spcPts val="0"/>
              </a:spcBef>
              <a:spcAft>
                <a:spcPts val="600"/>
              </a:spcAft>
              <a:buClrTx/>
              <a:buSzTx/>
              <a:buFontTx/>
              <a:buAutoNum type="arabicPeriod"/>
              <a:tabLst/>
              <a:defRPr/>
            </a:pPr>
            <a:endParaRPr kumimoji="0" lang="en-US" sz="1800" b="0" i="0"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600"/>
              </a:spcAft>
              <a:buClrTx/>
              <a:buSzTx/>
              <a:buNone/>
              <a:tabLst/>
              <a:defRPr/>
            </a:pPr>
            <a:endParaRPr kumimoji="0" lang="en-US" sz="1800" b="0" i="0" u="none" strike="noStrike" kern="1200" cap="none" spc="0" normalizeH="0" baseline="0" noProof="0">
              <a:ln>
                <a:noFill/>
              </a:ln>
              <a:solidFill>
                <a:srgbClr val="006699"/>
              </a:solidFill>
              <a:effectLst/>
              <a:uLnTx/>
              <a:uFillTx/>
              <a:ea typeface="+mn-ea"/>
              <a:cs typeface="+mn-cs"/>
            </a:endParaRPr>
          </a:p>
          <a:p>
            <a:pPr marL="514350" marR="0" lvl="0" indent="-514350" algn="l" defTabSz="914400" rtl="0" eaLnBrk="1" fontAlgn="auto" latinLnBrk="0" hangingPunct="1">
              <a:lnSpc>
                <a:spcPct val="100000"/>
              </a:lnSpc>
              <a:spcBef>
                <a:spcPts val="0"/>
              </a:spcBef>
              <a:spcAft>
                <a:spcPct val="0"/>
              </a:spcAft>
              <a:buClrTx/>
              <a:buSzTx/>
              <a:buFont typeface="+mj-lt"/>
              <a:buAutoNum type="arabicPeriod"/>
              <a:tabLst/>
              <a:defRPr/>
            </a:pPr>
            <a:endParaRPr kumimoji="0" lang="en-US" sz="1800" b="0" i="0" u="none" strike="noStrike" kern="1200" cap="none" spc="0" normalizeH="0" baseline="0" noProof="0">
              <a:ln>
                <a:noFill/>
              </a:ln>
              <a:solidFill>
                <a:srgbClr val="006699"/>
              </a:solidFill>
              <a:effectLst/>
              <a:uLnTx/>
              <a:uFillTx/>
              <a:ea typeface="+mn-ea"/>
              <a:cs typeface="+mn-cs"/>
            </a:endParaRPr>
          </a:p>
          <a:p>
            <a:pPr marL="514350" marR="0" lvl="0" indent="-514350" algn="l" defTabSz="914400" rtl="0" eaLnBrk="1" fontAlgn="auto" latinLnBrk="0" hangingPunct="1">
              <a:lnSpc>
                <a:spcPct val="100000"/>
              </a:lnSpc>
              <a:spcBef>
                <a:spcPts val="0"/>
              </a:spcBef>
              <a:spcAft>
                <a:spcPct val="0"/>
              </a:spcAft>
              <a:buClrTx/>
              <a:buSzTx/>
              <a:buFont typeface="+mj-lt"/>
              <a:buAutoNum type="arabicPeriod"/>
              <a:tabLst/>
              <a:defRPr/>
            </a:pPr>
            <a:endParaRPr kumimoji="0" lang="en-US" sz="1800" b="0" i="0" u="none" strike="noStrike" kern="1200" cap="none" spc="0" normalizeH="0" baseline="0" noProof="0">
              <a:ln>
                <a:noFill/>
              </a:ln>
              <a:solidFill>
                <a:srgbClr val="006699"/>
              </a:solidFill>
              <a:effectLst/>
              <a:uLnTx/>
              <a:uFillTx/>
              <a:ea typeface="+mn-ea"/>
              <a:cs typeface="+mn-cs"/>
            </a:endParaRPr>
          </a:p>
          <a:p>
            <a:pPr marL="228600" marR="0" lvl="0" indent="-228600" algn="l" defTabSz="914400" rtl="0" eaLnBrk="1" fontAlgn="auto" latinLnBrk="0" hangingPunct="1">
              <a:lnSpc>
                <a:spcPct val="100000"/>
              </a:lnSpc>
              <a:spcBef>
                <a:spcPts val="0"/>
              </a:spcBef>
              <a:spcAft>
                <a:spcPct val="0"/>
              </a:spcAft>
              <a:buClrTx/>
              <a:buSzTx/>
              <a:buFontTx/>
              <a:buAutoNum type="arabicPeriod"/>
              <a:tabLst/>
              <a:defRPr/>
            </a:pPr>
            <a:endParaRPr kumimoji="0" lang="en-US" sz="1800" b="0" i="0" u="none" strike="noStrike" kern="1200" cap="none" spc="0" normalizeH="0" baseline="0" noProof="0">
              <a:ln>
                <a:noFill/>
              </a:ln>
              <a:solidFill>
                <a:srgbClr val="006699"/>
              </a:solidFill>
              <a:effectLst/>
              <a:uLnTx/>
              <a:uFillTx/>
              <a:ea typeface="+mn-ea"/>
              <a:cs typeface="+mn-cs"/>
            </a:endParaRPr>
          </a:p>
          <a:p>
            <a:pPr marL="228600" marR="0" lvl="0" indent="-228600" algn="l" defTabSz="914400" rtl="0" eaLnBrk="1" fontAlgn="auto" latinLnBrk="0" hangingPunct="1">
              <a:lnSpc>
                <a:spcPct val="100000"/>
              </a:lnSpc>
              <a:spcBef>
                <a:spcPts val="0"/>
              </a:spcBef>
              <a:spcAft>
                <a:spcPct val="0"/>
              </a:spcAft>
              <a:buClrTx/>
              <a:buSzTx/>
              <a:buFontTx/>
              <a:buAutoNum type="arabicPeriod"/>
              <a:tabLst/>
              <a:defRPr/>
            </a:pPr>
            <a:endParaRPr kumimoji="0" lang="en-US" sz="1800" b="0" i="0" u="none" strike="noStrike" kern="1200" cap="none" spc="0" normalizeH="0" baseline="0" noProof="0">
              <a:ln>
                <a:noFill/>
              </a:ln>
              <a:solidFill>
                <a:srgbClr val="006699"/>
              </a:solidFill>
              <a:effectLst/>
              <a:uLnTx/>
              <a:uFillTx/>
              <a:ea typeface="+mn-ea"/>
              <a:cs typeface="+mn-cs"/>
            </a:endParaRPr>
          </a:p>
          <a:p>
            <a:pPr marL="514350" indent="-514350">
              <a:buFont typeface="+mj-lt"/>
              <a:buAutoNum type="arabicPeriod"/>
            </a:pPr>
            <a:endParaRPr lang="en-US" sz="1800">
              <a:solidFill>
                <a:srgbClr val="006699"/>
              </a:solidFill>
            </a:endParaRPr>
          </a:p>
        </p:txBody>
      </p:sp>
    </p:spTree>
    <p:extLst>
      <p:ext uri="{BB962C8B-B14F-4D97-AF65-F5344CB8AC3E}">
        <p14:creationId xmlns:p14="http://schemas.microsoft.com/office/powerpoint/2010/main" val="2295444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496955" y="237288"/>
            <a:ext cx="11009245" cy="1132258"/>
          </a:xfrm>
        </p:spPr>
        <p:txBody>
          <a:bodyPr/>
          <a:lstStyle/>
          <a:p>
            <a:r>
              <a:rPr lang="en-US">
                <a:solidFill>
                  <a:srgbClr val="006699"/>
                </a:solidFill>
              </a:rPr>
              <a:t>Multicenter RCT (US): N = 161, PNAC Incidence</a:t>
            </a:r>
            <a:r>
              <a:rPr lang="en-US" baseline="30000">
                <a:solidFill>
                  <a:srgbClr val="006699"/>
                </a:solidFill>
              </a:rPr>
              <a:t>1,2</a:t>
            </a:r>
            <a:endParaRPr lang="en-US">
              <a:solidFill>
                <a:srgbClr val="006699"/>
              </a:solidFill>
            </a:endParaRPr>
          </a:p>
        </p:txBody>
      </p:sp>
      <p:sp>
        <p:nvSpPr>
          <p:cNvPr id="7" name="TextBox 6">
            <a:extLst>
              <a:ext uri="{FF2B5EF4-FFF2-40B4-BE49-F238E27FC236}">
                <a16:creationId xmlns:a16="http://schemas.microsoft.com/office/drawing/2014/main" id="{EB4ABF73-630C-DBED-39A9-C5855BCD26CA}"/>
              </a:ext>
            </a:extLst>
          </p:cNvPr>
          <p:cNvSpPr txBox="1"/>
          <p:nvPr/>
        </p:nvSpPr>
        <p:spPr>
          <a:xfrm>
            <a:off x="83456" y="1095305"/>
            <a:ext cx="4648636" cy="5262979"/>
          </a:xfrm>
          <a:prstGeom prst="rect">
            <a:avLst/>
          </a:prstGeom>
          <a:noFill/>
          <a:ln>
            <a:noFill/>
          </a:ln>
        </p:spPr>
        <p:txBody>
          <a:bodyPr wrap="square" rtlCol="0">
            <a:spAutoFit/>
          </a:bodyPr>
          <a:lstStyle/>
          <a:p>
            <a:r>
              <a:rPr lang="en-US" sz="2100" b="0" i="0" u="none" strike="noStrike" baseline="0">
                <a:solidFill>
                  <a:srgbClr val="006699"/>
                </a:solidFill>
                <a:ea typeface="Verdana" panose="020B0604030504040204" pitchFamily="34" charset="0"/>
              </a:rPr>
              <a:t>Results</a:t>
            </a:r>
            <a:r>
              <a:rPr lang="en-US" sz="2100" b="0" i="0" u="none" strike="noStrike" baseline="30000">
                <a:solidFill>
                  <a:srgbClr val="006699"/>
                </a:solidFill>
                <a:ea typeface="Verdana" panose="020B0604030504040204" pitchFamily="34" charset="0"/>
              </a:rPr>
              <a:t>1</a:t>
            </a:r>
          </a:p>
          <a:p>
            <a:pPr marL="285750" indent="-285750">
              <a:buFont typeface="Arial" panose="020B0604020202020204" pitchFamily="34" charset="0"/>
              <a:buChar char="•"/>
            </a:pPr>
            <a:r>
              <a:rPr lang="en-US" sz="2100" b="0" i="0" u="none" strike="noStrike" baseline="0">
                <a:solidFill>
                  <a:srgbClr val="006699"/>
                </a:solidFill>
                <a:ea typeface="Verdana" panose="020B0604030504040204" pitchFamily="34" charset="0"/>
              </a:rPr>
              <a:t>Overall, few with c. </a:t>
            </a:r>
            <a:r>
              <a:rPr lang="en-US" sz="2100" b="0" i="0" u="none" strike="noStrike" baseline="0" err="1">
                <a:solidFill>
                  <a:srgbClr val="006699"/>
                </a:solidFill>
                <a:ea typeface="Verdana" panose="020B0604030504040204" pitchFamily="34" charset="0"/>
              </a:rPr>
              <a:t>bili</a:t>
            </a:r>
            <a:r>
              <a:rPr lang="en-US" sz="2100" b="0" i="0" u="none" strike="noStrike" baseline="0">
                <a:solidFill>
                  <a:srgbClr val="006699"/>
                </a:solidFill>
                <a:ea typeface="Verdana" panose="020B0604030504040204" pitchFamily="34" charset="0"/>
              </a:rPr>
              <a:t> &gt; 2 mg/dL during first 28 days of treatment</a:t>
            </a:r>
          </a:p>
          <a:p>
            <a:pPr marL="285750" indent="-285750">
              <a:buFont typeface="Arial" panose="020B0604020202020204" pitchFamily="34" charset="0"/>
              <a:buChar char="•"/>
            </a:pPr>
            <a:r>
              <a:rPr lang="en-US" sz="2100">
                <a:solidFill>
                  <a:srgbClr val="006699"/>
                </a:solidFill>
                <a:ea typeface="Verdana" panose="020B0604030504040204" pitchFamily="34" charset="0"/>
              </a:rPr>
              <a:t>41% risk reduction of PNAC in SMOF ILE group vs. SO ILE group (NS)</a:t>
            </a:r>
          </a:p>
          <a:p>
            <a:pPr marL="742950" lvl="1" indent="-285750">
              <a:buFont typeface="Arial" panose="020B0604020202020204" pitchFamily="34" charset="0"/>
              <a:buChar char="•"/>
            </a:pPr>
            <a:r>
              <a:rPr lang="en-US" sz="2100">
                <a:solidFill>
                  <a:srgbClr val="006699"/>
                </a:solidFill>
                <a:ea typeface="Verdana" panose="020B0604030504040204" pitchFamily="34" charset="0"/>
              </a:rPr>
              <a:t>RR 0.59 (95% CI 0.09 – 3.76)</a:t>
            </a:r>
          </a:p>
          <a:p>
            <a:pPr marL="285750" indent="-285750">
              <a:buFont typeface="Arial" panose="020B0604020202020204" pitchFamily="34" charset="0"/>
              <a:buChar char="•"/>
            </a:pPr>
            <a:r>
              <a:rPr lang="en-US" sz="2100" b="0" i="0" u="none" strike="noStrike" baseline="0">
                <a:solidFill>
                  <a:srgbClr val="006699"/>
                </a:solidFill>
                <a:ea typeface="Verdana" panose="020B0604030504040204" pitchFamily="34" charset="0"/>
              </a:rPr>
              <a:t>Risk of PNAC in No NEC group </a:t>
            </a:r>
            <a:r>
              <a:rPr lang="en-US" sz="2100" b="0" i="0" u="none" strike="noStrike" baseline="0">
                <a:solidFill>
                  <a:srgbClr val="006699"/>
                </a:solidFill>
                <a:ea typeface="Verdana" panose="020B0604030504040204" pitchFamily="34" charset="0"/>
                <a:cs typeface="Calibri" panose="020F0502020204030204" pitchFamily="34" charset="0"/>
              </a:rPr>
              <a:t>↓ 68% (NS)</a:t>
            </a:r>
          </a:p>
          <a:p>
            <a:pPr marL="285750" indent="-285750">
              <a:buFont typeface="Arial" panose="020B0604020202020204" pitchFamily="34" charset="0"/>
              <a:buChar char="•"/>
            </a:pPr>
            <a:r>
              <a:rPr lang="en-US" sz="2100">
                <a:solidFill>
                  <a:srgbClr val="006699"/>
                </a:solidFill>
                <a:ea typeface="Verdana" panose="020B0604030504040204" pitchFamily="34" charset="0"/>
                <a:cs typeface="Calibri" panose="020F0502020204030204" pitchFamily="34" charset="0"/>
              </a:rPr>
              <a:t>T</a:t>
            </a:r>
            <a:r>
              <a:rPr lang="en-US" sz="2100" b="0" i="0" u="none" strike="noStrike" baseline="0">
                <a:solidFill>
                  <a:srgbClr val="006699"/>
                </a:solidFill>
                <a:ea typeface="Verdana" panose="020B0604030504040204" pitchFamily="34" charset="0"/>
                <a:cs typeface="Calibri" panose="020F0502020204030204" pitchFamily="34" charset="0"/>
              </a:rPr>
              <a:t>rend to ↑ PNAC in NEC group   (n = 1 vs. n = 0) (NS)</a:t>
            </a:r>
          </a:p>
          <a:p>
            <a:pPr marL="742950" lvl="1" indent="-285750">
              <a:buFont typeface="Arial" panose="020B0604020202020204" pitchFamily="34" charset="0"/>
              <a:buChar char="•"/>
            </a:pPr>
            <a:r>
              <a:rPr lang="en-US" sz="2100" b="0" i="0" u="none" strike="noStrike" baseline="0">
                <a:solidFill>
                  <a:srgbClr val="006699"/>
                </a:solidFill>
                <a:ea typeface="Verdana" panose="020B0604030504040204" pitchFamily="34" charset="0"/>
                <a:cs typeface="Calibri" panose="020F0502020204030204" pitchFamily="34" charset="0"/>
              </a:rPr>
              <a:t>Small n, # patients with          c. </a:t>
            </a:r>
            <a:r>
              <a:rPr lang="en-US" sz="2100" b="0" i="0" u="none" strike="noStrike" baseline="0" err="1">
                <a:solidFill>
                  <a:srgbClr val="006699"/>
                </a:solidFill>
                <a:ea typeface="Verdana" panose="020B0604030504040204" pitchFamily="34" charset="0"/>
                <a:cs typeface="Calibri" panose="020F0502020204030204" pitchFamily="34" charset="0"/>
              </a:rPr>
              <a:t>bil</a:t>
            </a:r>
            <a:r>
              <a:rPr lang="en-US" sz="2100" b="0" i="0" u="none" strike="noStrike" baseline="0">
                <a:solidFill>
                  <a:srgbClr val="006699"/>
                </a:solidFill>
                <a:ea typeface="Verdana" panose="020B0604030504040204" pitchFamily="34" charset="0"/>
                <a:cs typeface="Calibri" panose="020F0502020204030204" pitchFamily="34" charset="0"/>
              </a:rPr>
              <a:t> &gt; 2 mg/dL too small to draw meaningful conclusions        re: patients with NEC vs. no-NEC</a:t>
            </a:r>
            <a:endParaRPr lang="en-US" sz="2100" b="0" i="0" u="none" strike="noStrike" baseline="0">
              <a:solidFill>
                <a:srgbClr val="006699"/>
              </a:solidFill>
              <a:ea typeface="Verdana" panose="020B0604030504040204" pitchFamily="34" charset="0"/>
            </a:endParaRPr>
          </a:p>
        </p:txBody>
      </p:sp>
      <p:pic>
        <p:nvPicPr>
          <p:cNvPr id="8" name="Content Placeholder 5">
            <a:extLst>
              <a:ext uri="{FF2B5EF4-FFF2-40B4-BE49-F238E27FC236}">
                <a16:creationId xmlns:a16="http://schemas.microsoft.com/office/drawing/2014/main" id="{84DD26F7-3A5F-A6F3-0D84-E2F90982DE67}"/>
              </a:ext>
            </a:extLst>
          </p:cNvPr>
          <p:cNvPicPr>
            <a:picLocks noGrp="1" noChangeAspect="1"/>
          </p:cNvPicPr>
          <p:nvPr>
            <p:ph idx="1"/>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tretch/>
        </p:blipFill>
        <p:spPr>
          <a:xfrm>
            <a:off x="5167528" y="1008760"/>
            <a:ext cx="6941017" cy="5759233"/>
          </a:xfrm>
        </p:spPr>
      </p:pic>
      <p:sp>
        <p:nvSpPr>
          <p:cNvPr id="9" name="Footer Placeholder 3">
            <a:extLst>
              <a:ext uri="{FF2B5EF4-FFF2-40B4-BE49-F238E27FC236}">
                <a16:creationId xmlns:a16="http://schemas.microsoft.com/office/drawing/2014/main" id="{2314E833-E44F-3DDC-EF0F-4B85F3FAB7B7}"/>
              </a:ext>
            </a:extLst>
          </p:cNvPr>
          <p:cNvSpPr>
            <a:spLocks noGrp="1"/>
          </p:cNvSpPr>
          <p:nvPr>
            <p:ph type="ftr" sz="quarter" idx="11"/>
          </p:nvPr>
        </p:nvSpPr>
        <p:spPr>
          <a:xfrm>
            <a:off x="0" y="6511344"/>
            <a:ext cx="5994015" cy="603305"/>
          </a:xfrm>
        </p:spPr>
        <p:txBody>
          <a:bodyPr numCol="1"/>
          <a:lstStyle/>
          <a:p>
            <a:pPr algn="l">
              <a:defRPr/>
            </a:pPr>
            <a:r>
              <a:rPr kumimoji="0" lang="en-US" altLang="en-US" b="0" i="0" u="none" strike="noStrike" kern="1200" cap="none" spc="0" normalizeH="0" baseline="0" noProof="0">
                <a:ln>
                  <a:noFill/>
                </a:ln>
                <a:solidFill>
                  <a:srgbClr val="006699"/>
                </a:solidFill>
                <a:effectLst/>
                <a:uLnTx/>
                <a:uFillTx/>
                <a:ea typeface="+mn-ea"/>
                <a:cs typeface="+mn-cs"/>
              </a:rPr>
              <a:t>1. </a:t>
            </a:r>
            <a:r>
              <a:rPr lang="en-US" b="0">
                <a:solidFill>
                  <a:srgbClr val="006699"/>
                </a:solidFill>
                <a:ea typeface="Calibri" panose="020F0502020204030204" pitchFamily="34" charset="0"/>
                <a:cs typeface="Calibri" panose="020F0502020204030204" pitchFamily="34" charset="0"/>
              </a:rPr>
              <a:t>Abrams SA et al. J Nutrition 2024; doi.org/10.1016/j.tjnut.2024.10.005</a:t>
            </a:r>
            <a:endParaRPr kumimoji="0" lang="en-US" altLang="en-US" b="0" i="0"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a:ln>
                  <a:noFill/>
                </a:ln>
                <a:solidFill>
                  <a:srgbClr val="006699"/>
                </a:solidFill>
                <a:effectLst/>
                <a:uLnTx/>
                <a:uFillTx/>
                <a:ea typeface="+mn-ea"/>
                <a:cs typeface="+mn-cs"/>
              </a:rPr>
              <a:t>2. Fresenius </a:t>
            </a:r>
            <a:r>
              <a:rPr kumimoji="0" lang="en-US" altLang="en-US" b="0" i="0" u="none" strike="noStrike" kern="1200" cap="none" spc="0" normalizeH="0" baseline="0" noProof="0" err="1">
                <a:ln>
                  <a:noFill/>
                </a:ln>
                <a:solidFill>
                  <a:srgbClr val="006699"/>
                </a:solidFill>
                <a:effectLst/>
                <a:uLnTx/>
                <a:uFillTx/>
                <a:ea typeface="+mn-ea"/>
                <a:cs typeface="+mn-cs"/>
              </a:rPr>
              <a:t>Kabi</a:t>
            </a:r>
            <a:r>
              <a:rPr kumimoji="0" lang="en-US" altLang="en-US" b="0" i="0" u="none" strike="noStrike" kern="1200" cap="none" spc="0" normalizeH="0" baseline="0" noProof="0">
                <a:ln>
                  <a:noFill/>
                </a:ln>
                <a:solidFill>
                  <a:srgbClr val="006699"/>
                </a:solidFill>
                <a:effectLst/>
                <a:uLnTx/>
                <a:uFillTx/>
                <a:ea typeface="+mn-ea"/>
                <a:cs typeface="+mn-cs"/>
              </a:rPr>
              <a:t> LLC USA. </a:t>
            </a:r>
            <a:r>
              <a:rPr kumimoji="0" lang="en-US" altLang="en-US" b="0" i="0" u="none" strike="noStrike" kern="1200" cap="none" spc="0" normalizeH="0" baseline="0" noProof="0" err="1">
                <a:ln>
                  <a:noFill/>
                </a:ln>
                <a:solidFill>
                  <a:srgbClr val="006699"/>
                </a:solidFill>
                <a:effectLst/>
                <a:uLnTx/>
                <a:uFillTx/>
                <a:ea typeface="+mn-ea"/>
                <a:cs typeface="+mn-cs"/>
              </a:rPr>
              <a:t>SMOFlipid</a:t>
            </a:r>
            <a:r>
              <a:rPr kumimoji="0" lang="en-US" altLang="en-US" b="0" i="0" u="none" strike="noStrike" kern="1200" cap="none" spc="0" normalizeH="0" baseline="0" noProof="0">
                <a:ln>
                  <a:noFill/>
                </a:ln>
                <a:solidFill>
                  <a:srgbClr val="006699"/>
                </a:solidFill>
                <a:effectLst/>
                <a:uLnTx/>
                <a:uFillTx/>
                <a:ea typeface="+mn-ea"/>
                <a:cs typeface="+mn-cs"/>
              </a:rPr>
              <a:t>. Prescribing Information.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6699"/>
              </a:solidFill>
              <a:effectLst/>
              <a:uLnTx/>
              <a:uFillTx/>
              <a:ea typeface="+mn-ea"/>
              <a:cs typeface="+mn-cs"/>
            </a:endParaRPr>
          </a:p>
        </p:txBody>
      </p:sp>
      <p:sp>
        <p:nvSpPr>
          <p:cNvPr id="5" name="TextBox 4">
            <a:extLst>
              <a:ext uri="{FF2B5EF4-FFF2-40B4-BE49-F238E27FC236}">
                <a16:creationId xmlns:a16="http://schemas.microsoft.com/office/drawing/2014/main" id="{FAFBD3B5-63B6-3722-6B4E-35909C287ECA}"/>
              </a:ext>
            </a:extLst>
          </p:cNvPr>
          <p:cNvSpPr txBox="1"/>
          <p:nvPr/>
        </p:nvSpPr>
        <p:spPr>
          <a:xfrm>
            <a:off x="2119518" y="6209609"/>
            <a:ext cx="6096000" cy="276999"/>
          </a:xfrm>
          <a:prstGeom prst="rect">
            <a:avLst/>
          </a:prstGeom>
          <a:noFill/>
        </p:spPr>
        <p:txBody>
          <a:bodyPr wrap="square">
            <a:spAutoFit/>
          </a:bodyPr>
          <a:lstStyle/>
          <a:p>
            <a:r>
              <a:rPr lang="en-US" sz="1200" b="0" i="0">
                <a:solidFill>
                  <a:srgbClr val="006699"/>
                </a:solidFill>
                <a:effectLst/>
              </a:rPr>
              <a:t>NEC – necrotizing enterocolitis</a:t>
            </a:r>
            <a:endParaRPr lang="en-US" sz="1200">
              <a:solidFill>
                <a:srgbClr val="006699"/>
              </a:solidFill>
            </a:endParaRPr>
          </a:p>
        </p:txBody>
      </p:sp>
    </p:spTree>
    <p:extLst>
      <p:ext uri="{BB962C8B-B14F-4D97-AF65-F5344CB8AC3E}">
        <p14:creationId xmlns:p14="http://schemas.microsoft.com/office/powerpoint/2010/main" val="345413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Overview of Fatty Acids</a:t>
            </a:r>
          </a:p>
        </p:txBody>
      </p:sp>
      <p:sp>
        <p:nvSpPr>
          <p:cNvPr id="7" name="Content Placeholder 3">
            <a:extLst>
              <a:ext uri="{FF2B5EF4-FFF2-40B4-BE49-F238E27FC236}">
                <a16:creationId xmlns:a16="http://schemas.microsoft.com/office/drawing/2014/main" id="{8CA2ABAE-B2AF-3E1A-BC2E-5C4DC7E16095}"/>
              </a:ext>
            </a:extLst>
          </p:cNvPr>
          <p:cNvSpPr>
            <a:spLocks noGrp="1"/>
          </p:cNvSpPr>
          <p:nvPr>
            <p:ph idx="1"/>
          </p:nvPr>
        </p:nvSpPr>
        <p:spPr>
          <a:xfrm>
            <a:off x="265534" y="1648743"/>
            <a:ext cx="4359725" cy="5004606"/>
          </a:xfrm>
        </p:spPr>
        <p:txBody>
          <a:bodyPr>
            <a:normAutofit/>
          </a:bodyPr>
          <a:lstStyle/>
          <a:p>
            <a:pPr>
              <a:lnSpc>
                <a:spcPct val="100000"/>
              </a:lnSpc>
            </a:pPr>
            <a:r>
              <a:rPr lang="en-US">
                <a:solidFill>
                  <a:srgbClr val="006699"/>
                </a:solidFill>
              </a:rPr>
              <a:t>C:D (</a:t>
            </a:r>
            <a:r>
              <a:rPr lang="el-GR">
                <a:solidFill>
                  <a:srgbClr val="006699"/>
                </a:solidFill>
              </a:rPr>
              <a:t>ω </a:t>
            </a:r>
            <a:r>
              <a:rPr lang="en-US">
                <a:solidFill>
                  <a:srgbClr val="006699"/>
                </a:solidFill>
              </a:rPr>
              <a:t>minus):</a:t>
            </a:r>
          </a:p>
          <a:p>
            <a:pPr lvl="1">
              <a:lnSpc>
                <a:spcPct val="100000"/>
              </a:lnSpc>
            </a:pPr>
            <a:r>
              <a:rPr lang="en-US">
                <a:solidFill>
                  <a:srgbClr val="006699"/>
                </a:solidFill>
              </a:rPr>
              <a:t>C – number of carbon atoms</a:t>
            </a:r>
          </a:p>
          <a:p>
            <a:pPr lvl="1">
              <a:lnSpc>
                <a:spcPct val="100000"/>
              </a:lnSpc>
            </a:pPr>
            <a:r>
              <a:rPr lang="en-US">
                <a:solidFill>
                  <a:srgbClr val="006699"/>
                </a:solidFill>
              </a:rPr>
              <a:t>D – number of double bonds</a:t>
            </a:r>
          </a:p>
          <a:p>
            <a:pPr lvl="1">
              <a:lnSpc>
                <a:spcPct val="100000"/>
              </a:lnSpc>
            </a:pPr>
            <a:r>
              <a:rPr lang="el-GR">
                <a:solidFill>
                  <a:srgbClr val="006699"/>
                </a:solidFill>
              </a:rPr>
              <a:t>ω </a:t>
            </a:r>
            <a:r>
              <a:rPr lang="en-US">
                <a:solidFill>
                  <a:srgbClr val="006699"/>
                </a:solidFill>
              </a:rPr>
              <a:t>minus – position of the closest </a:t>
            </a:r>
            <a:br>
              <a:rPr lang="en-US">
                <a:solidFill>
                  <a:srgbClr val="006699"/>
                </a:solidFill>
              </a:rPr>
            </a:br>
            <a:r>
              <a:rPr lang="en-US">
                <a:solidFill>
                  <a:srgbClr val="006699"/>
                </a:solidFill>
              </a:rPr>
              <a:t>double bond relative to the </a:t>
            </a:r>
            <a:br>
              <a:rPr lang="en-US">
                <a:solidFill>
                  <a:srgbClr val="006699"/>
                </a:solidFill>
              </a:rPr>
            </a:br>
            <a:r>
              <a:rPr lang="en-US">
                <a:solidFill>
                  <a:srgbClr val="006699"/>
                </a:solidFill>
              </a:rPr>
              <a:t>terminal methyl group</a:t>
            </a:r>
          </a:p>
          <a:p>
            <a:pPr>
              <a:lnSpc>
                <a:spcPct val="100000"/>
              </a:lnSpc>
            </a:pPr>
            <a:r>
              <a:rPr lang="en-US">
                <a:solidFill>
                  <a:srgbClr val="006699"/>
                </a:solidFill>
              </a:rPr>
              <a:t>Major families of unsaturated fatty acids:</a:t>
            </a:r>
          </a:p>
          <a:p>
            <a:pPr lvl="1">
              <a:lnSpc>
                <a:spcPct val="100000"/>
              </a:lnSpc>
            </a:pPr>
            <a:r>
              <a:rPr lang="el-GR" b="1">
                <a:solidFill>
                  <a:srgbClr val="006699"/>
                </a:solidFill>
              </a:rPr>
              <a:t>ω-3 </a:t>
            </a:r>
            <a:r>
              <a:rPr lang="en-US">
                <a:solidFill>
                  <a:srgbClr val="006699"/>
                </a:solidFill>
              </a:rPr>
              <a:t>Alpha-Linolenic Acid (ALA), </a:t>
            </a:r>
            <a:br>
              <a:rPr lang="en-US">
                <a:solidFill>
                  <a:srgbClr val="006699"/>
                </a:solidFill>
              </a:rPr>
            </a:br>
            <a:r>
              <a:rPr lang="en-US" err="1">
                <a:solidFill>
                  <a:srgbClr val="006699"/>
                </a:solidFill>
              </a:rPr>
              <a:t>Eicosapentaenoic</a:t>
            </a:r>
            <a:r>
              <a:rPr lang="en-US">
                <a:solidFill>
                  <a:srgbClr val="006699"/>
                </a:solidFill>
              </a:rPr>
              <a:t> acid (EPA), </a:t>
            </a:r>
            <a:br>
              <a:rPr lang="en-US">
                <a:solidFill>
                  <a:srgbClr val="006699"/>
                </a:solidFill>
              </a:rPr>
            </a:br>
            <a:r>
              <a:rPr lang="en-US">
                <a:solidFill>
                  <a:srgbClr val="006699"/>
                </a:solidFill>
              </a:rPr>
              <a:t>Docosahexaenoic Acid (DHA)</a:t>
            </a:r>
          </a:p>
          <a:p>
            <a:pPr lvl="1">
              <a:lnSpc>
                <a:spcPct val="100000"/>
              </a:lnSpc>
            </a:pPr>
            <a:r>
              <a:rPr lang="el-GR" b="1">
                <a:solidFill>
                  <a:srgbClr val="006699"/>
                </a:solidFill>
              </a:rPr>
              <a:t>ω-6</a:t>
            </a:r>
            <a:r>
              <a:rPr lang="el-GR">
                <a:solidFill>
                  <a:srgbClr val="006699"/>
                </a:solidFill>
              </a:rPr>
              <a:t> </a:t>
            </a:r>
            <a:r>
              <a:rPr lang="en-US">
                <a:solidFill>
                  <a:srgbClr val="006699"/>
                </a:solidFill>
              </a:rPr>
              <a:t>Linoleic Acid (LA), </a:t>
            </a:r>
            <a:br>
              <a:rPr lang="en-US">
                <a:solidFill>
                  <a:srgbClr val="006699"/>
                </a:solidFill>
              </a:rPr>
            </a:br>
            <a:r>
              <a:rPr lang="en-US">
                <a:solidFill>
                  <a:srgbClr val="006699"/>
                </a:solidFill>
              </a:rPr>
              <a:t>Arachidonic Acid (AA)</a:t>
            </a:r>
          </a:p>
          <a:p>
            <a:pPr lvl="1">
              <a:lnSpc>
                <a:spcPct val="100000"/>
              </a:lnSpc>
            </a:pPr>
            <a:r>
              <a:rPr lang="el-GR" b="1">
                <a:solidFill>
                  <a:srgbClr val="006699"/>
                </a:solidFill>
              </a:rPr>
              <a:t>ω-9</a:t>
            </a:r>
            <a:r>
              <a:rPr lang="el-GR">
                <a:solidFill>
                  <a:srgbClr val="006699"/>
                </a:solidFill>
              </a:rPr>
              <a:t> </a:t>
            </a:r>
            <a:r>
              <a:rPr lang="en-US">
                <a:solidFill>
                  <a:srgbClr val="006699"/>
                </a:solidFill>
              </a:rPr>
              <a:t>Oleic Acid, </a:t>
            </a:r>
            <a:br>
              <a:rPr lang="en-US">
                <a:solidFill>
                  <a:srgbClr val="006699"/>
                </a:solidFill>
              </a:rPr>
            </a:br>
            <a:r>
              <a:rPr lang="en-US" err="1">
                <a:solidFill>
                  <a:srgbClr val="006699"/>
                </a:solidFill>
              </a:rPr>
              <a:t>Eicosatrienoic</a:t>
            </a:r>
            <a:r>
              <a:rPr lang="en-US">
                <a:solidFill>
                  <a:srgbClr val="006699"/>
                </a:solidFill>
              </a:rPr>
              <a:t> Acid (Mead Acid)</a:t>
            </a:r>
          </a:p>
          <a:p>
            <a:endParaRPr lang="en-US"/>
          </a:p>
        </p:txBody>
      </p:sp>
      <p:grpSp>
        <p:nvGrpSpPr>
          <p:cNvPr id="8" name="Group 8">
            <a:extLst>
              <a:ext uri="{FF2B5EF4-FFF2-40B4-BE49-F238E27FC236}">
                <a16:creationId xmlns:a16="http://schemas.microsoft.com/office/drawing/2014/main" id="{B8FF02C8-E5C9-F453-1E4A-97A74C572748}"/>
              </a:ext>
            </a:extLst>
          </p:cNvPr>
          <p:cNvGrpSpPr>
            <a:grpSpLocks noChangeAspect="1"/>
          </p:cNvGrpSpPr>
          <p:nvPr/>
        </p:nvGrpSpPr>
        <p:grpSpPr bwMode="auto">
          <a:xfrm>
            <a:off x="4954307" y="4805857"/>
            <a:ext cx="5473506" cy="524023"/>
            <a:chOff x="742903" y="4267306"/>
            <a:chExt cx="5500065" cy="569012"/>
          </a:xfrm>
        </p:grpSpPr>
        <p:sp>
          <p:nvSpPr>
            <p:cNvPr id="9" name="TextBox 9">
              <a:extLst>
                <a:ext uri="{FF2B5EF4-FFF2-40B4-BE49-F238E27FC236}">
                  <a16:creationId xmlns:a16="http://schemas.microsoft.com/office/drawing/2014/main" id="{7B1A7CD6-EB39-99D6-F590-D806AE6F2148}"/>
                </a:ext>
              </a:extLst>
            </p:cNvPr>
            <p:cNvSpPr txBox="1">
              <a:spLocks noChangeArrowheads="1"/>
            </p:cNvSpPr>
            <p:nvPr/>
          </p:nvSpPr>
          <p:spPr bwMode="auto">
            <a:xfrm>
              <a:off x="742903" y="4267306"/>
              <a:ext cx="294773" cy="2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n-US" altLang="en-US" sz="1200">
                  <a:solidFill>
                    <a:srgbClr val="006699"/>
                  </a:solidFill>
                  <a:latin typeface="+mn-lt"/>
                </a:rPr>
                <a:t>H</a:t>
              </a:r>
              <a:r>
                <a:rPr lang="en-US" altLang="en-US" sz="1200" baseline="-25000">
                  <a:solidFill>
                    <a:srgbClr val="006699"/>
                  </a:solidFill>
                  <a:latin typeface="+mn-lt"/>
                </a:rPr>
                <a:t>3</a:t>
              </a:r>
              <a:r>
                <a:rPr lang="en-US" altLang="en-US" sz="1200">
                  <a:solidFill>
                    <a:srgbClr val="006699"/>
                  </a:solidFill>
                  <a:latin typeface="+mn-lt"/>
                </a:rPr>
                <a:t>C</a:t>
              </a:r>
            </a:p>
          </p:txBody>
        </p:sp>
        <p:sp>
          <p:nvSpPr>
            <p:cNvPr id="10" name="TextBox 10">
              <a:extLst>
                <a:ext uri="{FF2B5EF4-FFF2-40B4-BE49-F238E27FC236}">
                  <a16:creationId xmlns:a16="http://schemas.microsoft.com/office/drawing/2014/main" id="{E9FA5C23-33AC-11C2-B349-D1D8AECB6CC5}"/>
                </a:ext>
              </a:extLst>
            </p:cNvPr>
            <p:cNvSpPr txBox="1">
              <a:spLocks noChangeArrowheads="1"/>
            </p:cNvSpPr>
            <p:nvPr/>
          </p:nvSpPr>
          <p:spPr bwMode="auto">
            <a:xfrm>
              <a:off x="5756512" y="4635798"/>
              <a:ext cx="486456" cy="2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n-US" altLang="en-US" sz="1200">
                  <a:solidFill>
                    <a:srgbClr val="006699"/>
                  </a:solidFill>
                  <a:latin typeface="+mn-lt"/>
                </a:rPr>
                <a:t>COOH</a:t>
              </a:r>
            </a:p>
          </p:txBody>
        </p:sp>
        <p:cxnSp>
          <p:nvCxnSpPr>
            <p:cNvPr id="11" name="Straight Connector 11">
              <a:extLst>
                <a:ext uri="{FF2B5EF4-FFF2-40B4-BE49-F238E27FC236}">
                  <a16:creationId xmlns:a16="http://schemas.microsoft.com/office/drawing/2014/main" id="{F044B575-B541-D0B2-83B9-C5285F7A87EE}"/>
                </a:ext>
              </a:extLst>
            </p:cNvPr>
            <p:cNvCxnSpPr>
              <a:cxnSpLocks noChangeShapeType="1"/>
            </p:cNvCxnSpPr>
            <p:nvPr/>
          </p:nvCxnSpPr>
          <p:spPr bwMode="auto">
            <a:xfrm>
              <a:off x="2467796" y="4588537"/>
              <a:ext cx="355098"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2">
              <a:extLst>
                <a:ext uri="{FF2B5EF4-FFF2-40B4-BE49-F238E27FC236}">
                  <a16:creationId xmlns:a16="http://schemas.microsoft.com/office/drawing/2014/main" id="{1CA1CF39-8A03-CD4E-A482-3ABC25920216}"/>
                </a:ext>
              </a:extLst>
            </p:cNvPr>
            <p:cNvCxnSpPr>
              <a:cxnSpLocks noChangeShapeType="1"/>
            </p:cNvCxnSpPr>
            <p:nvPr/>
          </p:nvCxnSpPr>
          <p:spPr bwMode="auto">
            <a:xfrm>
              <a:off x="3346616" y="4588537"/>
              <a:ext cx="355098"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Freeform 13">
              <a:extLst>
                <a:ext uri="{FF2B5EF4-FFF2-40B4-BE49-F238E27FC236}">
                  <a16:creationId xmlns:a16="http://schemas.microsoft.com/office/drawing/2014/main" id="{678F068E-0321-A060-130E-05F0F4F078FC}"/>
                </a:ext>
              </a:extLst>
            </p:cNvPr>
            <p:cNvSpPr>
              <a:spLocks/>
            </p:cNvSpPr>
            <p:nvPr/>
          </p:nvSpPr>
          <p:spPr bwMode="auto">
            <a:xfrm>
              <a:off x="1221474" y="4367282"/>
              <a:ext cx="4469641" cy="286603"/>
            </a:xfrm>
            <a:custGeom>
              <a:avLst/>
              <a:gdLst>
                <a:gd name="T0" fmla="*/ 0 w 4469641"/>
                <a:gd name="T1" fmla="*/ 6823 h 286603"/>
                <a:gd name="T2" fmla="*/ 252483 w 4469641"/>
                <a:gd name="T3" fmla="*/ 286603 h 286603"/>
                <a:gd name="T4" fmla="*/ 484495 w 4469641"/>
                <a:gd name="T5" fmla="*/ 20471 h 286603"/>
                <a:gd name="T6" fmla="*/ 750626 w 4469641"/>
                <a:gd name="T7" fmla="*/ 272955 h 286603"/>
                <a:gd name="T8" fmla="*/ 996286 w 4469641"/>
                <a:gd name="T9" fmla="*/ 13647 h 286603"/>
                <a:gd name="T10" fmla="*/ 1249966 w 4469641"/>
                <a:gd name="T11" fmla="*/ 283370 h 286603"/>
                <a:gd name="T12" fmla="*/ 1609238 w 4469641"/>
                <a:gd name="T13" fmla="*/ 283371 h 286603"/>
                <a:gd name="T14" fmla="*/ 1862919 w 4469641"/>
                <a:gd name="T15" fmla="*/ 6823 h 286603"/>
                <a:gd name="T16" fmla="*/ 2122226 w 4469641"/>
                <a:gd name="T17" fmla="*/ 286603 h 286603"/>
                <a:gd name="T18" fmla="*/ 2490716 w 4469641"/>
                <a:gd name="T19" fmla="*/ 286603 h 286603"/>
                <a:gd name="T20" fmla="*/ 2729552 w 4469641"/>
                <a:gd name="T21" fmla="*/ 0 h 286603"/>
                <a:gd name="T22" fmla="*/ 2975212 w 4469641"/>
                <a:gd name="T23" fmla="*/ 279779 h 286603"/>
                <a:gd name="T24" fmla="*/ 3241343 w 4469641"/>
                <a:gd name="T25" fmla="*/ 6823 h 286603"/>
                <a:gd name="T26" fmla="*/ 3480179 w 4469641"/>
                <a:gd name="T27" fmla="*/ 279779 h 286603"/>
                <a:gd name="T28" fmla="*/ 3732662 w 4469641"/>
                <a:gd name="T29" fmla="*/ 20471 h 286603"/>
                <a:gd name="T30" fmla="*/ 3978322 w 4469641"/>
                <a:gd name="T31" fmla="*/ 272955 h 286603"/>
                <a:gd name="T32" fmla="*/ 4223982 w 4469641"/>
                <a:gd name="T33" fmla="*/ 13647 h 286603"/>
                <a:gd name="T34" fmla="*/ 4469641 w 4469641"/>
                <a:gd name="T35" fmla="*/ 279779 h 2866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469641" h="286603">
                  <a:moveTo>
                    <a:pt x="0" y="6823"/>
                  </a:moveTo>
                  <a:lnTo>
                    <a:pt x="252483" y="286603"/>
                  </a:lnTo>
                  <a:lnTo>
                    <a:pt x="484495" y="20471"/>
                  </a:lnTo>
                  <a:lnTo>
                    <a:pt x="750626" y="272955"/>
                  </a:lnTo>
                  <a:lnTo>
                    <a:pt x="996286" y="13647"/>
                  </a:lnTo>
                  <a:lnTo>
                    <a:pt x="1249966" y="283370"/>
                  </a:lnTo>
                  <a:lnTo>
                    <a:pt x="1609238" y="283371"/>
                  </a:lnTo>
                  <a:lnTo>
                    <a:pt x="1862919" y="6823"/>
                  </a:lnTo>
                  <a:lnTo>
                    <a:pt x="2122226" y="286603"/>
                  </a:lnTo>
                  <a:lnTo>
                    <a:pt x="2490716" y="286603"/>
                  </a:lnTo>
                  <a:lnTo>
                    <a:pt x="2729552" y="0"/>
                  </a:lnTo>
                  <a:lnTo>
                    <a:pt x="2975212" y="279779"/>
                  </a:lnTo>
                  <a:lnTo>
                    <a:pt x="3241343" y="6823"/>
                  </a:lnTo>
                  <a:lnTo>
                    <a:pt x="3480179" y="279779"/>
                  </a:lnTo>
                  <a:lnTo>
                    <a:pt x="3732662" y="20471"/>
                  </a:lnTo>
                  <a:lnTo>
                    <a:pt x="3978322" y="272955"/>
                  </a:lnTo>
                  <a:lnTo>
                    <a:pt x="4223982" y="13647"/>
                  </a:lnTo>
                  <a:lnTo>
                    <a:pt x="4469641" y="279779"/>
                  </a:lnTo>
                </a:path>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6699"/>
                </a:solidFill>
              </a:endParaRPr>
            </a:p>
          </p:txBody>
        </p:sp>
      </p:grpSp>
      <p:sp>
        <p:nvSpPr>
          <p:cNvPr id="14" name="TextBox 13">
            <a:extLst>
              <a:ext uri="{FF2B5EF4-FFF2-40B4-BE49-F238E27FC236}">
                <a16:creationId xmlns:a16="http://schemas.microsoft.com/office/drawing/2014/main" id="{5BAAC5DC-3142-5E9F-BCA6-D6B3A48D1DE5}"/>
              </a:ext>
            </a:extLst>
          </p:cNvPr>
          <p:cNvSpPr txBox="1"/>
          <p:nvPr/>
        </p:nvSpPr>
        <p:spPr>
          <a:xfrm>
            <a:off x="9442592" y="3158254"/>
            <a:ext cx="860425" cy="276999"/>
          </a:xfrm>
          <a:prstGeom prst="rect">
            <a:avLst/>
          </a:prstGeom>
          <a:noFill/>
        </p:spPr>
        <p:txBody>
          <a:bodyPr lIns="0" tIns="0" rIns="0" bIns="0" anchor="ctr">
            <a:spAutoFit/>
          </a:bodyPr>
          <a:lstStyle/>
          <a:p>
            <a:pPr defTabSz="914394">
              <a:defRPr/>
            </a:pPr>
            <a:r>
              <a:rPr lang="en-US" b="1" kern="900">
                <a:solidFill>
                  <a:srgbClr val="006699"/>
                </a:solidFill>
              </a:rPr>
              <a:t>18:3</a:t>
            </a:r>
            <a:r>
              <a:rPr lang="el-GR" b="1" kern="900">
                <a:solidFill>
                  <a:srgbClr val="006699"/>
                </a:solidFill>
              </a:rPr>
              <a:t>ω</a:t>
            </a:r>
            <a:r>
              <a:rPr lang="en-US" b="1" kern="900">
                <a:solidFill>
                  <a:srgbClr val="006699"/>
                </a:solidFill>
              </a:rPr>
              <a:t>-3</a:t>
            </a:r>
          </a:p>
        </p:txBody>
      </p:sp>
      <p:grpSp>
        <p:nvGrpSpPr>
          <p:cNvPr id="15" name="Group 22">
            <a:extLst>
              <a:ext uri="{FF2B5EF4-FFF2-40B4-BE49-F238E27FC236}">
                <a16:creationId xmlns:a16="http://schemas.microsoft.com/office/drawing/2014/main" id="{7890CEC4-B8E3-36BD-DC4F-3188555EE962}"/>
              </a:ext>
            </a:extLst>
          </p:cNvPr>
          <p:cNvGrpSpPr>
            <a:grpSpLocks noChangeAspect="1"/>
          </p:cNvGrpSpPr>
          <p:nvPr/>
        </p:nvGrpSpPr>
        <p:grpSpPr bwMode="auto">
          <a:xfrm>
            <a:off x="4954307" y="5895901"/>
            <a:ext cx="5455756" cy="453310"/>
            <a:chOff x="715946" y="3175242"/>
            <a:chExt cx="5416685" cy="359365"/>
          </a:xfrm>
        </p:grpSpPr>
        <p:sp>
          <p:nvSpPr>
            <p:cNvPr id="16" name="TextBox 23">
              <a:extLst>
                <a:ext uri="{FF2B5EF4-FFF2-40B4-BE49-F238E27FC236}">
                  <a16:creationId xmlns:a16="http://schemas.microsoft.com/office/drawing/2014/main" id="{C3BACF9E-AD4D-6B28-730D-822B4EB89174}"/>
                </a:ext>
              </a:extLst>
            </p:cNvPr>
            <p:cNvSpPr txBox="1">
              <a:spLocks noChangeArrowheads="1"/>
            </p:cNvSpPr>
            <p:nvPr/>
          </p:nvSpPr>
          <p:spPr bwMode="auto">
            <a:xfrm>
              <a:off x="715946" y="3202538"/>
              <a:ext cx="291249" cy="1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n-US" altLang="en-US" sz="1200">
                  <a:solidFill>
                    <a:srgbClr val="006699"/>
                  </a:solidFill>
                  <a:latin typeface="+mn-lt"/>
                </a:rPr>
                <a:t>H</a:t>
              </a:r>
              <a:r>
                <a:rPr lang="en-US" altLang="en-US" sz="1200" baseline="-25000">
                  <a:solidFill>
                    <a:srgbClr val="006699"/>
                  </a:solidFill>
                  <a:latin typeface="+mn-lt"/>
                </a:rPr>
                <a:t>3</a:t>
              </a:r>
              <a:r>
                <a:rPr lang="en-US" altLang="en-US" sz="1200">
                  <a:solidFill>
                    <a:srgbClr val="006699"/>
                  </a:solidFill>
                  <a:latin typeface="+mn-lt"/>
                </a:rPr>
                <a:t>C</a:t>
              </a:r>
            </a:p>
          </p:txBody>
        </p:sp>
        <p:sp>
          <p:nvSpPr>
            <p:cNvPr id="17" name="TextBox 24">
              <a:extLst>
                <a:ext uri="{FF2B5EF4-FFF2-40B4-BE49-F238E27FC236}">
                  <a16:creationId xmlns:a16="http://schemas.microsoft.com/office/drawing/2014/main" id="{AE4BD47B-3B13-D08A-9E60-F52DC96BBAB4}"/>
                </a:ext>
              </a:extLst>
            </p:cNvPr>
            <p:cNvSpPr txBox="1">
              <a:spLocks noChangeArrowheads="1"/>
            </p:cNvSpPr>
            <p:nvPr/>
          </p:nvSpPr>
          <p:spPr bwMode="auto">
            <a:xfrm>
              <a:off x="5651991" y="3175242"/>
              <a:ext cx="480640" cy="1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n-US" altLang="en-US" sz="1200">
                  <a:solidFill>
                    <a:srgbClr val="006699"/>
                  </a:solidFill>
                  <a:latin typeface="+mn-lt"/>
                </a:rPr>
                <a:t>COOH</a:t>
              </a:r>
            </a:p>
          </p:txBody>
        </p:sp>
        <p:sp>
          <p:nvSpPr>
            <p:cNvPr id="18" name="Freeform 25">
              <a:extLst>
                <a:ext uri="{FF2B5EF4-FFF2-40B4-BE49-F238E27FC236}">
                  <a16:creationId xmlns:a16="http://schemas.microsoft.com/office/drawing/2014/main" id="{D298D773-D067-0581-BEF1-F4AFC598343A}"/>
                </a:ext>
              </a:extLst>
            </p:cNvPr>
            <p:cNvSpPr>
              <a:spLocks/>
            </p:cNvSpPr>
            <p:nvPr/>
          </p:nvSpPr>
          <p:spPr bwMode="auto">
            <a:xfrm>
              <a:off x="1214652" y="3289105"/>
              <a:ext cx="4346813" cy="245502"/>
            </a:xfrm>
            <a:custGeom>
              <a:avLst/>
              <a:gdLst>
                <a:gd name="T0" fmla="*/ 0 w 4346812"/>
                <a:gd name="T1" fmla="*/ 260 h 279780"/>
                <a:gd name="T2" fmla="*/ 252483 w 4346812"/>
                <a:gd name="T3" fmla="*/ 10661 h 279780"/>
                <a:gd name="T4" fmla="*/ 498143 w 4346812"/>
                <a:gd name="T5" fmla="*/ 780 h 279780"/>
                <a:gd name="T6" fmla="*/ 750627 w 4346812"/>
                <a:gd name="T7" fmla="*/ 10661 h 279780"/>
                <a:gd name="T8" fmla="*/ 1009934 w 4346812"/>
                <a:gd name="T9" fmla="*/ 0 h 279780"/>
                <a:gd name="T10" fmla="*/ 1248770 w 4346812"/>
                <a:gd name="T11" fmla="*/ 10402 h 279780"/>
                <a:gd name="T12" fmla="*/ 1501253 w 4346812"/>
                <a:gd name="T13" fmla="*/ 520 h 279780"/>
                <a:gd name="T14" fmla="*/ 1760561 w 4346812"/>
                <a:gd name="T15" fmla="*/ 10402 h 279780"/>
                <a:gd name="T16" fmla="*/ 1999397 w 4346812"/>
                <a:gd name="T17" fmla="*/ 0 h 279780"/>
                <a:gd name="T18" fmla="*/ 2367911 w 4346812"/>
                <a:gd name="T19" fmla="*/ 0 h 279780"/>
                <a:gd name="T20" fmla="*/ 2613571 w 4346812"/>
                <a:gd name="T21" fmla="*/ 10661 h 279780"/>
                <a:gd name="T22" fmla="*/ 2852407 w 4346812"/>
                <a:gd name="T23" fmla="*/ 260 h 279780"/>
                <a:gd name="T24" fmla="*/ 3125362 w 4346812"/>
                <a:gd name="T25" fmla="*/ 10661 h 279780"/>
                <a:gd name="T26" fmla="*/ 3371022 w 4346812"/>
                <a:gd name="T27" fmla="*/ 260 h 279780"/>
                <a:gd name="T28" fmla="*/ 3609858 w 4346812"/>
                <a:gd name="T29" fmla="*/ 10402 h 279780"/>
                <a:gd name="T30" fmla="*/ 3862341 w 4346812"/>
                <a:gd name="T31" fmla="*/ 520 h 279780"/>
                <a:gd name="T32" fmla="*/ 4108001 w 4346812"/>
                <a:gd name="T33" fmla="*/ 10661 h 279780"/>
                <a:gd name="T34" fmla="*/ 4346837 w 4346812"/>
                <a:gd name="T35" fmla="*/ 780 h 2797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46812" h="279780">
                  <a:moveTo>
                    <a:pt x="0" y="6824"/>
                  </a:moveTo>
                  <a:lnTo>
                    <a:pt x="252483" y="279780"/>
                  </a:lnTo>
                  <a:lnTo>
                    <a:pt x="498143" y="20472"/>
                  </a:lnTo>
                  <a:lnTo>
                    <a:pt x="750627" y="279780"/>
                  </a:lnTo>
                  <a:lnTo>
                    <a:pt x="1009934" y="0"/>
                  </a:lnTo>
                  <a:lnTo>
                    <a:pt x="1248770" y="272956"/>
                  </a:lnTo>
                  <a:lnTo>
                    <a:pt x="1501253" y="13648"/>
                  </a:lnTo>
                  <a:lnTo>
                    <a:pt x="1760561" y="272956"/>
                  </a:lnTo>
                  <a:lnTo>
                    <a:pt x="1999397" y="0"/>
                  </a:lnTo>
                  <a:lnTo>
                    <a:pt x="2367886" y="0"/>
                  </a:lnTo>
                  <a:lnTo>
                    <a:pt x="2613546" y="279780"/>
                  </a:lnTo>
                  <a:lnTo>
                    <a:pt x="2852382" y="6824"/>
                  </a:lnTo>
                  <a:lnTo>
                    <a:pt x="3125337" y="279780"/>
                  </a:lnTo>
                  <a:lnTo>
                    <a:pt x="3370997" y="6824"/>
                  </a:lnTo>
                  <a:lnTo>
                    <a:pt x="3609833" y="272956"/>
                  </a:lnTo>
                  <a:lnTo>
                    <a:pt x="3862316" y="13648"/>
                  </a:lnTo>
                  <a:lnTo>
                    <a:pt x="4107976" y="279780"/>
                  </a:lnTo>
                  <a:lnTo>
                    <a:pt x="4346812" y="20472"/>
                  </a:lnTo>
                </a:path>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6699"/>
                </a:solidFill>
              </a:endParaRPr>
            </a:p>
          </p:txBody>
        </p:sp>
        <p:cxnSp>
          <p:nvCxnSpPr>
            <p:cNvPr id="19" name="Straight Connector 26">
              <a:extLst>
                <a:ext uri="{FF2B5EF4-FFF2-40B4-BE49-F238E27FC236}">
                  <a16:creationId xmlns:a16="http://schemas.microsoft.com/office/drawing/2014/main" id="{043E1D4B-B59D-F283-6E93-A68F3F510D4D}"/>
                </a:ext>
              </a:extLst>
            </p:cNvPr>
            <p:cNvCxnSpPr>
              <a:cxnSpLocks noChangeShapeType="1"/>
            </p:cNvCxnSpPr>
            <p:nvPr/>
          </p:nvCxnSpPr>
          <p:spPr bwMode="auto">
            <a:xfrm>
              <a:off x="3222695" y="3339235"/>
              <a:ext cx="357216"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 29">
            <a:extLst>
              <a:ext uri="{FF2B5EF4-FFF2-40B4-BE49-F238E27FC236}">
                <a16:creationId xmlns:a16="http://schemas.microsoft.com/office/drawing/2014/main" id="{AEF71C86-5A74-33ED-6D21-E245381922CB}"/>
              </a:ext>
            </a:extLst>
          </p:cNvPr>
          <p:cNvGrpSpPr>
            <a:grpSpLocks noChangeAspect="1"/>
          </p:cNvGrpSpPr>
          <p:nvPr/>
        </p:nvGrpSpPr>
        <p:grpSpPr bwMode="auto">
          <a:xfrm>
            <a:off x="4862319" y="1921946"/>
            <a:ext cx="5756368" cy="978503"/>
            <a:chOff x="1983653" y="2234990"/>
            <a:chExt cx="6066920" cy="931724"/>
          </a:xfrm>
        </p:grpSpPr>
        <p:grpSp>
          <p:nvGrpSpPr>
            <p:cNvPr id="21" name="Group 30">
              <a:extLst>
                <a:ext uri="{FF2B5EF4-FFF2-40B4-BE49-F238E27FC236}">
                  <a16:creationId xmlns:a16="http://schemas.microsoft.com/office/drawing/2014/main" id="{E3672715-9492-6507-3E9F-6D5FDDB0FF0D}"/>
                </a:ext>
              </a:extLst>
            </p:cNvPr>
            <p:cNvGrpSpPr>
              <a:grpSpLocks/>
            </p:cNvGrpSpPr>
            <p:nvPr/>
          </p:nvGrpSpPr>
          <p:grpSpPr bwMode="auto">
            <a:xfrm>
              <a:off x="2567798" y="2494483"/>
              <a:ext cx="5040010" cy="289783"/>
              <a:chOff x="2567798" y="2494483"/>
              <a:chExt cx="5040010" cy="289783"/>
            </a:xfrm>
          </p:grpSpPr>
          <p:sp>
            <p:nvSpPr>
              <p:cNvPr id="32" name="Freeform 41">
                <a:extLst>
                  <a:ext uri="{FF2B5EF4-FFF2-40B4-BE49-F238E27FC236}">
                    <a16:creationId xmlns:a16="http://schemas.microsoft.com/office/drawing/2014/main" id="{7F4DAC84-1C98-C50A-5828-883CFE126C53}"/>
                  </a:ext>
                </a:extLst>
              </p:cNvPr>
              <p:cNvSpPr>
                <a:spLocks/>
              </p:cNvSpPr>
              <p:nvPr/>
            </p:nvSpPr>
            <p:spPr bwMode="auto">
              <a:xfrm>
                <a:off x="2567798" y="2494483"/>
                <a:ext cx="5040010" cy="248717"/>
              </a:xfrm>
              <a:custGeom>
                <a:avLst/>
                <a:gdLst>
                  <a:gd name="T0" fmla="*/ 0 w 5040010"/>
                  <a:gd name="T1" fmla="*/ 16580 h 248717"/>
                  <a:gd name="T2" fmla="*/ 248880 w 5040010"/>
                  <a:gd name="T3" fmla="*/ 248717 h 248717"/>
                  <a:gd name="T4" fmla="*/ 489957 w 5040010"/>
                  <a:gd name="T5" fmla="*/ 4024 h 248717"/>
                  <a:gd name="T6" fmla="*/ 731357 w 5040010"/>
                  <a:gd name="T7" fmla="*/ 234087 h 248717"/>
                  <a:gd name="T8" fmla="*/ 980074 w 5040010"/>
                  <a:gd name="T9" fmla="*/ 7315 h 248717"/>
                  <a:gd name="T10" fmla="*/ 1228791 w 5040010"/>
                  <a:gd name="T11" fmla="*/ 234087 h 248717"/>
                  <a:gd name="T12" fmla="*/ 1557975 w 5040010"/>
                  <a:gd name="T13" fmla="*/ 234087 h 248717"/>
                  <a:gd name="T14" fmla="*/ 1814007 w 5040010"/>
                  <a:gd name="T15" fmla="*/ 0 h 248717"/>
                  <a:gd name="T16" fmla="*/ 2062724 w 5040010"/>
                  <a:gd name="T17" fmla="*/ 234087 h 248717"/>
                  <a:gd name="T18" fmla="*/ 2406538 w 5040010"/>
                  <a:gd name="T19" fmla="*/ 234087 h 248717"/>
                  <a:gd name="T20" fmla="*/ 2655255 w 5040010"/>
                  <a:gd name="T21" fmla="*/ 7315 h 248717"/>
                  <a:gd name="T22" fmla="*/ 2910635 w 5040010"/>
                  <a:gd name="T23" fmla="*/ 232744 h 248717"/>
                  <a:gd name="T24" fmla="*/ 3240958 w 5040010"/>
                  <a:gd name="T25" fmla="*/ 232744 h 248717"/>
                  <a:gd name="T26" fmla="*/ 3496503 w 5040010"/>
                  <a:gd name="T27" fmla="*/ 0 h 248717"/>
                  <a:gd name="T28" fmla="*/ 3752535 w 5040010"/>
                  <a:gd name="T29" fmla="*/ 234087 h 248717"/>
                  <a:gd name="T30" fmla="*/ 4074404 w 5040010"/>
                  <a:gd name="T31" fmla="*/ 234087 h 248717"/>
                  <a:gd name="T32" fmla="*/ 4330436 w 5040010"/>
                  <a:gd name="T33" fmla="*/ 14631 h 248717"/>
                  <a:gd name="T34" fmla="*/ 4586468 w 5040010"/>
                  <a:gd name="T35" fmla="*/ 241402 h 248717"/>
                  <a:gd name="T36" fmla="*/ 4813076 w 5040010"/>
                  <a:gd name="T37" fmla="*/ 7316 h 248717"/>
                  <a:gd name="T38" fmla="*/ 5040010 w 5040010"/>
                  <a:gd name="T39" fmla="*/ 219456 h 248717"/>
                  <a:gd name="T40" fmla="*/ 5040010 w 5040010"/>
                  <a:gd name="T41" fmla="*/ 219456 h 248717"/>
                  <a:gd name="T42" fmla="*/ 5040010 w 5040010"/>
                  <a:gd name="T43" fmla="*/ 219456 h 2487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40010" h="248717">
                    <a:moveTo>
                      <a:pt x="0" y="16580"/>
                    </a:moveTo>
                    <a:lnTo>
                      <a:pt x="248880" y="248717"/>
                    </a:lnTo>
                    <a:lnTo>
                      <a:pt x="489957" y="4024"/>
                    </a:lnTo>
                    <a:lnTo>
                      <a:pt x="731357" y="234087"/>
                    </a:lnTo>
                    <a:lnTo>
                      <a:pt x="980074" y="7315"/>
                    </a:lnTo>
                    <a:lnTo>
                      <a:pt x="1228791" y="234087"/>
                    </a:lnTo>
                    <a:lnTo>
                      <a:pt x="1557975" y="234087"/>
                    </a:lnTo>
                    <a:lnTo>
                      <a:pt x="1814007" y="0"/>
                    </a:lnTo>
                    <a:lnTo>
                      <a:pt x="2062724" y="234087"/>
                    </a:lnTo>
                    <a:lnTo>
                      <a:pt x="2406538" y="234087"/>
                    </a:lnTo>
                    <a:lnTo>
                      <a:pt x="2655255" y="7315"/>
                    </a:lnTo>
                    <a:lnTo>
                      <a:pt x="2910635" y="232744"/>
                    </a:lnTo>
                    <a:lnTo>
                      <a:pt x="3240958" y="232744"/>
                    </a:lnTo>
                    <a:lnTo>
                      <a:pt x="3496503" y="0"/>
                    </a:lnTo>
                    <a:lnTo>
                      <a:pt x="3752535" y="234087"/>
                    </a:lnTo>
                    <a:lnTo>
                      <a:pt x="4074404" y="234087"/>
                    </a:lnTo>
                    <a:lnTo>
                      <a:pt x="4330436" y="14631"/>
                    </a:lnTo>
                    <a:lnTo>
                      <a:pt x="4586468" y="241402"/>
                    </a:lnTo>
                    <a:lnTo>
                      <a:pt x="4813076" y="7316"/>
                    </a:lnTo>
                    <a:lnTo>
                      <a:pt x="5040010" y="219456"/>
                    </a:lnTo>
                  </a:path>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6699"/>
                  </a:solidFill>
                </a:endParaRPr>
              </a:p>
            </p:txBody>
          </p:sp>
          <p:sp>
            <p:nvSpPr>
              <p:cNvPr id="33" name="Freeform 42">
                <a:extLst>
                  <a:ext uri="{FF2B5EF4-FFF2-40B4-BE49-F238E27FC236}">
                    <a16:creationId xmlns:a16="http://schemas.microsoft.com/office/drawing/2014/main" id="{C3E13575-4544-7B76-1616-32343F4AF77C}"/>
                  </a:ext>
                </a:extLst>
              </p:cNvPr>
              <p:cNvSpPr>
                <a:spLocks/>
              </p:cNvSpPr>
              <p:nvPr/>
            </p:nvSpPr>
            <p:spPr bwMode="auto">
              <a:xfrm>
                <a:off x="3789274" y="2784266"/>
                <a:ext cx="343814" cy="0"/>
              </a:xfrm>
              <a:custGeom>
                <a:avLst/>
                <a:gdLst>
                  <a:gd name="T0" fmla="*/ 0 w 343814"/>
                  <a:gd name="T1" fmla="*/ 343814 w 343814"/>
                  <a:gd name="T2" fmla="*/ 0 60000 65536"/>
                  <a:gd name="T3" fmla="*/ 0 60000 65536"/>
                </a:gdLst>
                <a:ahLst/>
                <a:cxnLst>
                  <a:cxn ang="T2">
                    <a:pos x="T0" y="0"/>
                  </a:cxn>
                  <a:cxn ang="T3">
                    <a:pos x="T1" y="0"/>
                  </a:cxn>
                </a:cxnLst>
                <a:rect l="0" t="0" r="r" b="b"/>
                <a:pathLst>
                  <a:path w="343814">
                    <a:moveTo>
                      <a:pt x="0" y="0"/>
                    </a:moveTo>
                    <a:lnTo>
                      <a:pt x="343814" y="0"/>
                    </a:lnTo>
                  </a:path>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6699"/>
                  </a:solidFill>
                </a:endParaRPr>
              </a:p>
            </p:txBody>
          </p:sp>
          <p:sp>
            <p:nvSpPr>
              <p:cNvPr id="34" name="Freeform 43">
                <a:extLst>
                  <a:ext uri="{FF2B5EF4-FFF2-40B4-BE49-F238E27FC236}">
                    <a16:creationId xmlns:a16="http://schemas.microsoft.com/office/drawing/2014/main" id="{8A42765D-16B0-8104-9C68-D670F0B4316D}"/>
                  </a:ext>
                </a:extLst>
              </p:cNvPr>
              <p:cNvSpPr>
                <a:spLocks/>
              </p:cNvSpPr>
              <p:nvPr/>
            </p:nvSpPr>
            <p:spPr bwMode="auto">
              <a:xfrm>
                <a:off x="4630523" y="2784266"/>
                <a:ext cx="343814" cy="0"/>
              </a:xfrm>
              <a:custGeom>
                <a:avLst/>
                <a:gdLst>
                  <a:gd name="T0" fmla="*/ 0 w 343814"/>
                  <a:gd name="T1" fmla="*/ 343814 w 343814"/>
                  <a:gd name="T2" fmla="*/ 0 60000 65536"/>
                  <a:gd name="T3" fmla="*/ 0 60000 65536"/>
                </a:gdLst>
                <a:ahLst/>
                <a:cxnLst>
                  <a:cxn ang="T2">
                    <a:pos x="T0" y="0"/>
                  </a:cxn>
                  <a:cxn ang="T3">
                    <a:pos x="T1" y="0"/>
                  </a:cxn>
                </a:cxnLst>
                <a:rect l="0" t="0" r="r" b="b"/>
                <a:pathLst>
                  <a:path w="343814">
                    <a:moveTo>
                      <a:pt x="0" y="0"/>
                    </a:moveTo>
                    <a:lnTo>
                      <a:pt x="343814" y="0"/>
                    </a:lnTo>
                  </a:path>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6699"/>
                  </a:solidFill>
                </a:endParaRPr>
              </a:p>
            </p:txBody>
          </p:sp>
          <p:sp>
            <p:nvSpPr>
              <p:cNvPr id="35" name="Freeform 44">
                <a:extLst>
                  <a:ext uri="{FF2B5EF4-FFF2-40B4-BE49-F238E27FC236}">
                    <a16:creationId xmlns:a16="http://schemas.microsoft.com/office/drawing/2014/main" id="{73562E0F-79EB-A00E-58AF-116B59204D27}"/>
                  </a:ext>
                </a:extLst>
              </p:cNvPr>
              <p:cNvSpPr>
                <a:spLocks/>
              </p:cNvSpPr>
              <p:nvPr/>
            </p:nvSpPr>
            <p:spPr bwMode="auto">
              <a:xfrm>
                <a:off x="5471282" y="2784266"/>
                <a:ext cx="343814" cy="0"/>
              </a:xfrm>
              <a:custGeom>
                <a:avLst/>
                <a:gdLst>
                  <a:gd name="T0" fmla="*/ 0 w 343814"/>
                  <a:gd name="T1" fmla="*/ 343814 w 343814"/>
                  <a:gd name="T2" fmla="*/ 0 60000 65536"/>
                  <a:gd name="T3" fmla="*/ 0 60000 65536"/>
                </a:gdLst>
                <a:ahLst/>
                <a:cxnLst>
                  <a:cxn ang="T2">
                    <a:pos x="T0" y="0"/>
                  </a:cxn>
                  <a:cxn ang="T3">
                    <a:pos x="T1" y="0"/>
                  </a:cxn>
                </a:cxnLst>
                <a:rect l="0" t="0" r="r" b="b"/>
                <a:pathLst>
                  <a:path w="343814">
                    <a:moveTo>
                      <a:pt x="0" y="0"/>
                    </a:moveTo>
                    <a:lnTo>
                      <a:pt x="343814" y="0"/>
                    </a:lnTo>
                  </a:path>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6699"/>
                  </a:solidFill>
                </a:endParaRPr>
              </a:p>
            </p:txBody>
          </p:sp>
          <p:sp>
            <p:nvSpPr>
              <p:cNvPr id="36" name="Freeform 45">
                <a:extLst>
                  <a:ext uri="{FF2B5EF4-FFF2-40B4-BE49-F238E27FC236}">
                    <a16:creationId xmlns:a16="http://schemas.microsoft.com/office/drawing/2014/main" id="{42416A1D-A799-7185-24AE-3B274CDD871C}"/>
                  </a:ext>
                </a:extLst>
              </p:cNvPr>
              <p:cNvSpPr>
                <a:spLocks/>
              </p:cNvSpPr>
              <p:nvPr/>
            </p:nvSpPr>
            <p:spPr bwMode="auto">
              <a:xfrm>
                <a:off x="6320333" y="2784266"/>
                <a:ext cx="343814" cy="0"/>
              </a:xfrm>
              <a:custGeom>
                <a:avLst/>
                <a:gdLst>
                  <a:gd name="T0" fmla="*/ 0 w 343814"/>
                  <a:gd name="T1" fmla="*/ 343814 w 343814"/>
                  <a:gd name="T2" fmla="*/ 0 60000 65536"/>
                  <a:gd name="T3" fmla="*/ 0 60000 65536"/>
                </a:gdLst>
                <a:ahLst/>
                <a:cxnLst>
                  <a:cxn ang="T2">
                    <a:pos x="T0" y="0"/>
                  </a:cxn>
                  <a:cxn ang="T3">
                    <a:pos x="T1" y="0"/>
                  </a:cxn>
                </a:cxnLst>
                <a:rect l="0" t="0" r="r" b="b"/>
                <a:pathLst>
                  <a:path w="343814">
                    <a:moveTo>
                      <a:pt x="0" y="0"/>
                    </a:moveTo>
                    <a:lnTo>
                      <a:pt x="343814" y="0"/>
                    </a:lnTo>
                  </a:path>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6699"/>
                  </a:solidFill>
                </a:endParaRPr>
              </a:p>
            </p:txBody>
          </p:sp>
        </p:grpSp>
        <p:sp>
          <p:nvSpPr>
            <p:cNvPr id="22" name="TextBox 31">
              <a:extLst>
                <a:ext uri="{FF2B5EF4-FFF2-40B4-BE49-F238E27FC236}">
                  <a16:creationId xmlns:a16="http://schemas.microsoft.com/office/drawing/2014/main" id="{633BA045-863D-4879-FBAF-51BA25A420E3}"/>
                </a:ext>
              </a:extLst>
            </p:cNvPr>
            <p:cNvSpPr txBox="1">
              <a:spLocks noChangeArrowheads="1"/>
            </p:cNvSpPr>
            <p:nvPr/>
          </p:nvSpPr>
          <p:spPr bwMode="auto">
            <a:xfrm>
              <a:off x="7540349" y="2763573"/>
              <a:ext cx="510224" cy="1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n-US" altLang="en-US" sz="1200">
                  <a:solidFill>
                    <a:srgbClr val="006699"/>
                  </a:solidFill>
                  <a:latin typeface="+mn-lt"/>
                </a:rPr>
                <a:t>COOH</a:t>
              </a:r>
            </a:p>
          </p:txBody>
        </p:sp>
        <p:sp>
          <p:nvSpPr>
            <p:cNvPr id="23" name="TextBox 32">
              <a:extLst>
                <a:ext uri="{FF2B5EF4-FFF2-40B4-BE49-F238E27FC236}">
                  <a16:creationId xmlns:a16="http://schemas.microsoft.com/office/drawing/2014/main" id="{A302EFEB-7C72-B0FA-FA57-E484D6763E51}"/>
                </a:ext>
              </a:extLst>
            </p:cNvPr>
            <p:cNvSpPr txBox="1">
              <a:spLocks noChangeArrowheads="1"/>
            </p:cNvSpPr>
            <p:nvPr/>
          </p:nvSpPr>
          <p:spPr bwMode="auto">
            <a:xfrm>
              <a:off x="1983653" y="2430467"/>
              <a:ext cx="309176" cy="1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n-US" altLang="en-US" sz="1200">
                  <a:solidFill>
                    <a:srgbClr val="006699"/>
                  </a:solidFill>
                  <a:latin typeface="+mn-lt"/>
                </a:rPr>
                <a:t>H</a:t>
              </a:r>
              <a:r>
                <a:rPr lang="en-US" altLang="en-US" sz="1200" baseline="-25000">
                  <a:solidFill>
                    <a:srgbClr val="006699"/>
                  </a:solidFill>
                  <a:latin typeface="+mn-lt"/>
                </a:rPr>
                <a:t>3</a:t>
              </a:r>
              <a:r>
                <a:rPr lang="en-US" altLang="en-US" sz="1200">
                  <a:solidFill>
                    <a:srgbClr val="006699"/>
                  </a:solidFill>
                  <a:latin typeface="+mn-lt"/>
                </a:rPr>
                <a:t>C</a:t>
              </a:r>
            </a:p>
          </p:txBody>
        </p:sp>
        <p:sp>
          <p:nvSpPr>
            <p:cNvPr id="24" name="TextBox 33">
              <a:extLst>
                <a:ext uri="{FF2B5EF4-FFF2-40B4-BE49-F238E27FC236}">
                  <a16:creationId xmlns:a16="http://schemas.microsoft.com/office/drawing/2014/main" id="{8D02FE5D-9598-7FCF-4EDC-14558ADDD3E3}"/>
                </a:ext>
              </a:extLst>
            </p:cNvPr>
            <p:cNvSpPr txBox="1">
              <a:spLocks noChangeArrowheads="1"/>
            </p:cNvSpPr>
            <p:nvPr/>
          </p:nvSpPr>
          <p:spPr bwMode="auto">
            <a:xfrm>
              <a:off x="2471057" y="2234990"/>
              <a:ext cx="206117" cy="1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n-US" altLang="en-US" sz="1200">
                  <a:solidFill>
                    <a:srgbClr val="006699"/>
                  </a:solidFill>
                  <a:latin typeface="+mn-lt"/>
                </a:rPr>
                <a:t>20</a:t>
              </a:r>
            </a:p>
          </p:txBody>
        </p:sp>
        <p:sp>
          <p:nvSpPr>
            <p:cNvPr id="25" name="TextBox 34">
              <a:extLst>
                <a:ext uri="{FF2B5EF4-FFF2-40B4-BE49-F238E27FC236}">
                  <a16:creationId xmlns:a16="http://schemas.microsoft.com/office/drawing/2014/main" id="{F668D9A0-4403-38F9-FF27-E3BB4223935B}"/>
                </a:ext>
              </a:extLst>
            </p:cNvPr>
            <p:cNvSpPr txBox="1">
              <a:spLocks noChangeArrowheads="1"/>
            </p:cNvSpPr>
            <p:nvPr/>
          </p:nvSpPr>
          <p:spPr bwMode="auto">
            <a:xfrm>
              <a:off x="3816694" y="2471410"/>
              <a:ext cx="165569" cy="1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n-US" altLang="en-US" sz="1200">
                  <a:solidFill>
                    <a:srgbClr val="006699"/>
                  </a:solidFill>
                  <a:latin typeface="+mn-lt"/>
                </a:rPr>
                <a:t>14</a:t>
              </a:r>
            </a:p>
          </p:txBody>
        </p:sp>
        <p:sp>
          <p:nvSpPr>
            <p:cNvPr id="26" name="TextBox 35">
              <a:extLst>
                <a:ext uri="{FF2B5EF4-FFF2-40B4-BE49-F238E27FC236}">
                  <a16:creationId xmlns:a16="http://schemas.microsoft.com/office/drawing/2014/main" id="{7066B00B-43F6-876B-AE38-C6979FE81EA4}"/>
                </a:ext>
              </a:extLst>
            </p:cNvPr>
            <p:cNvSpPr txBox="1">
              <a:spLocks noChangeArrowheads="1"/>
            </p:cNvSpPr>
            <p:nvPr/>
          </p:nvSpPr>
          <p:spPr bwMode="auto">
            <a:xfrm>
              <a:off x="4681994" y="2485060"/>
              <a:ext cx="128401" cy="1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n-US" altLang="en-US" sz="1200">
                  <a:solidFill>
                    <a:srgbClr val="006699"/>
                  </a:solidFill>
                  <a:latin typeface="+mn-lt"/>
                </a:rPr>
                <a:t>11</a:t>
              </a:r>
            </a:p>
          </p:txBody>
        </p:sp>
        <p:sp>
          <p:nvSpPr>
            <p:cNvPr id="27" name="TextBox 36">
              <a:extLst>
                <a:ext uri="{FF2B5EF4-FFF2-40B4-BE49-F238E27FC236}">
                  <a16:creationId xmlns:a16="http://schemas.microsoft.com/office/drawing/2014/main" id="{D9F6F88A-2057-A087-DF30-08A3FA352808}"/>
                </a:ext>
              </a:extLst>
            </p:cNvPr>
            <p:cNvSpPr txBox="1">
              <a:spLocks noChangeArrowheads="1"/>
            </p:cNvSpPr>
            <p:nvPr/>
          </p:nvSpPr>
          <p:spPr bwMode="auto">
            <a:xfrm>
              <a:off x="5654137" y="2485060"/>
              <a:ext cx="103059" cy="1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n-US" altLang="en-US" sz="1200">
                  <a:solidFill>
                    <a:srgbClr val="006699"/>
                  </a:solidFill>
                  <a:latin typeface="+mn-lt"/>
                </a:rPr>
                <a:t>8</a:t>
              </a:r>
            </a:p>
          </p:txBody>
        </p:sp>
        <p:sp>
          <p:nvSpPr>
            <p:cNvPr id="28" name="TextBox 37">
              <a:extLst>
                <a:ext uri="{FF2B5EF4-FFF2-40B4-BE49-F238E27FC236}">
                  <a16:creationId xmlns:a16="http://schemas.microsoft.com/office/drawing/2014/main" id="{2BF959BC-37B9-93E5-D97A-6BC7D9A89E21}"/>
                </a:ext>
              </a:extLst>
            </p:cNvPr>
            <p:cNvSpPr txBox="1">
              <a:spLocks noChangeArrowheads="1"/>
            </p:cNvSpPr>
            <p:nvPr/>
          </p:nvSpPr>
          <p:spPr bwMode="auto">
            <a:xfrm>
              <a:off x="6513945" y="2498707"/>
              <a:ext cx="96301" cy="1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n-US" altLang="en-US" sz="1200">
                  <a:solidFill>
                    <a:srgbClr val="006699"/>
                  </a:solidFill>
                  <a:latin typeface="+mn-lt"/>
                </a:rPr>
                <a:t>5</a:t>
              </a:r>
            </a:p>
          </p:txBody>
        </p:sp>
        <p:sp>
          <p:nvSpPr>
            <p:cNvPr id="29" name="TextBox 38">
              <a:extLst>
                <a:ext uri="{FF2B5EF4-FFF2-40B4-BE49-F238E27FC236}">
                  <a16:creationId xmlns:a16="http://schemas.microsoft.com/office/drawing/2014/main" id="{7BC0E074-4FFF-8494-7064-37A28A4249D7}"/>
                </a:ext>
              </a:extLst>
            </p:cNvPr>
            <p:cNvSpPr txBox="1">
              <a:spLocks noChangeArrowheads="1"/>
            </p:cNvSpPr>
            <p:nvPr/>
          </p:nvSpPr>
          <p:spPr bwMode="auto">
            <a:xfrm>
              <a:off x="7660358" y="2485060"/>
              <a:ext cx="64200" cy="1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n-US" altLang="en-US" sz="1200">
                  <a:solidFill>
                    <a:srgbClr val="006699"/>
                  </a:solidFill>
                  <a:latin typeface="+mn-lt"/>
                </a:rPr>
                <a:t>1</a:t>
              </a:r>
            </a:p>
          </p:txBody>
        </p:sp>
        <p:sp>
          <p:nvSpPr>
            <p:cNvPr id="30" name="TextBox 39">
              <a:extLst>
                <a:ext uri="{FF2B5EF4-FFF2-40B4-BE49-F238E27FC236}">
                  <a16:creationId xmlns:a16="http://schemas.microsoft.com/office/drawing/2014/main" id="{E3E95228-80FA-6142-3572-916A004E59B5}"/>
                </a:ext>
              </a:extLst>
            </p:cNvPr>
            <p:cNvSpPr txBox="1">
              <a:spLocks noChangeArrowheads="1"/>
            </p:cNvSpPr>
            <p:nvPr/>
          </p:nvSpPr>
          <p:spPr bwMode="auto">
            <a:xfrm>
              <a:off x="2813681" y="3005530"/>
              <a:ext cx="1957564" cy="1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l-GR" altLang="en-US" sz="1100" b="1">
                  <a:solidFill>
                    <a:srgbClr val="006699"/>
                  </a:solidFill>
                  <a:latin typeface="+mn-lt"/>
                </a:rPr>
                <a:t>ω</a:t>
              </a:r>
              <a:r>
                <a:rPr lang="en-US" altLang="en-US" sz="1100" b="1">
                  <a:solidFill>
                    <a:srgbClr val="006699"/>
                  </a:solidFill>
                  <a:latin typeface="+mn-lt"/>
                </a:rPr>
                <a:t> Carbon</a:t>
              </a:r>
            </a:p>
          </p:txBody>
        </p:sp>
        <p:cxnSp>
          <p:nvCxnSpPr>
            <p:cNvPr id="31" name="Straight Arrow Connector 30">
              <a:extLst>
                <a:ext uri="{FF2B5EF4-FFF2-40B4-BE49-F238E27FC236}">
                  <a16:creationId xmlns:a16="http://schemas.microsoft.com/office/drawing/2014/main" id="{126BFC47-BEE7-F59A-89FA-4DDC9DADA4B1}"/>
                </a:ext>
              </a:extLst>
            </p:cNvPr>
            <p:cNvCxnSpPr>
              <a:stCxn id="30" idx="0"/>
              <a:endCxn id="33" idx="0"/>
            </p:cNvCxnSpPr>
            <p:nvPr/>
          </p:nvCxnSpPr>
          <p:spPr bwMode="auto">
            <a:xfrm flipH="1" flipV="1">
              <a:off x="3789274" y="2784266"/>
              <a:ext cx="3190" cy="221264"/>
            </a:xfrm>
            <a:prstGeom prst="straightConnector1">
              <a:avLst/>
            </a:prstGeom>
            <a:solidFill>
              <a:schemeClr val="accent1"/>
            </a:solidFill>
            <a:ln w="12700" cap="flat" cmpd="sng" algn="ctr">
              <a:solidFill>
                <a:schemeClr val="accent2">
                  <a:lumMod val="25000"/>
                </a:schemeClr>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 name="Group 56">
            <a:extLst>
              <a:ext uri="{FF2B5EF4-FFF2-40B4-BE49-F238E27FC236}">
                <a16:creationId xmlns:a16="http://schemas.microsoft.com/office/drawing/2014/main" id="{14898C40-A907-F7D9-D45D-AD62441FB8E2}"/>
              </a:ext>
            </a:extLst>
          </p:cNvPr>
          <p:cNvGrpSpPr>
            <a:grpSpLocks noChangeAspect="1"/>
          </p:cNvGrpSpPr>
          <p:nvPr/>
        </p:nvGrpSpPr>
        <p:grpSpPr bwMode="auto">
          <a:xfrm>
            <a:off x="4967695" y="3666556"/>
            <a:ext cx="6140651" cy="468299"/>
            <a:chOff x="777603" y="5583730"/>
            <a:chExt cx="5444880" cy="407637"/>
          </a:xfrm>
        </p:grpSpPr>
        <p:sp>
          <p:nvSpPr>
            <p:cNvPr id="38" name="TextBox 57">
              <a:extLst>
                <a:ext uri="{FF2B5EF4-FFF2-40B4-BE49-F238E27FC236}">
                  <a16:creationId xmlns:a16="http://schemas.microsoft.com/office/drawing/2014/main" id="{CBFB0B4B-83F9-755E-7050-E79C05A6C346}"/>
                </a:ext>
              </a:extLst>
            </p:cNvPr>
            <p:cNvSpPr txBox="1">
              <a:spLocks noChangeArrowheads="1"/>
            </p:cNvSpPr>
            <p:nvPr/>
          </p:nvSpPr>
          <p:spPr bwMode="auto">
            <a:xfrm>
              <a:off x="777603" y="5583730"/>
              <a:ext cx="260112" cy="16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n-US" altLang="en-US" sz="1200">
                  <a:solidFill>
                    <a:srgbClr val="006699"/>
                  </a:solidFill>
                  <a:latin typeface="+mn-lt"/>
                </a:rPr>
                <a:t>H</a:t>
              </a:r>
              <a:r>
                <a:rPr lang="en-US" altLang="en-US" sz="1200" baseline="-25000">
                  <a:solidFill>
                    <a:srgbClr val="006699"/>
                  </a:solidFill>
                  <a:latin typeface="+mn-lt"/>
                </a:rPr>
                <a:t>3</a:t>
              </a:r>
              <a:r>
                <a:rPr lang="en-US" altLang="en-US" sz="1200">
                  <a:solidFill>
                    <a:srgbClr val="006699"/>
                  </a:solidFill>
                  <a:latin typeface="+mn-lt"/>
                </a:rPr>
                <a:t>C</a:t>
              </a:r>
            </a:p>
          </p:txBody>
        </p:sp>
        <p:sp>
          <p:nvSpPr>
            <p:cNvPr id="39" name="TextBox 58">
              <a:extLst>
                <a:ext uri="{FF2B5EF4-FFF2-40B4-BE49-F238E27FC236}">
                  <a16:creationId xmlns:a16="http://schemas.microsoft.com/office/drawing/2014/main" id="{4AD143B0-CB19-174B-9AA5-379B8D5C8001}"/>
                </a:ext>
              </a:extLst>
            </p:cNvPr>
            <p:cNvSpPr txBox="1">
              <a:spLocks noChangeArrowheads="1"/>
            </p:cNvSpPr>
            <p:nvPr/>
          </p:nvSpPr>
          <p:spPr bwMode="auto">
            <a:xfrm>
              <a:off x="5793228" y="5583730"/>
              <a:ext cx="429255" cy="16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sz="1400">
                  <a:solidFill>
                    <a:schemeClr val="tx1"/>
                  </a:solidFill>
                  <a:latin typeface="Verdana" pitchFamily="34" charset="0"/>
                </a:defRPr>
              </a:lvl1pPr>
              <a:lvl2pPr marL="742950" indent="-285750" defTabSz="912813">
                <a:defRPr sz="1400">
                  <a:solidFill>
                    <a:schemeClr val="tx1"/>
                  </a:solidFill>
                  <a:latin typeface="Verdana" pitchFamily="34" charset="0"/>
                </a:defRPr>
              </a:lvl2pPr>
              <a:lvl3pPr marL="1143000" indent="-228600" defTabSz="912813">
                <a:defRPr sz="1400">
                  <a:solidFill>
                    <a:schemeClr val="tx1"/>
                  </a:solidFill>
                  <a:latin typeface="Verdana" pitchFamily="34" charset="0"/>
                </a:defRPr>
              </a:lvl3pPr>
              <a:lvl4pPr marL="1600200" indent="-228600" defTabSz="912813">
                <a:defRPr sz="1400">
                  <a:solidFill>
                    <a:schemeClr val="tx1"/>
                  </a:solidFill>
                  <a:latin typeface="Verdana" pitchFamily="34" charset="0"/>
                </a:defRPr>
              </a:lvl4pPr>
              <a:lvl5pPr marL="2057400" indent="-228600" defTabSz="912813">
                <a:defRPr sz="1400">
                  <a:solidFill>
                    <a:schemeClr val="tx1"/>
                  </a:solidFill>
                  <a:latin typeface="Verdana" pitchFamily="34" charset="0"/>
                </a:defRPr>
              </a:lvl5pPr>
              <a:lvl6pPr marL="2514600" indent="-228600" algn="ctr" defTabSz="912813" eaLnBrk="0" fontAlgn="base" hangingPunct="0">
                <a:spcBef>
                  <a:spcPct val="0"/>
                </a:spcBef>
                <a:spcAft>
                  <a:spcPct val="0"/>
                </a:spcAft>
                <a:defRPr sz="1400">
                  <a:solidFill>
                    <a:schemeClr val="tx1"/>
                  </a:solidFill>
                  <a:latin typeface="Verdana" pitchFamily="34" charset="0"/>
                </a:defRPr>
              </a:lvl6pPr>
              <a:lvl7pPr marL="2971800" indent="-228600" algn="ctr" defTabSz="912813" eaLnBrk="0" fontAlgn="base" hangingPunct="0">
                <a:spcBef>
                  <a:spcPct val="0"/>
                </a:spcBef>
                <a:spcAft>
                  <a:spcPct val="0"/>
                </a:spcAft>
                <a:defRPr sz="1400">
                  <a:solidFill>
                    <a:schemeClr val="tx1"/>
                  </a:solidFill>
                  <a:latin typeface="Verdana" pitchFamily="34" charset="0"/>
                </a:defRPr>
              </a:lvl7pPr>
              <a:lvl8pPr marL="3429000" indent="-228600" algn="ctr" defTabSz="912813" eaLnBrk="0" fontAlgn="base" hangingPunct="0">
                <a:spcBef>
                  <a:spcPct val="0"/>
                </a:spcBef>
                <a:spcAft>
                  <a:spcPct val="0"/>
                </a:spcAft>
                <a:defRPr sz="1400">
                  <a:solidFill>
                    <a:schemeClr val="tx1"/>
                  </a:solidFill>
                  <a:latin typeface="Verdana" pitchFamily="34" charset="0"/>
                </a:defRPr>
              </a:lvl8pPr>
              <a:lvl9pPr marL="3886200" indent="-228600" algn="ctr" defTabSz="912813" eaLnBrk="0" fontAlgn="base" hangingPunct="0">
                <a:spcBef>
                  <a:spcPct val="0"/>
                </a:spcBef>
                <a:spcAft>
                  <a:spcPct val="0"/>
                </a:spcAft>
                <a:defRPr sz="1400">
                  <a:solidFill>
                    <a:schemeClr val="tx1"/>
                  </a:solidFill>
                  <a:latin typeface="Verdana" pitchFamily="34" charset="0"/>
                </a:defRPr>
              </a:lvl9pPr>
            </a:lstStyle>
            <a:p>
              <a:r>
                <a:rPr lang="en-US" altLang="en-US" sz="1200">
                  <a:solidFill>
                    <a:srgbClr val="006699"/>
                  </a:solidFill>
                  <a:latin typeface="+mn-lt"/>
                </a:rPr>
                <a:t>COOH</a:t>
              </a:r>
            </a:p>
          </p:txBody>
        </p:sp>
        <p:cxnSp>
          <p:nvCxnSpPr>
            <p:cNvPr id="40" name="Straight Connector 59">
              <a:extLst>
                <a:ext uri="{FF2B5EF4-FFF2-40B4-BE49-F238E27FC236}">
                  <a16:creationId xmlns:a16="http://schemas.microsoft.com/office/drawing/2014/main" id="{FE3FCDA0-EFC2-736D-E2B1-EE556F1BBFAB}"/>
                </a:ext>
              </a:extLst>
            </p:cNvPr>
            <p:cNvCxnSpPr>
              <a:cxnSpLocks noChangeShapeType="1"/>
            </p:cNvCxnSpPr>
            <p:nvPr/>
          </p:nvCxnSpPr>
          <p:spPr bwMode="auto">
            <a:xfrm>
              <a:off x="1671851" y="5773003"/>
              <a:ext cx="375313"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60">
              <a:extLst>
                <a:ext uri="{FF2B5EF4-FFF2-40B4-BE49-F238E27FC236}">
                  <a16:creationId xmlns:a16="http://schemas.microsoft.com/office/drawing/2014/main" id="{A0AD5902-280C-A025-85D6-C1A2677A16A2}"/>
                </a:ext>
              </a:extLst>
            </p:cNvPr>
            <p:cNvCxnSpPr>
              <a:cxnSpLocks noChangeShapeType="1"/>
            </p:cNvCxnSpPr>
            <p:nvPr/>
          </p:nvCxnSpPr>
          <p:spPr bwMode="auto">
            <a:xfrm>
              <a:off x="2552131" y="5773003"/>
              <a:ext cx="375313"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61">
              <a:extLst>
                <a:ext uri="{FF2B5EF4-FFF2-40B4-BE49-F238E27FC236}">
                  <a16:creationId xmlns:a16="http://schemas.microsoft.com/office/drawing/2014/main" id="{DA7DE09C-A418-8CE5-1B0A-EEC29BC7F73A}"/>
                </a:ext>
              </a:extLst>
            </p:cNvPr>
            <p:cNvCxnSpPr>
              <a:cxnSpLocks noChangeShapeType="1"/>
            </p:cNvCxnSpPr>
            <p:nvPr/>
          </p:nvCxnSpPr>
          <p:spPr bwMode="auto">
            <a:xfrm>
              <a:off x="3425588" y="5773003"/>
              <a:ext cx="375313"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Freeform 62">
              <a:extLst>
                <a:ext uri="{FF2B5EF4-FFF2-40B4-BE49-F238E27FC236}">
                  <a16:creationId xmlns:a16="http://schemas.microsoft.com/office/drawing/2014/main" id="{20E69F31-5BF9-94CD-BBD5-9B7C75A3FFA9}"/>
                </a:ext>
              </a:extLst>
            </p:cNvPr>
            <p:cNvSpPr>
              <a:spLocks/>
            </p:cNvSpPr>
            <p:nvPr/>
          </p:nvSpPr>
          <p:spPr bwMode="auto">
            <a:xfrm>
              <a:off x="1187355" y="5697940"/>
              <a:ext cx="4592472" cy="293427"/>
            </a:xfrm>
            <a:custGeom>
              <a:avLst/>
              <a:gdLst>
                <a:gd name="T0" fmla="*/ 0 w 4592472"/>
                <a:gd name="T1" fmla="*/ 27296 h 293427"/>
                <a:gd name="T2" fmla="*/ 252484 w 4592472"/>
                <a:gd name="T3" fmla="*/ 279779 h 293427"/>
                <a:gd name="T4" fmla="*/ 504967 w 4592472"/>
                <a:gd name="T5" fmla="*/ 13648 h 293427"/>
                <a:gd name="T6" fmla="*/ 866633 w 4592472"/>
                <a:gd name="T7" fmla="*/ 13648 h 293427"/>
                <a:gd name="T8" fmla="*/ 1125941 w 4592472"/>
                <a:gd name="T9" fmla="*/ 286603 h 293427"/>
                <a:gd name="T10" fmla="*/ 1364776 w 4592472"/>
                <a:gd name="T11" fmla="*/ 13648 h 293427"/>
                <a:gd name="T12" fmla="*/ 1753738 w 4592472"/>
                <a:gd name="T13" fmla="*/ 13648 h 293427"/>
                <a:gd name="T14" fmla="*/ 1992573 w 4592472"/>
                <a:gd name="T15" fmla="*/ 272956 h 293427"/>
                <a:gd name="T16" fmla="*/ 2245057 w 4592472"/>
                <a:gd name="T17" fmla="*/ 0 h 293427"/>
                <a:gd name="T18" fmla="*/ 2634018 w 4592472"/>
                <a:gd name="T19" fmla="*/ 6824 h 293427"/>
                <a:gd name="T20" fmla="*/ 2852382 w 4592472"/>
                <a:gd name="T21" fmla="*/ 279779 h 293427"/>
                <a:gd name="T22" fmla="*/ 3111690 w 4592472"/>
                <a:gd name="T23" fmla="*/ 20472 h 293427"/>
                <a:gd name="T24" fmla="*/ 3364173 w 4592472"/>
                <a:gd name="T25" fmla="*/ 279779 h 293427"/>
                <a:gd name="T26" fmla="*/ 3609833 w 4592472"/>
                <a:gd name="T27" fmla="*/ 13648 h 293427"/>
                <a:gd name="T28" fmla="*/ 3862317 w 4592472"/>
                <a:gd name="T29" fmla="*/ 293427 h 293427"/>
                <a:gd name="T30" fmla="*/ 4107976 w 4592472"/>
                <a:gd name="T31" fmla="*/ 20472 h 293427"/>
                <a:gd name="T32" fmla="*/ 4360460 w 4592472"/>
                <a:gd name="T33" fmla="*/ 293427 h 293427"/>
                <a:gd name="T34" fmla="*/ 4592472 w 4592472"/>
                <a:gd name="T35" fmla="*/ 34120 h 2934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2472" h="293427">
                  <a:moveTo>
                    <a:pt x="0" y="27296"/>
                  </a:moveTo>
                  <a:lnTo>
                    <a:pt x="252484" y="279779"/>
                  </a:lnTo>
                  <a:lnTo>
                    <a:pt x="504967" y="13648"/>
                  </a:lnTo>
                  <a:lnTo>
                    <a:pt x="866633" y="13648"/>
                  </a:lnTo>
                  <a:lnTo>
                    <a:pt x="1125941" y="286603"/>
                  </a:lnTo>
                  <a:lnTo>
                    <a:pt x="1364776" y="13648"/>
                  </a:lnTo>
                  <a:lnTo>
                    <a:pt x="1753738" y="13648"/>
                  </a:lnTo>
                  <a:lnTo>
                    <a:pt x="1992573" y="272956"/>
                  </a:lnTo>
                  <a:lnTo>
                    <a:pt x="2245057" y="0"/>
                  </a:lnTo>
                  <a:lnTo>
                    <a:pt x="2634018" y="6824"/>
                  </a:lnTo>
                  <a:lnTo>
                    <a:pt x="2852382" y="279779"/>
                  </a:lnTo>
                  <a:lnTo>
                    <a:pt x="3111690" y="20472"/>
                  </a:lnTo>
                  <a:lnTo>
                    <a:pt x="3364173" y="279779"/>
                  </a:lnTo>
                  <a:lnTo>
                    <a:pt x="3609833" y="13648"/>
                  </a:lnTo>
                  <a:lnTo>
                    <a:pt x="3862317" y="293427"/>
                  </a:lnTo>
                  <a:lnTo>
                    <a:pt x="4107976" y="20472"/>
                  </a:lnTo>
                  <a:lnTo>
                    <a:pt x="4360460" y="293427"/>
                  </a:lnTo>
                  <a:lnTo>
                    <a:pt x="4592472" y="34120"/>
                  </a:lnTo>
                </a:path>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6699"/>
                </a:solidFill>
              </a:endParaRPr>
            </a:p>
          </p:txBody>
        </p:sp>
      </p:grpSp>
      <p:sp>
        <p:nvSpPr>
          <p:cNvPr id="44" name="TextBox 43">
            <a:extLst>
              <a:ext uri="{FF2B5EF4-FFF2-40B4-BE49-F238E27FC236}">
                <a16:creationId xmlns:a16="http://schemas.microsoft.com/office/drawing/2014/main" id="{E4FB0343-1143-605B-1E86-433192B9A9F3}"/>
              </a:ext>
            </a:extLst>
          </p:cNvPr>
          <p:cNvSpPr txBox="1"/>
          <p:nvPr/>
        </p:nvSpPr>
        <p:spPr>
          <a:xfrm>
            <a:off x="6053433" y="1486970"/>
            <a:ext cx="2477573" cy="276999"/>
          </a:xfrm>
          <a:prstGeom prst="rect">
            <a:avLst/>
          </a:prstGeom>
          <a:noFill/>
        </p:spPr>
        <p:txBody>
          <a:bodyPr wrap="square" lIns="0" tIns="0" rIns="0" bIns="0" anchor="ctr">
            <a:spAutoFit/>
          </a:bodyPr>
          <a:lstStyle/>
          <a:p>
            <a:pPr defTabSz="914394">
              <a:defRPr/>
            </a:pPr>
            <a:r>
              <a:rPr lang="en-US" b="1" kern="900">
                <a:solidFill>
                  <a:srgbClr val="006699"/>
                </a:solidFill>
              </a:rPr>
              <a:t>Arachidonic Acid (AA)</a:t>
            </a:r>
          </a:p>
        </p:txBody>
      </p:sp>
      <p:sp>
        <p:nvSpPr>
          <p:cNvPr id="45" name="TextBox 44">
            <a:extLst>
              <a:ext uri="{FF2B5EF4-FFF2-40B4-BE49-F238E27FC236}">
                <a16:creationId xmlns:a16="http://schemas.microsoft.com/office/drawing/2014/main" id="{1B1BC115-9094-1F9F-4C47-4167EC417CD1}"/>
              </a:ext>
            </a:extLst>
          </p:cNvPr>
          <p:cNvSpPr txBox="1"/>
          <p:nvPr/>
        </p:nvSpPr>
        <p:spPr>
          <a:xfrm>
            <a:off x="9446766" y="1517236"/>
            <a:ext cx="956864" cy="276999"/>
          </a:xfrm>
          <a:prstGeom prst="rect">
            <a:avLst/>
          </a:prstGeom>
          <a:noFill/>
        </p:spPr>
        <p:txBody>
          <a:bodyPr wrap="square" lIns="0" tIns="0" rIns="0" bIns="0" anchor="ctr">
            <a:spAutoFit/>
          </a:bodyPr>
          <a:lstStyle/>
          <a:p>
            <a:pPr defTabSz="914394">
              <a:defRPr/>
            </a:pPr>
            <a:r>
              <a:rPr lang="en-US" b="1" kern="900">
                <a:solidFill>
                  <a:srgbClr val="006699"/>
                </a:solidFill>
              </a:rPr>
              <a:t>20:4</a:t>
            </a:r>
            <a:r>
              <a:rPr lang="el-GR" b="1" kern="900">
                <a:solidFill>
                  <a:srgbClr val="006699"/>
                </a:solidFill>
              </a:rPr>
              <a:t>ω</a:t>
            </a:r>
            <a:r>
              <a:rPr lang="en-US" b="1" kern="900">
                <a:solidFill>
                  <a:srgbClr val="006699"/>
                </a:solidFill>
              </a:rPr>
              <a:t>-6</a:t>
            </a:r>
          </a:p>
        </p:txBody>
      </p:sp>
      <p:sp>
        <p:nvSpPr>
          <p:cNvPr id="46" name="TextBox 45">
            <a:extLst>
              <a:ext uri="{FF2B5EF4-FFF2-40B4-BE49-F238E27FC236}">
                <a16:creationId xmlns:a16="http://schemas.microsoft.com/office/drawing/2014/main" id="{C253E7A1-0D9E-D85E-853A-701EB7E34544}"/>
              </a:ext>
            </a:extLst>
          </p:cNvPr>
          <p:cNvSpPr txBox="1"/>
          <p:nvPr/>
        </p:nvSpPr>
        <p:spPr>
          <a:xfrm>
            <a:off x="9451327" y="4468905"/>
            <a:ext cx="860425" cy="276999"/>
          </a:xfrm>
          <a:prstGeom prst="rect">
            <a:avLst/>
          </a:prstGeom>
          <a:noFill/>
        </p:spPr>
        <p:txBody>
          <a:bodyPr lIns="0" tIns="0" rIns="0" bIns="0" anchor="ctr">
            <a:spAutoFit/>
          </a:bodyPr>
          <a:lstStyle/>
          <a:p>
            <a:pPr defTabSz="914394">
              <a:defRPr/>
            </a:pPr>
            <a:r>
              <a:rPr lang="en-US" b="1" kern="900">
                <a:solidFill>
                  <a:srgbClr val="006699"/>
                </a:solidFill>
              </a:rPr>
              <a:t>18:2</a:t>
            </a:r>
            <a:r>
              <a:rPr lang="el-GR" b="1" kern="900">
                <a:solidFill>
                  <a:srgbClr val="006699"/>
                </a:solidFill>
              </a:rPr>
              <a:t>ω</a:t>
            </a:r>
            <a:r>
              <a:rPr lang="en-US" b="1" kern="900">
                <a:solidFill>
                  <a:srgbClr val="006699"/>
                </a:solidFill>
              </a:rPr>
              <a:t>-6</a:t>
            </a:r>
          </a:p>
        </p:txBody>
      </p:sp>
      <p:sp>
        <p:nvSpPr>
          <p:cNvPr id="47" name="TextBox 46">
            <a:extLst>
              <a:ext uri="{FF2B5EF4-FFF2-40B4-BE49-F238E27FC236}">
                <a16:creationId xmlns:a16="http://schemas.microsoft.com/office/drawing/2014/main" id="{7CD45F64-1988-EB57-2B52-1CC0C8A24875}"/>
              </a:ext>
            </a:extLst>
          </p:cNvPr>
          <p:cNvSpPr txBox="1"/>
          <p:nvPr/>
        </p:nvSpPr>
        <p:spPr>
          <a:xfrm>
            <a:off x="9442592" y="5554897"/>
            <a:ext cx="860425" cy="276999"/>
          </a:xfrm>
          <a:prstGeom prst="rect">
            <a:avLst/>
          </a:prstGeom>
          <a:noFill/>
        </p:spPr>
        <p:txBody>
          <a:bodyPr lIns="0" tIns="0" rIns="0" bIns="0" anchor="ctr">
            <a:spAutoFit/>
          </a:bodyPr>
          <a:lstStyle/>
          <a:p>
            <a:pPr defTabSz="914394">
              <a:defRPr/>
            </a:pPr>
            <a:r>
              <a:rPr lang="en-US" b="1" kern="900">
                <a:solidFill>
                  <a:srgbClr val="006699"/>
                </a:solidFill>
              </a:rPr>
              <a:t>18:1</a:t>
            </a:r>
            <a:r>
              <a:rPr lang="el-GR" b="1" kern="900">
                <a:solidFill>
                  <a:srgbClr val="006699"/>
                </a:solidFill>
              </a:rPr>
              <a:t>ω</a:t>
            </a:r>
            <a:r>
              <a:rPr lang="en-US" b="1" kern="900">
                <a:solidFill>
                  <a:srgbClr val="006699"/>
                </a:solidFill>
              </a:rPr>
              <a:t>-9</a:t>
            </a:r>
          </a:p>
        </p:txBody>
      </p:sp>
      <p:sp>
        <p:nvSpPr>
          <p:cNvPr id="48" name="TextBox 47">
            <a:extLst>
              <a:ext uri="{FF2B5EF4-FFF2-40B4-BE49-F238E27FC236}">
                <a16:creationId xmlns:a16="http://schemas.microsoft.com/office/drawing/2014/main" id="{2A0B1686-9DC2-A08D-7E9E-13EED05083ED}"/>
              </a:ext>
            </a:extLst>
          </p:cNvPr>
          <p:cNvSpPr txBox="1"/>
          <p:nvPr/>
        </p:nvSpPr>
        <p:spPr>
          <a:xfrm>
            <a:off x="6053432" y="3153360"/>
            <a:ext cx="3073849" cy="276999"/>
          </a:xfrm>
          <a:prstGeom prst="rect">
            <a:avLst/>
          </a:prstGeom>
          <a:noFill/>
        </p:spPr>
        <p:txBody>
          <a:bodyPr wrap="square" lIns="0" tIns="0" rIns="0" bIns="0" anchor="ctr">
            <a:spAutoFit/>
          </a:bodyPr>
          <a:lstStyle/>
          <a:p>
            <a:pPr defTabSz="914394">
              <a:defRPr/>
            </a:pPr>
            <a:r>
              <a:rPr lang="en-US" b="1" kern="900">
                <a:solidFill>
                  <a:srgbClr val="006699"/>
                </a:solidFill>
              </a:rPr>
              <a:t>Alpha-Linolenic Acid (ALA)</a:t>
            </a:r>
          </a:p>
        </p:txBody>
      </p:sp>
      <p:sp>
        <p:nvSpPr>
          <p:cNvPr id="49" name="TextBox 48">
            <a:extLst>
              <a:ext uri="{FF2B5EF4-FFF2-40B4-BE49-F238E27FC236}">
                <a16:creationId xmlns:a16="http://schemas.microsoft.com/office/drawing/2014/main" id="{C8554E53-7602-DF39-0FB6-54780F2C78E4}"/>
              </a:ext>
            </a:extLst>
          </p:cNvPr>
          <p:cNvSpPr txBox="1"/>
          <p:nvPr/>
        </p:nvSpPr>
        <p:spPr>
          <a:xfrm>
            <a:off x="6053432" y="4468905"/>
            <a:ext cx="2378075" cy="276999"/>
          </a:xfrm>
          <a:prstGeom prst="rect">
            <a:avLst/>
          </a:prstGeom>
          <a:noFill/>
        </p:spPr>
        <p:txBody>
          <a:bodyPr lIns="0" tIns="0" rIns="0" bIns="0" anchor="ctr">
            <a:spAutoFit/>
          </a:bodyPr>
          <a:lstStyle/>
          <a:p>
            <a:pPr defTabSz="914394">
              <a:defRPr/>
            </a:pPr>
            <a:r>
              <a:rPr lang="en-US" b="1" kern="900">
                <a:solidFill>
                  <a:srgbClr val="006699"/>
                </a:solidFill>
              </a:rPr>
              <a:t>Linoleic Acid (LA)</a:t>
            </a:r>
          </a:p>
        </p:txBody>
      </p:sp>
      <p:sp>
        <p:nvSpPr>
          <p:cNvPr id="50" name="TextBox 49">
            <a:extLst>
              <a:ext uri="{FF2B5EF4-FFF2-40B4-BE49-F238E27FC236}">
                <a16:creationId xmlns:a16="http://schemas.microsoft.com/office/drawing/2014/main" id="{C5E2CDB8-8235-F2EA-8C08-7EBEE06BE125}"/>
              </a:ext>
            </a:extLst>
          </p:cNvPr>
          <p:cNvSpPr txBox="1"/>
          <p:nvPr/>
        </p:nvSpPr>
        <p:spPr>
          <a:xfrm>
            <a:off x="6053432" y="5530741"/>
            <a:ext cx="2378075" cy="276999"/>
          </a:xfrm>
          <a:prstGeom prst="rect">
            <a:avLst/>
          </a:prstGeom>
          <a:noFill/>
        </p:spPr>
        <p:txBody>
          <a:bodyPr lIns="0" tIns="0" rIns="0" bIns="0" anchor="ctr">
            <a:spAutoFit/>
          </a:bodyPr>
          <a:lstStyle/>
          <a:p>
            <a:pPr defTabSz="914394">
              <a:defRPr/>
            </a:pPr>
            <a:r>
              <a:rPr lang="en-US" b="1" kern="900">
                <a:solidFill>
                  <a:srgbClr val="006699"/>
                </a:solidFill>
              </a:rPr>
              <a:t>Oleic Acid</a:t>
            </a:r>
          </a:p>
        </p:txBody>
      </p:sp>
    </p:spTree>
    <p:extLst>
      <p:ext uri="{BB962C8B-B14F-4D97-AF65-F5344CB8AC3E}">
        <p14:creationId xmlns:p14="http://schemas.microsoft.com/office/powerpoint/2010/main" val="2376474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81643" y="200297"/>
            <a:ext cx="12028714" cy="1132258"/>
          </a:xfrm>
        </p:spPr>
        <p:txBody>
          <a:bodyPr>
            <a:normAutofit/>
          </a:bodyPr>
          <a:lstStyle/>
          <a:p>
            <a:pPr>
              <a:lnSpc>
                <a:spcPct val="120000"/>
              </a:lnSpc>
            </a:pPr>
            <a:r>
              <a:rPr lang="en-US" sz="3200">
                <a:solidFill>
                  <a:srgbClr val="006699"/>
                </a:solidFill>
              </a:rPr>
              <a:t>PNAC Incidence with SMOF ILE: Meta-Analysis of RCT</a:t>
            </a:r>
            <a:endParaRPr lang="en-US" sz="3400">
              <a:solidFill>
                <a:srgbClr val="006699"/>
              </a:solidFill>
            </a:endParaRPr>
          </a:p>
        </p:txBody>
      </p:sp>
      <p:sp>
        <p:nvSpPr>
          <p:cNvPr id="7" name="Content Placeholder 2">
            <a:extLst>
              <a:ext uri="{FF2B5EF4-FFF2-40B4-BE49-F238E27FC236}">
                <a16:creationId xmlns:a16="http://schemas.microsoft.com/office/drawing/2014/main" id="{A668D794-35A1-2CE5-14CD-C34CE9D32C53}"/>
              </a:ext>
            </a:extLst>
          </p:cNvPr>
          <p:cNvSpPr>
            <a:spLocks noGrp="1"/>
          </p:cNvSpPr>
          <p:nvPr>
            <p:ph idx="1"/>
          </p:nvPr>
        </p:nvSpPr>
        <p:spPr>
          <a:xfrm>
            <a:off x="81643" y="1110343"/>
            <a:ext cx="11729358" cy="5547360"/>
          </a:xfrm>
        </p:spPr>
        <p:txBody>
          <a:bodyPr>
            <a:normAutofit/>
          </a:bodyPr>
          <a:lstStyle/>
          <a:p>
            <a:r>
              <a:rPr lang="en-US">
                <a:solidFill>
                  <a:srgbClr val="006699"/>
                </a:solidFill>
              </a:rPr>
              <a:t>20 RCT, n = 1904 neonates of median GA 25.5 – 34.5 weeks receiving either SMOF ILE or non-fish oil containing ILE</a:t>
            </a:r>
          </a:p>
          <a:p>
            <a:r>
              <a:rPr lang="en-US">
                <a:solidFill>
                  <a:srgbClr val="006699"/>
                </a:solidFill>
              </a:rPr>
              <a:t>Outcomes: Cholestasis, BPD, NEC, mortality, PDA, ROP, IVH, sepsis, LOS</a:t>
            </a:r>
          </a:p>
          <a:p>
            <a:r>
              <a:rPr lang="en-US">
                <a:solidFill>
                  <a:srgbClr val="006699"/>
                </a:solidFill>
              </a:rPr>
              <a:t>Results: </a:t>
            </a:r>
          </a:p>
          <a:p>
            <a:pPr lvl="1"/>
            <a:r>
              <a:rPr lang="en-US">
                <a:solidFill>
                  <a:srgbClr val="006699"/>
                </a:solidFill>
              </a:rPr>
              <a:t>Cholestasis: Significant decrease in cholestasis in SMOF ILE arm vs. control	</a:t>
            </a:r>
          </a:p>
          <a:p>
            <a:pPr lvl="2"/>
            <a:r>
              <a:rPr lang="en-US">
                <a:solidFill>
                  <a:srgbClr val="006699"/>
                </a:solidFill>
              </a:rPr>
              <a:t>RR 0.65, 95% CI: 0.48 – 0.87, p = 0.004, I</a:t>
            </a:r>
            <a:r>
              <a:rPr lang="en-US" baseline="30000">
                <a:solidFill>
                  <a:srgbClr val="006699"/>
                </a:solidFill>
              </a:rPr>
              <a:t>2</a:t>
            </a:r>
            <a:r>
              <a:rPr lang="en-US">
                <a:solidFill>
                  <a:srgbClr val="006699"/>
                </a:solidFill>
              </a:rPr>
              <a:t> = 0%</a:t>
            </a:r>
          </a:p>
          <a:p>
            <a:pPr lvl="1"/>
            <a:r>
              <a:rPr lang="en-US">
                <a:solidFill>
                  <a:srgbClr val="006699"/>
                </a:solidFill>
              </a:rPr>
              <a:t>No difference between groups: BPD, NEC, mortality, ROP, PDA, IVH, sepsis, LOS</a:t>
            </a:r>
          </a:p>
          <a:p>
            <a:pPr lvl="1"/>
            <a:r>
              <a:rPr lang="en-US">
                <a:solidFill>
                  <a:srgbClr val="006699"/>
                </a:solidFill>
              </a:rPr>
              <a:t>Subgroup analysis of neonates &lt; 28 weeks GA: </a:t>
            </a:r>
          </a:p>
          <a:p>
            <a:pPr lvl="2"/>
            <a:r>
              <a:rPr lang="en-US">
                <a:solidFill>
                  <a:srgbClr val="006699"/>
                </a:solidFill>
              </a:rPr>
              <a:t>Significant decrease in cholestasis in SMOF ILE arm vs. control (RR 0.59, 95% CI 0.4 – 0.87, p = 0.01, I</a:t>
            </a:r>
            <a:r>
              <a:rPr lang="en-US" baseline="30000">
                <a:solidFill>
                  <a:srgbClr val="006699"/>
                </a:solidFill>
              </a:rPr>
              <a:t>2</a:t>
            </a:r>
            <a:r>
              <a:rPr lang="en-US">
                <a:solidFill>
                  <a:srgbClr val="006699"/>
                </a:solidFill>
              </a:rPr>
              <a:t> = 0%)</a:t>
            </a:r>
          </a:p>
          <a:p>
            <a:pPr lvl="2"/>
            <a:r>
              <a:rPr lang="en-US">
                <a:solidFill>
                  <a:srgbClr val="006699"/>
                </a:solidFill>
              </a:rPr>
              <a:t>No difference in other clinical outcomes except ↓ PDA  in SMOF ILE arm </a:t>
            </a:r>
          </a:p>
          <a:p>
            <a:pPr lvl="3"/>
            <a:r>
              <a:rPr lang="en-US">
                <a:solidFill>
                  <a:srgbClr val="006699"/>
                </a:solidFill>
              </a:rPr>
              <a:t>RR 0.88, 95% CI 0.79 – 0.99, p = 0.04, I</a:t>
            </a:r>
            <a:r>
              <a:rPr lang="en-US" baseline="30000">
                <a:solidFill>
                  <a:srgbClr val="006699"/>
                </a:solidFill>
              </a:rPr>
              <a:t>2</a:t>
            </a:r>
            <a:r>
              <a:rPr lang="en-US">
                <a:solidFill>
                  <a:srgbClr val="006699"/>
                </a:solidFill>
              </a:rPr>
              <a:t> = 0%</a:t>
            </a:r>
          </a:p>
          <a:p>
            <a:pPr lvl="1"/>
            <a:r>
              <a:rPr lang="en-US">
                <a:solidFill>
                  <a:srgbClr val="006699"/>
                </a:solidFill>
              </a:rPr>
              <a:t>Subgroup analysis of infants receiving PN for &gt; 14 days: </a:t>
            </a:r>
          </a:p>
          <a:p>
            <a:pPr lvl="2"/>
            <a:r>
              <a:rPr lang="en-US">
                <a:solidFill>
                  <a:srgbClr val="006699"/>
                </a:solidFill>
              </a:rPr>
              <a:t>Significant decrease in cholestasis in SMOF ILE arm vs. control (RR 0.72, 95% CI 0.45 – 0.84, p = 0.01, I</a:t>
            </a:r>
            <a:r>
              <a:rPr lang="en-US" baseline="30000">
                <a:solidFill>
                  <a:srgbClr val="006699"/>
                </a:solidFill>
              </a:rPr>
              <a:t>2</a:t>
            </a:r>
            <a:r>
              <a:rPr lang="en-US">
                <a:solidFill>
                  <a:srgbClr val="006699"/>
                </a:solidFill>
              </a:rPr>
              <a:t> = 0%)</a:t>
            </a:r>
          </a:p>
          <a:p>
            <a:pPr lvl="2"/>
            <a:r>
              <a:rPr lang="en-US">
                <a:solidFill>
                  <a:srgbClr val="006699"/>
                </a:solidFill>
              </a:rPr>
              <a:t>No differences in other clinical outcomes</a:t>
            </a:r>
          </a:p>
          <a:p>
            <a:pPr marL="914400" lvl="2" indent="0">
              <a:buNone/>
            </a:pPr>
            <a:endParaRPr lang="en-US"/>
          </a:p>
        </p:txBody>
      </p:sp>
      <p:sp>
        <p:nvSpPr>
          <p:cNvPr id="8" name="Footer Placeholder 3">
            <a:extLst>
              <a:ext uri="{FF2B5EF4-FFF2-40B4-BE49-F238E27FC236}">
                <a16:creationId xmlns:a16="http://schemas.microsoft.com/office/drawing/2014/main" id="{A1403DA2-6769-CB49-DE62-163E9E23BFE9}"/>
              </a:ext>
            </a:extLst>
          </p:cNvPr>
          <p:cNvSpPr>
            <a:spLocks noGrp="1"/>
          </p:cNvSpPr>
          <p:nvPr>
            <p:ph type="ftr" sz="quarter" idx="11"/>
          </p:nvPr>
        </p:nvSpPr>
        <p:spPr>
          <a:xfrm>
            <a:off x="33567" y="6575289"/>
            <a:ext cx="10418884" cy="365125"/>
          </a:xfrm>
        </p:spPr>
        <p:txBody>
          <a:bodyPr/>
          <a:lstStyle/>
          <a:p>
            <a:pPr algn="l"/>
            <a:r>
              <a:rPr lang="en-US">
                <a:solidFill>
                  <a:srgbClr val="006699"/>
                </a:solidFill>
              </a:rPr>
              <a:t>He T, Huang J et al</a:t>
            </a:r>
            <a:r>
              <a:rPr lang="en-US" i="1">
                <a:solidFill>
                  <a:srgbClr val="006699"/>
                </a:solidFill>
              </a:rPr>
              <a:t>. British J Hospital Med </a:t>
            </a:r>
            <a:r>
              <a:rPr lang="en-US">
                <a:solidFill>
                  <a:srgbClr val="006699"/>
                </a:solidFill>
              </a:rPr>
              <a:t>2024; doi.org/10/12968/hmed.2024.0303</a:t>
            </a:r>
          </a:p>
        </p:txBody>
      </p:sp>
      <p:sp>
        <p:nvSpPr>
          <p:cNvPr id="5" name="TextBox 4">
            <a:extLst>
              <a:ext uri="{FF2B5EF4-FFF2-40B4-BE49-F238E27FC236}">
                <a16:creationId xmlns:a16="http://schemas.microsoft.com/office/drawing/2014/main" id="{C664E05A-2B23-D277-D6EB-EE752A340C70}"/>
              </a:ext>
            </a:extLst>
          </p:cNvPr>
          <p:cNvSpPr txBox="1"/>
          <p:nvPr/>
        </p:nvSpPr>
        <p:spPr>
          <a:xfrm>
            <a:off x="10452451" y="6252123"/>
            <a:ext cx="6131560" cy="646331"/>
          </a:xfrm>
          <a:prstGeom prst="rect">
            <a:avLst/>
          </a:prstGeom>
          <a:noFill/>
        </p:spPr>
        <p:txBody>
          <a:bodyPr wrap="square">
            <a:spAutoFit/>
          </a:bodyPr>
          <a:lstStyle/>
          <a:p>
            <a:r>
              <a:rPr lang="en-US" sz="1200">
                <a:solidFill>
                  <a:srgbClr val="006699"/>
                </a:solidFill>
              </a:rPr>
              <a:t>LOS – length of stay</a:t>
            </a:r>
          </a:p>
          <a:p>
            <a:r>
              <a:rPr lang="en-US" sz="1200">
                <a:solidFill>
                  <a:srgbClr val="006699"/>
                </a:solidFill>
              </a:rPr>
              <a:t>RR – relative risk </a:t>
            </a:r>
          </a:p>
          <a:p>
            <a:r>
              <a:rPr lang="en-US" sz="1200">
                <a:solidFill>
                  <a:srgbClr val="006699"/>
                </a:solidFill>
              </a:rPr>
              <a:t>CI- confidence interval</a:t>
            </a:r>
          </a:p>
        </p:txBody>
      </p:sp>
    </p:spTree>
    <p:extLst>
      <p:ext uri="{BB962C8B-B14F-4D97-AF65-F5344CB8AC3E}">
        <p14:creationId xmlns:p14="http://schemas.microsoft.com/office/powerpoint/2010/main" val="423887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6221" y="69047"/>
            <a:ext cx="12150442" cy="1132258"/>
          </a:xfrm>
        </p:spPr>
        <p:txBody>
          <a:bodyPr>
            <a:noAutofit/>
          </a:bodyPr>
          <a:lstStyle/>
          <a:p>
            <a:pPr>
              <a:lnSpc>
                <a:spcPct val="100000"/>
              </a:lnSpc>
              <a:spcAft>
                <a:spcPts val="600"/>
              </a:spcAft>
            </a:pPr>
            <a:r>
              <a:rPr lang="en-US">
                <a:solidFill>
                  <a:srgbClr val="006699"/>
                </a:solidFill>
              </a:rPr>
              <a:t>Preventing IFALD in Surgical Neonates - 2023</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8172144" y="1925333"/>
            <a:ext cx="3984519" cy="6126856"/>
          </a:xfrm>
        </p:spPr>
        <p:txBody>
          <a:bodyPr numCol="1">
            <a:normAutofit/>
          </a:bodyPr>
          <a:lstStyle/>
          <a:p>
            <a:pPr>
              <a:spcBef>
                <a:spcPts val="0"/>
              </a:spcBef>
            </a:pPr>
            <a:r>
              <a:rPr lang="en-US">
                <a:solidFill>
                  <a:srgbClr val="006699"/>
                </a:solidFill>
              </a:rPr>
              <a:t>Prospective pilot study</a:t>
            </a:r>
          </a:p>
          <a:p>
            <a:pPr>
              <a:spcBef>
                <a:spcPts val="0"/>
              </a:spcBef>
            </a:pPr>
            <a:r>
              <a:rPr lang="en-US">
                <a:solidFill>
                  <a:srgbClr val="006699"/>
                </a:solidFill>
              </a:rPr>
              <a:t>No difference in rate of IFALD </a:t>
            </a:r>
          </a:p>
          <a:p>
            <a:pPr lvl="1">
              <a:spcBef>
                <a:spcPts val="0"/>
              </a:spcBef>
            </a:pPr>
            <a:r>
              <a:rPr lang="en-US">
                <a:solidFill>
                  <a:srgbClr val="006699"/>
                </a:solidFill>
              </a:rPr>
              <a:t>29% SO historic, 25% of SO min, 8% SMOF (not significant)</a:t>
            </a:r>
          </a:p>
          <a:p>
            <a:pPr>
              <a:spcBef>
                <a:spcPts val="0"/>
              </a:spcBef>
            </a:pPr>
            <a:r>
              <a:rPr lang="en-US">
                <a:solidFill>
                  <a:srgbClr val="006699"/>
                </a:solidFill>
              </a:rPr>
              <a:t>SMOF Significant Findings</a:t>
            </a:r>
          </a:p>
          <a:p>
            <a:pPr lvl="1"/>
            <a:r>
              <a:rPr lang="en-US">
                <a:solidFill>
                  <a:srgbClr val="006699"/>
                </a:solidFill>
              </a:rPr>
              <a:t>Decreased </a:t>
            </a:r>
            <a:r>
              <a:rPr lang="en-US">
                <a:solidFill>
                  <a:srgbClr val="006699"/>
                </a:solidFill>
                <a:cs typeface="Calibri" panose="020F0502020204030204" pitchFamily="34" charset="0"/>
              </a:rPr>
              <a:t>rate of change direct bilirubin (</a:t>
            </a:r>
            <a:r>
              <a:rPr lang="en-US" err="1">
                <a:solidFill>
                  <a:srgbClr val="006699"/>
                </a:solidFill>
                <a:cs typeface="Calibri" panose="020F0502020204030204" pitchFamily="34" charset="0"/>
              </a:rPr>
              <a:t>dbil</a:t>
            </a:r>
            <a:r>
              <a:rPr lang="en-US">
                <a:solidFill>
                  <a:srgbClr val="006699"/>
                </a:solidFill>
                <a:cs typeface="Calibri" panose="020F0502020204030204" pitchFamily="34" charset="0"/>
              </a:rPr>
              <a:t>)</a:t>
            </a:r>
            <a:r>
              <a:rPr lang="en-US">
                <a:solidFill>
                  <a:srgbClr val="006699"/>
                </a:solidFill>
              </a:rPr>
              <a:t> over time </a:t>
            </a:r>
          </a:p>
          <a:p>
            <a:pPr lvl="1"/>
            <a:r>
              <a:rPr lang="en-US">
                <a:solidFill>
                  <a:srgbClr val="006699"/>
                </a:solidFill>
                <a:cs typeface="Calibri" panose="020F0502020204030204" pitchFamily="34" charset="0"/>
              </a:rPr>
              <a:t>Decreased </a:t>
            </a:r>
            <a:r>
              <a:rPr lang="en-US" err="1">
                <a:solidFill>
                  <a:srgbClr val="006699"/>
                </a:solidFill>
                <a:cs typeface="Calibri" panose="020F0502020204030204" pitchFamily="34" charset="0"/>
              </a:rPr>
              <a:t>dbil</a:t>
            </a:r>
            <a:r>
              <a:rPr lang="en-US">
                <a:solidFill>
                  <a:srgbClr val="006699"/>
                </a:solidFill>
                <a:cs typeface="Calibri" panose="020F0502020204030204" pitchFamily="34" charset="0"/>
              </a:rPr>
              <a:t> at study completion</a:t>
            </a:r>
          </a:p>
          <a:p>
            <a:pPr lvl="1"/>
            <a:r>
              <a:rPr lang="en-US">
                <a:solidFill>
                  <a:srgbClr val="006699"/>
                </a:solidFill>
                <a:cs typeface="Calibri" panose="020F0502020204030204" pitchFamily="34" charset="0"/>
              </a:rPr>
              <a:t>Increased caloric intake with SMOF ILE </a:t>
            </a:r>
          </a:p>
          <a:p>
            <a:pPr lvl="1"/>
            <a:r>
              <a:rPr lang="en-US">
                <a:solidFill>
                  <a:srgbClr val="006699"/>
                </a:solidFill>
                <a:cs typeface="Calibri" panose="020F0502020204030204" pitchFamily="34" charset="0"/>
              </a:rPr>
              <a:t>No EFAD reported</a:t>
            </a:r>
            <a:endParaRPr lang="en-US">
              <a:solidFill>
                <a:srgbClr val="006699"/>
              </a:solidFill>
            </a:endParaRPr>
          </a:p>
          <a:p>
            <a:pPr marL="0" indent="0">
              <a:buNone/>
            </a:pPr>
            <a:endParaRPr lang="en-US"/>
          </a:p>
        </p:txBody>
      </p:sp>
      <p:sp>
        <p:nvSpPr>
          <p:cNvPr id="6" name="TextBox 5">
            <a:extLst>
              <a:ext uri="{FF2B5EF4-FFF2-40B4-BE49-F238E27FC236}">
                <a16:creationId xmlns:a16="http://schemas.microsoft.com/office/drawing/2014/main" id="{BAA7FAF1-8CEA-824F-6BC5-DEEC6A6A3299}"/>
              </a:ext>
            </a:extLst>
          </p:cNvPr>
          <p:cNvSpPr txBox="1"/>
          <p:nvPr/>
        </p:nvSpPr>
        <p:spPr>
          <a:xfrm>
            <a:off x="0" y="6627029"/>
            <a:ext cx="6183086" cy="23096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0" i="0" u="none" strike="noStrike" kern="1200" cap="none" spc="0" normalizeH="0" baseline="0" noProof="0">
                <a:ln>
                  <a:noFill/>
                </a:ln>
                <a:solidFill>
                  <a:srgbClr val="006699"/>
                </a:solidFill>
                <a:effectLst/>
                <a:uLnTx/>
                <a:uFillTx/>
                <a:ea typeface="Calibri" panose="020F0502020204030204" pitchFamily="34" charset="0"/>
                <a:cs typeface="Times New Roman" panose="02020603050405020304" pitchFamily="18" charset="0"/>
              </a:rPr>
              <a:t>Huff K, Cruse W, Vanderpool C. J </a:t>
            </a:r>
            <a:r>
              <a:rPr kumimoji="0" lang="en-US" sz="900" b="0" i="0" u="none" strike="noStrike" kern="1200" cap="none" spc="0" normalizeH="0" baseline="0" noProof="0" err="1">
                <a:ln>
                  <a:noFill/>
                </a:ln>
                <a:solidFill>
                  <a:srgbClr val="006699"/>
                </a:solidFill>
                <a:effectLst/>
                <a:uLnTx/>
                <a:uFillTx/>
                <a:ea typeface="Calibri" panose="020F0502020204030204" pitchFamily="34" charset="0"/>
                <a:cs typeface="Times New Roman" panose="02020603050405020304" pitchFamily="18" charset="0"/>
              </a:rPr>
              <a:t>Parenter</a:t>
            </a:r>
            <a:r>
              <a:rPr kumimoji="0" lang="en-US" sz="900" b="0" i="0" u="none" strike="noStrike" kern="1200" cap="none" spc="0" normalizeH="0" baseline="0" noProof="0">
                <a:ln>
                  <a:noFill/>
                </a:ln>
                <a:solidFill>
                  <a:srgbClr val="006699"/>
                </a:solidFill>
                <a:effectLst/>
                <a:uLnTx/>
                <a:uFillTx/>
                <a:ea typeface="Calibri" panose="020F0502020204030204" pitchFamily="34" charset="0"/>
                <a:cs typeface="Times New Roman" panose="02020603050405020304" pitchFamily="18" charset="0"/>
              </a:rPr>
              <a:t> Enteral </a:t>
            </a:r>
            <a:r>
              <a:rPr kumimoji="0" lang="en-US" sz="900" b="0" i="0" u="none" strike="noStrike" kern="1200" cap="none" spc="0" normalizeH="0" baseline="0" noProof="0" err="1">
                <a:ln>
                  <a:noFill/>
                </a:ln>
                <a:solidFill>
                  <a:srgbClr val="006699"/>
                </a:solidFill>
                <a:effectLst/>
                <a:uLnTx/>
                <a:uFillTx/>
                <a:ea typeface="Calibri" panose="020F0502020204030204" pitchFamily="34" charset="0"/>
                <a:cs typeface="Times New Roman" panose="02020603050405020304" pitchFamily="18" charset="0"/>
              </a:rPr>
              <a:t>Nutr</a:t>
            </a:r>
            <a:r>
              <a:rPr kumimoji="0" lang="en-US" sz="900" b="0" i="0" u="none" strike="noStrike" kern="1200" cap="none" spc="0" normalizeH="0" baseline="0" noProof="0">
                <a:ln>
                  <a:noFill/>
                </a:ln>
                <a:solidFill>
                  <a:srgbClr val="006699"/>
                </a:solidFill>
                <a:effectLst/>
                <a:uLnTx/>
                <a:uFillTx/>
                <a:ea typeface="Calibri" panose="020F0502020204030204" pitchFamily="34" charset="0"/>
                <a:cs typeface="Times New Roman" panose="02020603050405020304" pitchFamily="18" charset="0"/>
              </a:rPr>
              <a:t>. 2023;47:482‐493. doi:10.1002/jpen.2483</a:t>
            </a:r>
          </a:p>
        </p:txBody>
      </p:sp>
      <p:pic>
        <p:nvPicPr>
          <p:cNvPr id="7" name="Content Placeholder 12">
            <a:extLst>
              <a:ext uri="{FF2B5EF4-FFF2-40B4-BE49-F238E27FC236}">
                <a16:creationId xmlns:a16="http://schemas.microsoft.com/office/drawing/2014/main" id="{B911B1C6-F677-6A57-436B-F006389C2F7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14681" t="17726" r="52615" b="38485"/>
          <a:stretch/>
        </p:blipFill>
        <p:spPr>
          <a:xfrm>
            <a:off x="0" y="1629398"/>
            <a:ext cx="8136828" cy="4854755"/>
          </a:xfrm>
          <a:prstGeom prst="rect">
            <a:avLst/>
          </a:prstGeom>
        </p:spPr>
      </p:pic>
      <p:sp>
        <p:nvSpPr>
          <p:cNvPr id="8" name="TextBox 7">
            <a:extLst>
              <a:ext uri="{FF2B5EF4-FFF2-40B4-BE49-F238E27FC236}">
                <a16:creationId xmlns:a16="http://schemas.microsoft.com/office/drawing/2014/main" id="{73C11BDB-D723-482D-EA66-B938112F441C}"/>
              </a:ext>
            </a:extLst>
          </p:cNvPr>
          <p:cNvSpPr txBox="1"/>
          <p:nvPr/>
        </p:nvSpPr>
        <p:spPr>
          <a:xfrm>
            <a:off x="-35316" y="724038"/>
            <a:ext cx="12191979" cy="1092607"/>
          </a:xfrm>
          <a:prstGeom prst="rect">
            <a:avLst/>
          </a:prstGeom>
          <a:noFill/>
        </p:spPr>
        <p:txBody>
          <a:bodyPr wrap="square" rtlCol="0">
            <a:spAutoFit/>
          </a:bodyPr>
          <a:lstStyle/>
          <a:p>
            <a:pPr algn="ctr"/>
            <a:r>
              <a:rPr lang="en-US" sz="2300">
                <a:solidFill>
                  <a:srgbClr val="006699"/>
                </a:solidFill>
              </a:rPr>
              <a:t>SO minimization (1 gm/kg/d) vs. SMOF (3 gm/kg/d) historic controls (SO 2-3 gm/kg/d)</a:t>
            </a:r>
          </a:p>
          <a:p>
            <a:pPr lvl="1" algn="ctr"/>
            <a:r>
              <a:rPr lang="en-US" sz="2300">
                <a:solidFill>
                  <a:srgbClr val="006699"/>
                </a:solidFill>
                <a:cs typeface="Times New Roman" panose="02020603050405020304" pitchFamily="18" charset="0"/>
              </a:rPr>
              <a:t>N = 24 prospective + 24 historic cohort</a:t>
            </a:r>
          </a:p>
          <a:p>
            <a:endParaRPr lang="en-US"/>
          </a:p>
        </p:txBody>
      </p:sp>
    </p:spTree>
    <p:extLst>
      <p:ext uri="{BB962C8B-B14F-4D97-AF65-F5344CB8AC3E}">
        <p14:creationId xmlns:p14="http://schemas.microsoft.com/office/powerpoint/2010/main" val="4059792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PNAC – Treatment </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p:txBody>
          <a:bodyPr>
            <a:normAutofit/>
          </a:bodyPr>
          <a:lstStyle/>
          <a:p>
            <a:r>
              <a:rPr lang="en-US">
                <a:solidFill>
                  <a:srgbClr val="006699"/>
                </a:solidFill>
              </a:rPr>
              <a:t>Practices</a:t>
            </a:r>
          </a:p>
          <a:p>
            <a:pPr lvl="1"/>
            <a:r>
              <a:rPr lang="en-US">
                <a:solidFill>
                  <a:srgbClr val="006699"/>
                </a:solidFill>
              </a:rPr>
              <a:t>ILE Minimization</a:t>
            </a:r>
          </a:p>
          <a:p>
            <a:pPr lvl="1"/>
            <a:r>
              <a:rPr lang="en-US">
                <a:solidFill>
                  <a:srgbClr val="006699"/>
                </a:solidFill>
              </a:rPr>
              <a:t>Ursodiol</a:t>
            </a:r>
          </a:p>
          <a:p>
            <a:pPr lvl="1"/>
            <a:r>
              <a:rPr lang="en-US">
                <a:solidFill>
                  <a:srgbClr val="006699"/>
                </a:solidFill>
              </a:rPr>
              <a:t>Increase EN as tolerated</a:t>
            </a:r>
          </a:p>
          <a:p>
            <a:pPr lvl="1"/>
            <a:r>
              <a:rPr lang="en-US">
                <a:solidFill>
                  <a:srgbClr val="006699"/>
                </a:solidFill>
              </a:rPr>
              <a:t>Other?</a:t>
            </a:r>
            <a:endParaRPr lang="en-US"/>
          </a:p>
          <a:p>
            <a:r>
              <a:rPr lang="en-US" err="1">
                <a:solidFill>
                  <a:srgbClr val="006699"/>
                </a:solidFill>
              </a:rPr>
              <a:t>Omegaven</a:t>
            </a:r>
            <a:r>
              <a:rPr lang="en-US">
                <a:solidFill>
                  <a:srgbClr val="006699"/>
                </a:solidFill>
              </a:rPr>
              <a:t> is the only ILE indicated for patients with PNAC</a:t>
            </a:r>
          </a:p>
          <a:p>
            <a:pPr lvl="1"/>
            <a:r>
              <a:rPr lang="en-US">
                <a:solidFill>
                  <a:srgbClr val="006699"/>
                </a:solidFill>
              </a:rPr>
              <a:t>As a source of calories and fatty acids in pediatric patients with parenteral nutrition-associated cholestasis (PNAC)</a:t>
            </a:r>
            <a:r>
              <a:rPr lang="en-US" baseline="30000">
                <a:solidFill>
                  <a:srgbClr val="006699"/>
                </a:solidFill>
              </a:rPr>
              <a:t>1</a:t>
            </a:r>
          </a:p>
          <a:p>
            <a:pPr lvl="1"/>
            <a:r>
              <a:rPr lang="en-US">
                <a:solidFill>
                  <a:srgbClr val="006699"/>
                </a:solidFill>
              </a:rPr>
              <a:t>Notable dosing difference compared to other ILEs (1g/kg/d vs. 3g/kg/d)</a:t>
            </a:r>
          </a:p>
          <a:p>
            <a:pPr lvl="2"/>
            <a:r>
              <a:rPr lang="en-US">
                <a:solidFill>
                  <a:srgbClr val="006699"/>
                </a:solidFill>
              </a:rPr>
              <a:t>What about growth? Nutrition provision? EFAD (already discussed)?</a:t>
            </a:r>
          </a:p>
        </p:txBody>
      </p:sp>
      <p:sp>
        <p:nvSpPr>
          <p:cNvPr id="6" name="TextBox 5">
            <a:extLst>
              <a:ext uri="{FF2B5EF4-FFF2-40B4-BE49-F238E27FC236}">
                <a16:creationId xmlns:a16="http://schemas.microsoft.com/office/drawing/2014/main" id="{A89D6B97-605F-E8B5-B622-99B7A25547B4}"/>
              </a:ext>
            </a:extLst>
          </p:cNvPr>
          <p:cNvSpPr txBox="1"/>
          <p:nvPr/>
        </p:nvSpPr>
        <p:spPr>
          <a:xfrm>
            <a:off x="0" y="6627158"/>
            <a:ext cx="6183086" cy="230832"/>
          </a:xfrm>
          <a:prstGeom prst="rect">
            <a:avLst/>
          </a:prstGeom>
          <a:noFill/>
        </p:spPr>
        <p:txBody>
          <a:bodyPr wrap="square">
            <a:spAutoFit/>
          </a:bodyPr>
          <a:lstStyle/>
          <a:p>
            <a:r>
              <a:rPr lang="de-DE" altLang="de-DE" sz="900">
                <a:solidFill>
                  <a:srgbClr val="006699"/>
                </a:solidFill>
              </a:rPr>
              <a:t>1. Omegaven Prescribing Information. Fresenius Kabi USA, LLC. 2025.</a:t>
            </a:r>
          </a:p>
        </p:txBody>
      </p:sp>
    </p:spTree>
    <p:extLst>
      <p:ext uri="{BB962C8B-B14F-4D97-AF65-F5344CB8AC3E}">
        <p14:creationId xmlns:p14="http://schemas.microsoft.com/office/powerpoint/2010/main" val="285078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normAutofit/>
          </a:bodyPr>
          <a:lstStyle/>
          <a:p>
            <a:r>
              <a:rPr lang="en-US" err="1">
                <a:solidFill>
                  <a:srgbClr val="006699"/>
                </a:solidFill>
              </a:rPr>
              <a:t>Omegaven</a:t>
            </a:r>
            <a:r>
              <a:rPr lang="en-US">
                <a:solidFill>
                  <a:srgbClr val="006699"/>
                </a:solidFill>
              </a:rPr>
              <a:t>: 100% Fish Oil</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612648" y="2229528"/>
            <a:ext cx="3785182" cy="4079832"/>
          </a:xfrm>
        </p:spPr>
        <p:txBody>
          <a:bodyPr>
            <a:normAutofit/>
          </a:bodyPr>
          <a:lstStyle/>
          <a:p>
            <a:r>
              <a:rPr lang="en-US" sz="2400">
                <a:solidFill>
                  <a:srgbClr val="006699"/>
                </a:solidFill>
              </a:rPr>
              <a:t>Nutrition Provision</a:t>
            </a:r>
          </a:p>
          <a:p>
            <a:r>
              <a:rPr lang="en-US" sz="2400">
                <a:solidFill>
                  <a:srgbClr val="006699"/>
                </a:solidFill>
              </a:rPr>
              <a:t>Growth</a:t>
            </a:r>
          </a:p>
        </p:txBody>
      </p:sp>
      <p:sp>
        <p:nvSpPr>
          <p:cNvPr id="6" name="TextBox 5">
            <a:extLst>
              <a:ext uri="{FF2B5EF4-FFF2-40B4-BE49-F238E27FC236}">
                <a16:creationId xmlns:a16="http://schemas.microsoft.com/office/drawing/2014/main" id="{A89D6B97-605F-E8B5-B622-99B7A25547B4}"/>
              </a:ext>
            </a:extLst>
          </p:cNvPr>
          <p:cNvSpPr txBox="1"/>
          <p:nvPr/>
        </p:nvSpPr>
        <p:spPr>
          <a:xfrm>
            <a:off x="0" y="6627158"/>
            <a:ext cx="6183086" cy="230832"/>
          </a:xfrm>
          <a:prstGeom prst="rect">
            <a:avLst/>
          </a:prstGeom>
          <a:noFill/>
        </p:spPr>
        <p:txBody>
          <a:bodyPr wrap="square">
            <a:spAutoFit/>
          </a:bodyPr>
          <a:lstStyle/>
          <a:p>
            <a:r>
              <a:rPr lang="de-DE" altLang="de-DE" sz="900">
                <a:solidFill>
                  <a:schemeClr val="tx1">
                    <a:lumMod val="75000"/>
                    <a:lumOff val="25000"/>
                  </a:schemeClr>
                </a:solidFill>
              </a:rPr>
              <a:t>1. Omegaven Prescribing Information. Fresenius Kabi USA, LLC. 2025.</a:t>
            </a:r>
          </a:p>
        </p:txBody>
      </p:sp>
      <p:pic>
        <p:nvPicPr>
          <p:cNvPr id="7" name="Picture 6" descr="A person holding a fish out of water&#10;&#10;AI-generated content may be incorrect.">
            <a:extLst>
              <a:ext uri="{FF2B5EF4-FFF2-40B4-BE49-F238E27FC236}">
                <a16:creationId xmlns:a16="http://schemas.microsoft.com/office/drawing/2014/main" id="{1CD6F9C6-AC33-8BDC-59E5-3C17D922904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8571" b="19683"/>
          <a:stretch/>
        </p:blipFill>
        <p:spPr>
          <a:xfrm>
            <a:off x="5432143" y="2808514"/>
            <a:ext cx="6520372" cy="3818644"/>
          </a:xfrm>
          <a:prstGeom prst="rect">
            <a:avLst/>
          </a:prstGeom>
        </p:spPr>
      </p:pic>
    </p:spTree>
    <p:extLst>
      <p:ext uri="{BB962C8B-B14F-4D97-AF65-F5344CB8AC3E}">
        <p14:creationId xmlns:p14="http://schemas.microsoft.com/office/powerpoint/2010/main" val="1914759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bstract watercolor pattern on a white background">
            <a:extLst>
              <a:ext uri="{FF2B5EF4-FFF2-40B4-BE49-F238E27FC236}">
                <a16:creationId xmlns:a16="http://schemas.microsoft.com/office/drawing/2014/main" id="{E5FD4A60-6A47-3425-A077-575B9F649FE6}"/>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8FEE0941-3F1D-494E-9AFB-42811D2C8B8F}"/>
              </a:ext>
            </a:extLst>
          </p:cNvPr>
          <p:cNvSpPr>
            <a:spLocks noGrp="1"/>
          </p:cNvSpPr>
          <p:nvPr>
            <p:ph type="title"/>
          </p:nvPr>
        </p:nvSpPr>
        <p:spPr>
          <a:xfrm>
            <a:off x="457200" y="365125"/>
            <a:ext cx="11024424" cy="671513"/>
          </a:xfrm>
        </p:spPr>
        <p:txBody>
          <a:bodyPr>
            <a:normAutofit/>
          </a:bodyPr>
          <a:lstStyle/>
          <a:p>
            <a:r>
              <a:rPr lang="en-US">
                <a:solidFill>
                  <a:srgbClr val="006699"/>
                </a:solidFill>
              </a:rPr>
              <a:t>FO ILE: Initial FDA Approval Studies </a:t>
            </a:r>
          </a:p>
        </p:txBody>
      </p:sp>
      <p:sp>
        <p:nvSpPr>
          <p:cNvPr id="3" name="Content Placeholder 2">
            <a:extLst>
              <a:ext uri="{FF2B5EF4-FFF2-40B4-BE49-F238E27FC236}">
                <a16:creationId xmlns:a16="http://schemas.microsoft.com/office/drawing/2014/main" id="{B724A969-EEEC-48EF-8B37-9951AAFFD4A9}"/>
              </a:ext>
            </a:extLst>
          </p:cNvPr>
          <p:cNvSpPr>
            <a:spLocks noGrp="1"/>
          </p:cNvSpPr>
          <p:nvPr>
            <p:ph idx="1"/>
          </p:nvPr>
        </p:nvSpPr>
        <p:spPr>
          <a:xfrm>
            <a:off x="457200" y="1278624"/>
            <a:ext cx="11336482" cy="5214251"/>
          </a:xfrm>
        </p:spPr>
        <p:txBody>
          <a:bodyPr>
            <a:normAutofit/>
          </a:bodyPr>
          <a:lstStyle/>
          <a:p>
            <a:pPr marL="514350" indent="-514350">
              <a:lnSpc>
                <a:spcPct val="110000"/>
              </a:lnSpc>
              <a:buFont typeface="+mj-lt"/>
              <a:buAutoNum type="arabicPeriod"/>
            </a:pPr>
            <a:endParaRPr lang="en-US"/>
          </a:p>
        </p:txBody>
      </p:sp>
      <p:sp>
        <p:nvSpPr>
          <p:cNvPr id="5" name="Slide Number Placeholder 4">
            <a:extLst>
              <a:ext uri="{FF2B5EF4-FFF2-40B4-BE49-F238E27FC236}">
                <a16:creationId xmlns:a16="http://schemas.microsoft.com/office/drawing/2014/main" id="{72BC28AA-2F5D-4C22-88C9-2BEFC5DB1BD9}"/>
              </a:ext>
            </a:extLst>
          </p:cNvPr>
          <p:cNvSpPr>
            <a:spLocks noGrp="1"/>
          </p:cNvSpPr>
          <p:nvPr>
            <p:ph type="sldNum" sz="quarter" idx="12"/>
          </p:nvPr>
        </p:nvSpPr>
        <p:spPr/>
        <p:txBody>
          <a:bodyPr/>
          <a:lstStyle/>
          <a:p>
            <a:fld id="{F6DD1E9B-0CD9-46C1-9FE5-23AA9940E1DF}" type="slidenum">
              <a:rPr lang="en-US" smtClean="0"/>
              <a:t>44</a:t>
            </a:fld>
            <a:endParaRPr lang="en-US"/>
          </a:p>
        </p:txBody>
      </p:sp>
      <p:graphicFrame>
        <p:nvGraphicFramePr>
          <p:cNvPr id="4" name="Table 3">
            <a:extLst>
              <a:ext uri="{FF2B5EF4-FFF2-40B4-BE49-F238E27FC236}">
                <a16:creationId xmlns:a16="http://schemas.microsoft.com/office/drawing/2014/main" id="{E618896C-AA96-498D-A460-8C19981D8297}"/>
              </a:ext>
            </a:extLst>
          </p:cNvPr>
          <p:cNvGraphicFramePr>
            <a:graphicFrameLocks noGrp="1"/>
          </p:cNvGraphicFramePr>
          <p:nvPr>
            <p:extLst>
              <p:ext uri="{D42A27DB-BD31-4B8C-83A1-F6EECF244321}">
                <p14:modId xmlns:p14="http://schemas.microsoft.com/office/powerpoint/2010/main" val="3205871039"/>
              </p:ext>
            </p:extLst>
          </p:nvPr>
        </p:nvGraphicFramePr>
        <p:xfrm>
          <a:off x="457199" y="1278625"/>
          <a:ext cx="11024425" cy="4900721"/>
        </p:xfrm>
        <a:graphic>
          <a:graphicData uri="http://schemas.openxmlformats.org/drawingml/2006/table">
            <a:tbl>
              <a:tblPr firstRow="1" bandRow="1">
                <a:tableStyleId>{5C22544A-7EE6-4342-B048-85BDC9FD1C3A}</a:tableStyleId>
              </a:tblPr>
              <a:tblGrid>
                <a:gridCol w="1967603">
                  <a:extLst>
                    <a:ext uri="{9D8B030D-6E8A-4147-A177-3AD203B41FA5}">
                      <a16:colId xmlns:a16="http://schemas.microsoft.com/office/drawing/2014/main" val="3818636723"/>
                    </a:ext>
                  </a:extLst>
                </a:gridCol>
                <a:gridCol w="2503108">
                  <a:extLst>
                    <a:ext uri="{9D8B030D-6E8A-4147-A177-3AD203B41FA5}">
                      <a16:colId xmlns:a16="http://schemas.microsoft.com/office/drawing/2014/main" val="3514288491"/>
                    </a:ext>
                  </a:extLst>
                </a:gridCol>
                <a:gridCol w="3276857">
                  <a:extLst>
                    <a:ext uri="{9D8B030D-6E8A-4147-A177-3AD203B41FA5}">
                      <a16:colId xmlns:a16="http://schemas.microsoft.com/office/drawing/2014/main" val="607152518"/>
                    </a:ext>
                  </a:extLst>
                </a:gridCol>
                <a:gridCol w="3276857">
                  <a:extLst>
                    <a:ext uri="{9D8B030D-6E8A-4147-A177-3AD203B41FA5}">
                      <a16:colId xmlns:a16="http://schemas.microsoft.com/office/drawing/2014/main" val="950144503"/>
                    </a:ext>
                  </a:extLst>
                </a:gridCol>
              </a:tblGrid>
              <a:tr h="355382">
                <a:tc>
                  <a:txBody>
                    <a:bodyPr/>
                    <a:lstStyle/>
                    <a:p>
                      <a:endParaRPr lang="en-US">
                        <a:solidFill>
                          <a:srgbClr val="006699"/>
                        </a:solidFill>
                      </a:endParaRPr>
                    </a:p>
                  </a:txBody>
                  <a:tcPr/>
                </a:tc>
                <a:tc>
                  <a:txBody>
                    <a:bodyPr/>
                    <a:lstStyle/>
                    <a:p>
                      <a:r>
                        <a:rPr lang="en-US" sz="2000">
                          <a:solidFill>
                            <a:srgbClr val="006699"/>
                          </a:solidFill>
                        </a:rPr>
                        <a:t>Subjects</a:t>
                      </a:r>
                    </a:p>
                  </a:txBody>
                  <a:tcPr/>
                </a:tc>
                <a:tc>
                  <a:txBody>
                    <a:bodyPr/>
                    <a:lstStyle/>
                    <a:p>
                      <a:r>
                        <a:rPr lang="en-US" sz="2000">
                          <a:solidFill>
                            <a:srgbClr val="006699"/>
                          </a:solidFill>
                        </a:rPr>
                        <a:t>Intervention (n=82)</a:t>
                      </a:r>
                    </a:p>
                  </a:txBody>
                  <a:tcPr/>
                </a:tc>
                <a:tc>
                  <a:txBody>
                    <a:bodyPr/>
                    <a:lstStyle/>
                    <a:p>
                      <a:r>
                        <a:rPr lang="en-US" sz="2000">
                          <a:solidFill>
                            <a:srgbClr val="006699"/>
                          </a:solidFill>
                        </a:rPr>
                        <a:t>Comparison (n=41)</a:t>
                      </a:r>
                    </a:p>
                  </a:txBody>
                  <a:tcPr/>
                </a:tc>
                <a:extLst>
                  <a:ext uri="{0D108BD9-81ED-4DB2-BD59-A6C34878D82A}">
                    <a16:rowId xmlns:a16="http://schemas.microsoft.com/office/drawing/2014/main" val="1598512539"/>
                  </a:ext>
                </a:extLst>
              </a:tr>
              <a:tr h="1558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006699"/>
                          </a:solidFill>
                        </a:rPr>
                        <a:t>Boston Children’s Hospital (BCH) </a:t>
                      </a:r>
                    </a:p>
                    <a:p>
                      <a:endParaRPr lang="en-US" sz="2000" b="1">
                        <a:solidFill>
                          <a:srgbClr val="006699"/>
                        </a:solidFill>
                      </a:endParaRPr>
                    </a:p>
                  </a:txBody>
                  <a:tcPr/>
                </a:tc>
                <a:tc>
                  <a:txBody>
                    <a:bodyPr/>
                    <a:lstStyle/>
                    <a:p>
                      <a:r>
                        <a:rPr lang="en-US">
                          <a:solidFill>
                            <a:srgbClr val="006699"/>
                          </a:solidFill>
                        </a:rPr>
                        <a:t>&lt;2 years, expected to require PN for ≥30 d, </a:t>
                      </a:r>
                      <a:r>
                        <a:rPr lang="en-US" err="1">
                          <a:solidFill>
                            <a:srgbClr val="006699"/>
                          </a:solidFill>
                        </a:rPr>
                        <a:t>DBil</a:t>
                      </a:r>
                      <a:r>
                        <a:rPr lang="en-US">
                          <a:solidFill>
                            <a:srgbClr val="006699"/>
                          </a:solidFill>
                        </a:rPr>
                        <a:t> ≥ 2 mg/dL, and lacked response to standard therapies for IFALD </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006699"/>
                          </a:solidFill>
                        </a:rPr>
                        <a:t>FO ILE </a:t>
                      </a:r>
                      <a:r>
                        <a:rPr lang="en-US" b="0">
                          <a:solidFill>
                            <a:srgbClr val="006699"/>
                          </a:solidFill>
                        </a:rPr>
                        <a:t>at 1g/kg/d, IV until </a:t>
                      </a:r>
                      <a:r>
                        <a:rPr lang="en-US" b="0" err="1">
                          <a:solidFill>
                            <a:srgbClr val="006699"/>
                          </a:solidFill>
                        </a:rPr>
                        <a:t>Dbil</a:t>
                      </a:r>
                      <a:r>
                        <a:rPr lang="en-US" b="0">
                          <a:solidFill>
                            <a:srgbClr val="006699"/>
                          </a:solidFill>
                        </a:rPr>
                        <a:t> &lt;2 mg/dL or no longer requiring PN</a:t>
                      </a:r>
                    </a:p>
                    <a:p>
                      <a:pPr>
                        <a:lnSpc>
                          <a:spcPct val="100000"/>
                        </a:lnSpc>
                      </a:pPr>
                      <a:endParaRPr lang="en-US" sz="1800" b="0">
                        <a:solidFill>
                          <a:srgbClr val="006699"/>
                        </a:solidFill>
                      </a:endParaRPr>
                    </a:p>
                    <a:p>
                      <a:pPr>
                        <a:lnSpc>
                          <a:spcPct val="100000"/>
                        </a:lnSpc>
                      </a:pPr>
                      <a:r>
                        <a:rPr lang="en-US" sz="1800" b="0">
                          <a:solidFill>
                            <a:srgbClr val="006699"/>
                          </a:solidFill>
                        </a:rPr>
                        <a:t>Received FO ILE between 2004 – 2012</a:t>
                      </a:r>
                    </a:p>
                    <a:p>
                      <a:pPr>
                        <a:lnSpc>
                          <a:spcPct val="100000"/>
                        </a:lnSpc>
                      </a:pPr>
                      <a:endParaRPr lang="en-US" sz="1800" b="0">
                        <a:solidFill>
                          <a:srgbClr val="006699"/>
                        </a:solidFill>
                      </a:endParaRPr>
                    </a:p>
                    <a:p>
                      <a:pPr lvl="0">
                        <a:lnSpc>
                          <a:spcPct val="110000"/>
                        </a:lnSpc>
                      </a:pPr>
                      <a:endParaRPr lang="en-US" b="0">
                        <a:solidFill>
                          <a:srgbClr val="006699"/>
                        </a:solidFill>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6699"/>
                          </a:solidFill>
                        </a:rPr>
                        <a:t>SO ILE </a:t>
                      </a:r>
                      <a:r>
                        <a:rPr lang="en-US" sz="1800" b="0">
                          <a:solidFill>
                            <a:srgbClr val="006699"/>
                          </a:solidFill>
                        </a:rPr>
                        <a:t>at a target dose of ≤3 g/kg/d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rgbClr val="00669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rgbClr val="006699"/>
                          </a:solidFill>
                        </a:rPr>
                        <a:t>Received SO ILE between 1999 - 2012 at BCH, TCH, or UCLA</a:t>
                      </a:r>
                    </a:p>
                    <a:p>
                      <a:pPr lvl="0">
                        <a:lnSpc>
                          <a:spcPct val="110000"/>
                        </a:lnSpc>
                      </a:pPr>
                      <a:endParaRPr lang="en-US" b="0">
                        <a:solidFill>
                          <a:srgbClr val="006699"/>
                        </a:solidFill>
                      </a:endParaRPr>
                    </a:p>
                  </a:txBody>
                  <a:tcPr/>
                </a:tc>
                <a:extLst>
                  <a:ext uri="{0D108BD9-81ED-4DB2-BD59-A6C34878D82A}">
                    <a16:rowId xmlns:a16="http://schemas.microsoft.com/office/drawing/2014/main" val="2915122485"/>
                  </a:ext>
                </a:extLst>
              </a:tr>
              <a:tr h="1312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006699"/>
                          </a:solidFill>
                        </a:rPr>
                        <a:t>Texas Children’s Hospital (TCH)</a:t>
                      </a:r>
                    </a:p>
                    <a:p>
                      <a:endParaRPr lang="en-US" sz="2000" b="1">
                        <a:solidFill>
                          <a:srgbClr val="006699"/>
                        </a:solidFill>
                      </a:endParaRPr>
                    </a:p>
                  </a:txBody>
                  <a:tcPr/>
                </a:tc>
                <a:tc>
                  <a:txBody>
                    <a:bodyPr/>
                    <a:lstStyle/>
                    <a:p>
                      <a:r>
                        <a:rPr lang="en-US">
                          <a:solidFill>
                            <a:srgbClr val="006699"/>
                          </a:solidFill>
                        </a:rPr>
                        <a:t>&gt;14 days and &lt;5 years, expected to require PN ≥14 days, and receiving at least 20% of kcal from PN</a:t>
                      </a:r>
                    </a:p>
                  </a:txBody>
                  <a:tcPr/>
                </a:tc>
                <a:tc vMerge="1">
                  <a:txBody>
                    <a:bodyPr/>
                    <a:lstStyle/>
                    <a:p>
                      <a:pPr lvl="0">
                        <a:lnSpc>
                          <a:spcPct val="110000"/>
                        </a:lnSpc>
                      </a:pPr>
                      <a:endParaRPr lang="en-US" b="1"/>
                    </a:p>
                  </a:txBody>
                  <a:tcPr/>
                </a:tc>
                <a:tc vMerge="1">
                  <a:txBody>
                    <a:bodyPr/>
                    <a:lstStyle/>
                    <a:p>
                      <a:endParaRPr lang="en-US"/>
                    </a:p>
                  </a:txBody>
                  <a:tcPr/>
                </a:tc>
                <a:extLst>
                  <a:ext uri="{0D108BD9-81ED-4DB2-BD59-A6C34878D82A}">
                    <a16:rowId xmlns:a16="http://schemas.microsoft.com/office/drawing/2014/main" val="900899740"/>
                  </a:ext>
                </a:extLst>
              </a:tr>
              <a:tr h="1151681">
                <a:tc gridSpan="4">
                  <a:txBody>
                    <a:bodyPr/>
                    <a:lstStyle/>
                    <a:p>
                      <a:pPr algn="l"/>
                      <a:r>
                        <a:rPr lang="en-US" sz="2000" b="1" i="1">
                          <a:solidFill>
                            <a:srgbClr val="006699"/>
                          </a:solidFill>
                        </a:rPr>
                        <a:t>Design: </a:t>
                      </a:r>
                      <a:r>
                        <a:rPr lang="en-US" sz="2000" b="1">
                          <a:solidFill>
                            <a:srgbClr val="006699"/>
                          </a:solidFill>
                        </a:rPr>
                        <a:t>Retrospective analysis of prospectively collected data for patients on FO ILE compared to historical controls on SO ILE</a:t>
                      </a:r>
                    </a:p>
                  </a:txBody>
                  <a:tcPr anchor="ctr"/>
                </a:tc>
                <a:tc hMerge="1">
                  <a:txBody>
                    <a:bodyPr/>
                    <a:lstStyle/>
                    <a:p>
                      <a:endParaRPr lang="en-US"/>
                    </a:p>
                  </a:txBody>
                  <a:tcPr/>
                </a:tc>
                <a:tc hMerge="1">
                  <a:txBody>
                    <a:bodyPr/>
                    <a:lstStyle/>
                    <a:p>
                      <a:pPr lvl="0">
                        <a:lnSpc>
                          <a:spcPct val="110000"/>
                        </a:lnSpc>
                      </a:pPr>
                      <a:endParaRPr lang="en-US" b="0"/>
                    </a:p>
                  </a:txBody>
                  <a:tcPr/>
                </a:tc>
                <a:tc hMerge="1">
                  <a:txBody>
                    <a:bodyPr/>
                    <a:lstStyle/>
                    <a:p>
                      <a:pPr lvl="0">
                        <a:lnSpc>
                          <a:spcPct val="110000"/>
                        </a:lnSpc>
                      </a:pPr>
                      <a:endParaRPr lang="en-US" b="0"/>
                    </a:p>
                  </a:txBody>
                  <a:tcPr/>
                </a:tc>
                <a:extLst>
                  <a:ext uri="{0D108BD9-81ED-4DB2-BD59-A6C34878D82A}">
                    <a16:rowId xmlns:a16="http://schemas.microsoft.com/office/drawing/2014/main" val="3480852873"/>
                  </a:ext>
                </a:extLst>
              </a:tr>
            </a:tbl>
          </a:graphicData>
        </a:graphic>
      </p:graphicFrame>
      <p:sp>
        <p:nvSpPr>
          <p:cNvPr id="7" name="Footer Placeholder 3">
            <a:extLst>
              <a:ext uri="{FF2B5EF4-FFF2-40B4-BE49-F238E27FC236}">
                <a16:creationId xmlns:a16="http://schemas.microsoft.com/office/drawing/2014/main" id="{E4784680-9A03-422E-AC20-B9F26DB92E64}"/>
              </a:ext>
            </a:extLst>
          </p:cNvPr>
          <p:cNvSpPr>
            <a:spLocks noGrp="1"/>
          </p:cNvSpPr>
          <p:nvPr>
            <p:ph type="ftr" sz="quarter" idx="11"/>
          </p:nvPr>
        </p:nvSpPr>
        <p:spPr>
          <a:xfrm>
            <a:off x="457201" y="6356350"/>
            <a:ext cx="10418884" cy="365125"/>
          </a:xfrm>
        </p:spPr>
        <p:txBody>
          <a:bodyPr/>
          <a:lstStyle/>
          <a:p>
            <a:r>
              <a:rPr lang="en-US">
                <a:solidFill>
                  <a:srgbClr val="006699"/>
                </a:solidFill>
              </a:rPr>
              <a:t>Gura K, </a:t>
            </a:r>
            <a:r>
              <a:rPr lang="en-US" err="1">
                <a:solidFill>
                  <a:srgbClr val="006699"/>
                </a:solidFill>
              </a:rPr>
              <a:t>Premkumar</a:t>
            </a:r>
            <a:r>
              <a:rPr lang="en-US">
                <a:solidFill>
                  <a:srgbClr val="006699"/>
                </a:solidFill>
              </a:rPr>
              <a:t> MH, Calkins KL, Puder M. </a:t>
            </a:r>
            <a:r>
              <a:rPr lang="en-US" i="1">
                <a:solidFill>
                  <a:srgbClr val="006699"/>
                </a:solidFill>
              </a:rPr>
              <a:t>J </a:t>
            </a:r>
            <a:r>
              <a:rPr lang="en-US" i="1" err="1">
                <a:solidFill>
                  <a:srgbClr val="006699"/>
                </a:solidFill>
              </a:rPr>
              <a:t>Pediatr</a:t>
            </a:r>
            <a:r>
              <a:rPr lang="en-US" i="1">
                <a:solidFill>
                  <a:srgbClr val="006699"/>
                </a:solidFill>
              </a:rPr>
              <a:t>. 2020.</a:t>
            </a:r>
          </a:p>
        </p:txBody>
      </p:sp>
    </p:spTree>
    <p:extLst>
      <p:ext uri="{BB962C8B-B14F-4D97-AF65-F5344CB8AC3E}">
        <p14:creationId xmlns:p14="http://schemas.microsoft.com/office/powerpoint/2010/main" val="3930400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bstract watercolor pattern on a white background">
            <a:extLst>
              <a:ext uri="{FF2B5EF4-FFF2-40B4-BE49-F238E27FC236}">
                <a16:creationId xmlns:a16="http://schemas.microsoft.com/office/drawing/2014/main" id="{0B1F51E2-0E54-06B2-537B-DEB73581815D}"/>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3EF3BC0B-ABE3-4CFD-85EA-9A5C364ACDD8}"/>
              </a:ext>
            </a:extLst>
          </p:cNvPr>
          <p:cNvSpPr>
            <a:spLocks noGrp="1"/>
          </p:cNvSpPr>
          <p:nvPr>
            <p:ph type="title"/>
          </p:nvPr>
        </p:nvSpPr>
        <p:spPr>
          <a:xfrm>
            <a:off x="457200" y="365125"/>
            <a:ext cx="10954870" cy="671513"/>
          </a:xfrm>
        </p:spPr>
        <p:txBody>
          <a:bodyPr>
            <a:normAutofit/>
          </a:bodyPr>
          <a:lstStyle/>
          <a:p>
            <a:r>
              <a:rPr lang="en-US">
                <a:solidFill>
                  <a:srgbClr val="006699"/>
                </a:solidFill>
              </a:rPr>
              <a:t>Pair-Matched Data: Nutrition Provision</a:t>
            </a:r>
          </a:p>
        </p:txBody>
      </p:sp>
      <p:sp>
        <p:nvSpPr>
          <p:cNvPr id="3" name="Content Placeholder 2">
            <a:extLst>
              <a:ext uri="{FF2B5EF4-FFF2-40B4-BE49-F238E27FC236}">
                <a16:creationId xmlns:a16="http://schemas.microsoft.com/office/drawing/2014/main" id="{206FCA0A-D465-4C97-B8D6-87AC62312592}"/>
              </a:ext>
            </a:extLst>
          </p:cNvPr>
          <p:cNvSpPr>
            <a:spLocks noGrp="1"/>
          </p:cNvSpPr>
          <p:nvPr>
            <p:ph idx="1"/>
          </p:nvPr>
        </p:nvSpPr>
        <p:spPr>
          <a:xfrm>
            <a:off x="457200" y="1278624"/>
            <a:ext cx="11336482" cy="4987705"/>
          </a:xfrm>
        </p:spPr>
        <p:txBody>
          <a:bodyPr>
            <a:normAutofit/>
          </a:bodyPr>
          <a:lstStyle/>
          <a:p>
            <a:pPr marL="0" indent="0">
              <a:buNone/>
            </a:pPr>
            <a:r>
              <a:rPr lang="en-US">
                <a:solidFill>
                  <a:srgbClr val="006699"/>
                </a:solidFill>
              </a:rPr>
              <a:t>Nutrition Received During Treatment (through resolution of cholestasis)*</a:t>
            </a:r>
          </a:p>
          <a:p>
            <a:endParaRPr lang="en-US">
              <a:solidFill>
                <a:srgbClr val="006699"/>
              </a:solidFill>
            </a:endParaRPr>
          </a:p>
          <a:p>
            <a:endParaRPr lang="en-US">
              <a:solidFill>
                <a:srgbClr val="006699"/>
              </a:solidFill>
            </a:endParaRPr>
          </a:p>
          <a:p>
            <a:endParaRPr lang="en-US">
              <a:solidFill>
                <a:srgbClr val="006699"/>
              </a:solidFill>
            </a:endParaRPr>
          </a:p>
          <a:p>
            <a:endParaRPr lang="en-US">
              <a:solidFill>
                <a:srgbClr val="006699"/>
              </a:solidFill>
            </a:endParaRPr>
          </a:p>
          <a:p>
            <a:endParaRPr lang="en-US">
              <a:solidFill>
                <a:srgbClr val="006699"/>
              </a:solidFill>
            </a:endParaRPr>
          </a:p>
          <a:p>
            <a:endParaRPr lang="en-US">
              <a:solidFill>
                <a:srgbClr val="006699"/>
              </a:solidFill>
            </a:endParaRPr>
          </a:p>
          <a:p>
            <a:endParaRPr lang="en-US">
              <a:solidFill>
                <a:srgbClr val="006699"/>
              </a:solidFill>
            </a:endParaRPr>
          </a:p>
          <a:p>
            <a:r>
              <a:rPr lang="en-US">
                <a:solidFill>
                  <a:srgbClr val="006699"/>
                </a:solidFill>
              </a:rPr>
              <a:t>FO ILE </a:t>
            </a:r>
            <a:r>
              <a:rPr lang="en-US">
                <a:solidFill>
                  <a:srgbClr val="006699"/>
                </a:solidFill>
                <a:sym typeface="Wingdings" panose="05000000000000000000" pitchFamily="2" charset="2"/>
              </a:rPr>
              <a:t> </a:t>
            </a:r>
            <a:r>
              <a:rPr lang="en-US">
                <a:solidFill>
                  <a:srgbClr val="006699"/>
                </a:solidFill>
              </a:rPr>
              <a:t>received a greater % of caloric intake from PN longer</a:t>
            </a:r>
          </a:p>
          <a:p>
            <a:r>
              <a:rPr lang="en-US">
                <a:solidFill>
                  <a:srgbClr val="006699"/>
                </a:solidFill>
              </a:rPr>
              <a:t>SO ILE </a:t>
            </a:r>
            <a:r>
              <a:rPr lang="en-US">
                <a:solidFill>
                  <a:srgbClr val="006699"/>
                </a:solidFill>
                <a:sym typeface="Wingdings" panose="05000000000000000000" pitchFamily="2" charset="2"/>
              </a:rPr>
              <a:t> </a:t>
            </a:r>
            <a:r>
              <a:rPr lang="en-US">
                <a:solidFill>
                  <a:srgbClr val="006699"/>
                </a:solidFill>
              </a:rPr>
              <a:t>transitioned more quickly to EN</a:t>
            </a:r>
          </a:p>
        </p:txBody>
      </p:sp>
      <p:sp>
        <p:nvSpPr>
          <p:cNvPr id="4" name="Footer Placeholder 3">
            <a:extLst>
              <a:ext uri="{FF2B5EF4-FFF2-40B4-BE49-F238E27FC236}">
                <a16:creationId xmlns:a16="http://schemas.microsoft.com/office/drawing/2014/main" id="{9E2BF553-7DC5-4663-B805-C7DD15080468}"/>
              </a:ext>
            </a:extLst>
          </p:cNvPr>
          <p:cNvSpPr>
            <a:spLocks noGrp="1"/>
          </p:cNvSpPr>
          <p:nvPr>
            <p:ph type="ftr" sz="quarter" idx="11"/>
          </p:nvPr>
        </p:nvSpPr>
        <p:spPr>
          <a:xfrm>
            <a:off x="8033657" y="6453002"/>
            <a:ext cx="3648269" cy="365125"/>
          </a:xfrm>
        </p:spPr>
        <p:txBody>
          <a:bodyPr/>
          <a:lstStyle/>
          <a:p>
            <a:r>
              <a:rPr lang="en-US">
                <a:solidFill>
                  <a:srgbClr val="006699"/>
                </a:solidFill>
              </a:rPr>
              <a:t>Gura K, </a:t>
            </a:r>
            <a:r>
              <a:rPr lang="en-US" err="1">
                <a:solidFill>
                  <a:srgbClr val="006699"/>
                </a:solidFill>
              </a:rPr>
              <a:t>Premkumar</a:t>
            </a:r>
            <a:r>
              <a:rPr lang="en-US">
                <a:solidFill>
                  <a:srgbClr val="006699"/>
                </a:solidFill>
              </a:rPr>
              <a:t> MH, Calkins KL, Puder M. J </a:t>
            </a:r>
            <a:r>
              <a:rPr lang="en-US" err="1">
                <a:solidFill>
                  <a:srgbClr val="006699"/>
                </a:solidFill>
              </a:rPr>
              <a:t>Pediatr</a:t>
            </a:r>
            <a:r>
              <a:rPr lang="en-US">
                <a:solidFill>
                  <a:srgbClr val="006699"/>
                </a:solidFill>
              </a:rPr>
              <a:t>. 2020.</a:t>
            </a:r>
          </a:p>
        </p:txBody>
      </p:sp>
      <p:sp>
        <p:nvSpPr>
          <p:cNvPr id="5" name="Slide Number Placeholder 4">
            <a:extLst>
              <a:ext uri="{FF2B5EF4-FFF2-40B4-BE49-F238E27FC236}">
                <a16:creationId xmlns:a16="http://schemas.microsoft.com/office/drawing/2014/main" id="{3185AC8D-8F6D-42B7-9D85-D129480B53C4}"/>
              </a:ext>
            </a:extLst>
          </p:cNvPr>
          <p:cNvSpPr>
            <a:spLocks noGrp="1"/>
          </p:cNvSpPr>
          <p:nvPr>
            <p:ph type="sldNum" sz="quarter" idx="12"/>
          </p:nvPr>
        </p:nvSpPr>
        <p:spPr/>
        <p:txBody>
          <a:bodyPr/>
          <a:lstStyle/>
          <a:p>
            <a:fld id="{F6DD1E9B-0CD9-46C1-9FE5-23AA9940E1DF}" type="slidenum">
              <a:rPr lang="en-US" smtClean="0"/>
              <a:t>45</a:t>
            </a:fld>
            <a:endParaRPr lang="en-US"/>
          </a:p>
        </p:txBody>
      </p:sp>
      <p:graphicFrame>
        <p:nvGraphicFramePr>
          <p:cNvPr id="6" name="Table 5">
            <a:extLst>
              <a:ext uri="{FF2B5EF4-FFF2-40B4-BE49-F238E27FC236}">
                <a16:creationId xmlns:a16="http://schemas.microsoft.com/office/drawing/2014/main" id="{14E7B58C-693C-4C96-AE6E-5003F0DA4DCF}"/>
              </a:ext>
            </a:extLst>
          </p:cNvPr>
          <p:cNvGraphicFramePr>
            <a:graphicFrameLocks noGrp="1"/>
          </p:cNvGraphicFramePr>
          <p:nvPr>
            <p:extLst>
              <p:ext uri="{D42A27DB-BD31-4B8C-83A1-F6EECF244321}">
                <p14:modId xmlns:p14="http://schemas.microsoft.com/office/powerpoint/2010/main" val="2265695014"/>
              </p:ext>
            </p:extLst>
          </p:nvPr>
        </p:nvGraphicFramePr>
        <p:xfrm>
          <a:off x="571701" y="1777999"/>
          <a:ext cx="10840369" cy="3245820"/>
        </p:xfrm>
        <a:graphic>
          <a:graphicData uri="http://schemas.openxmlformats.org/drawingml/2006/table">
            <a:tbl>
              <a:tblPr firstRow="1" bandRow="1">
                <a:tableStyleId>{5C22544A-7EE6-4342-B048-85BDC9FD1C3A}</a:tableStyleId>
              </a:tblPr>
              <a:tblGrid>
                <a:gridCol w="3661344">
                  <a:extLst>
                    <a:ext uri="{9D8B030D-6E8A-4147-A177-3AD203B41FA5}">
                      <a16:colId xmlns:a16="http://schemas.microsoft.com/office/drawing/2014/main" val="594424095"/>
                    </a:ext>
                  </a:extLst>
                </a:gridCol>
                <a:gridCol w="2498865">
                  <a:extLst>
                    <a:ext uri="{9D8B030D-6E8A-4147-A177-3AD203B41FA5}">
                      <a16:colId xmlns:a16="http://schemas.microsoft.com/office/drawing/2014/main" val="2451230591"/>
                    </a:ext>
                  </a:extLst>
                </a:gridCol>
                <a:gridCol w="2582558">
                  <a:extLst>
                    <a:ext uri="{9D8B030D-6E8A-4147-A177-3AD203B41FA5}">
                      <a16:colId xmlns:a16="http://schemas.microsoft.com/office/drawing/2014/main" val="1664736498"/>
                    </a:ext>
                  </a:extLst>
                </a:gridCol>
                <a:gridCol w="2097602">
                  <a:extLst>
                    <a:ext uri="{9D8B030D-6E8A-4147-A177-3AD203B41FA5}">
                      <a16:colId xmlns:a16="http://schemas.microsoft.com/office/drawing/2014/main" val="311424382"/>
                    </a:ext>
                  </a:extLst>
                </a:gridCol>
              </a:tblGrid>
              <a:tr h="434290">
                <a:tc>
                  <a:txBody>
                    <a:bodyPr/>
                    <a:lstStyle/>
                    <a:p>
                      <a:endParaRPr lang="en-US">
                        <a:solidFill>
                          <a:srgbClr val="006699"/>
                        </a:solidFill>
                      </a:endParaRPr>
                    </a:p>
                  </a:txBody>
                  <a:tcPr/>
                </a:tc>
                <a:tc>
                  <a:txBody>
                    <a:bodyPr/>
                    <a:lstStyle/>
                    <a:p>
                      <a:pPr algn="ctr"/>
                      <a:r>
                        <a:rPr lang="en-US">
                          <a:solidFill>
                            <a:srgbClr val="006699"/>
                          </a:solidFill>
                        </a:rPr>
                        <a:t>FO ILE</a:t>
                      </a:r>
                    </a:p>
                  </a:txBody>
                  <a:tcPr/>
                </a:tc>
                <a:tc>
                  <a:txBody>
                    <a:bodyPr/>
                    <a:lstStyle/>
                    <a:p>
                      <a:pPr algn="ctr"/>
                      <a:r>
                        <a:rPr lang="en-US">
                          <a:solidFill>
                            <a:srgbClr val="006699"/>
                          </a:solidFill>
                        </a:rPr>
                        <a:t>SO ILE</a:t>
                      </a:r>
                    </a:p>
                  </a:txBody>
                  <a:tcPr/>
                </a:tc>
                <a:tc>
                  <a:txBody>
                    <a:bodyPr/>
                    <a:lstStyle/>
                    <a:p>
                      <a:endParaRPr lang="en-US">
                        <a:solidFill>
                          <a:srgbClr val="006699"/>
                        </a:solidFill>
                      </a:endParaRPr>
                    </a:p>
                  </a:txBody>
                  <a:tcPr/>
                </a:tc>
                <a:extLst>
                  <a:ext uri="{0D108BD9-81ED-4DB2-BD59-A6C34878D82A}">
                    <a16:rowId xmlns:a16="http://schemas.microsoft.com/office/drawing/2014/main" val="3075297068"/>
                  </a:ext>
                </a:extLst>
              </a:tr>
              <a:tr h="434290">
                <a:tc>
                  <a:txBody>
                    <a:bodyPr/>
                    <a:lstStyle/>
                    <a:p>
                      <a:r>
                        <a:rPr lang="en-US">
                          <a:solidFill>
                            <a:srgbClr val="006699"/>
                          </a:solidFill>
                        </a:rPr>
                        <a:t>Median Duration of Treatment (days) </a:t>
                      </a:r>
                    </a:p>
                  </a:txBody>
                  <a:tcPr/>
                </a:tc>
                <a:tc>
                  <a:txBody>
                    <a:bodyPr/>
                    <a:lstStyle/>
                    <a:p>
                      <a:pPr algn="ctr"/>
                      <a:r>
                        <a:rPr lang="en-US">
                          <a:solidFill>
                            <a:srgbClr val="006699"/>
                          </a:solidFill>
                        </a:rPr>
                        <a:t>82.5</a:t>
                      </a:r>
                    </a:p>
                  </a:txBody>
                  <a:tcPr/>
                </a:tc>
                <a:tc>
                  <a:txBody>
                    <a:bodyPr/>
                    <a:lstStyle/>
                    <a:p>
                      <a:pPr algn="ctr"/>
                      <a:r>
                        <a:rPr lang="en-US">
                          <a:solidFill>
                            <a:srgbClr val="006699"/>
                          </a:solidFill>
                        </a:rPr>
                        <a:t>111.0</a:t>
                      </a:r>
                    </a:p>
                  </a:txBody>
                  <a:tcPr/>
                </a:tc>
                <a:tc>
                  <a:txBody>
                    <a:bodyPr/>
                    <a:lstStyle/>
                    <a:p>
                      <a:pPr algn="ctr"/>
                      <a:r>
                        <a:rPr lang="en-US">
                          <a:solidFill>
                            <a:srgbClr val="006699"/>
                          </a:solidFill>
                        </a:rPr>
                        <a:t>P = .776</a:t>
                      </a:r>
                    </a:p>
                  </a:txBody>
                  <a:tcPr/>
                </a:tc>
                <a:extLst>
                  <a:ext uri="{0D108BD9-81ED-4DB2-BD59-A6C34878D82A}">
                    <a16:rowId xmlns:a16="http://schemas.microsoft.com/office/drawing/2014/main" val="533228241"/>
                  </a:ext>
                </a:extLst>
              </a:tr>
              <a:tr h="434290">
                <a:tc>
                  <a:txBody>
                    <a:bodyPr/>
                    <a:lstStyle/>
                    <a:p>
                      <a:r>
                        <a:rPr lang="en-US">
                          <a:solidFill>
                            <a:srgbClr val="006699"/>
                          </a:solidFill>
                        </a:rPr>
                        <a:t>Lipid Dose (g/kg/d)</a:t>
                      </a:r>
                    </a:p>
                  </a:txBody>
                  <a:tcPr/>
                </a:tc>
                <a:tc>
                  <a:txBody>
                    <a:bodyPr/>
                    <a:lstStyle/>
                    <a:p>
                      <a:pPr algn="ctr"/>
                      <a:r>
                        <a:rPr lang="en-US">
                          <a:solidFill>
                            <a:srgbClr val="006699"/>
                          </a:solidFill>
                        </a:rPr>
                        <a:t>0.92 (0.88, 0.96)</a:t>
                      </a:r>
                    </a:p>
                  </a:txBody>
                  <a:tcPr/>
                </a:tc>
                <a:tc>
                  <a:txBody>
                    <a:bodyPr/>
                    <a:lstStyle/>
                    <a:p>
                      <a:pPr algn="ctr"/>
                      <a:r>
                        <a:rPr lang="en-US">
                          <a:solidFill>
                            <a:srgbClr val="006699"/>
                          </a:solidFill>
                        </a:rPr>
                        <a:t>2.31 (1.82, 2.69)</a:t>
                      </a:r>
                    </a:p>
                  </a:txBody>
                  <a:tcPr/>
                </a:tc>
                <a:tc>
                  <a:txBody>
                    <a:bodyPr/>
                    <a:lstStyle/>
                    <a:p>
                      <a:pPr algn="ctr"/>
                      <a:r>
                        <a:rPr lang="en-US">
                          <a:solidFill>
                            <a:srgbClr val="006699"/>
                          </a:solidFill>
                        </a:rPr>
                        <a:t>P &lt; .001</a:t>
                      </a:r>
                    </a:p>
                  </a:txBody>
                  <a:tcPr/>
                </a:tc>
                <a:extLst>
                  <a:ext uri="{0D108BD9-81ED-4DB2-BD59-A6C34878D82A}">
                    <a16:rowId xmlns:a16="http://schemas.microsoft.com/office/drawing/2014/main" val="3815517610"/>
                  </a:ext>
                </a:extLst>
              </a:tr>
              <a:tr h="434290">
                <a:tc>
                  <a:txBody>
                    <a:bodyPr/>
                    <a:lstStyle/>
                    <a:p>
                      <a:r>
                        <a:rPr lang="en-US">
                          <a:solidFill>
                            <a:srgbClr val="006699"/>
                          </a:solidFill>
                        </a:rPr>
                        <a:t>Dextrose Dose (g/kg/d)</a:t>
                      </a:r>
                    </a:p>
                  </a:txBody>
                  <a:tcPr/>
                </a:tc>
                <a:tc>
                  <a:txBody>
                    <a:bodyPr/>
                    <a:lstStyle/>
                    <a:p>
                      <a:pPr algn="ctr"/>
                      <a:r>
                        <a:rPr lang="en-US">
                          <a:solidFill>
                            <a:srgbClr val="006699"/>
                          </a:solidFill>
                        </a:rPr>
                        <a:t>15.61 (11.12, 19)</a:t>
                      </a:r>
                    </a:p>
                  </a:txBody>
                  <a:tcPr/>
                </a:tc>
                <a:tc>
                  <a:txBody>
                    <a:bodyPr/>
                    <a:lstStyle/>
                    <a:p>
                      <a:pPr algn="ctr"/>
                      <a:r>
                        <a:rPr lang="en-US">
                          <a:solidFill>
                            <a:srgbClr val="006699"/>
                          </a:solidFill>
                        </a:rPr>
                        <a:t>12.37 (9.23, 12.71)</a:t>
                      </a:r>
                    </a:p>
                  </a:txBody>
                  <a:tcPr/>
                </a:tc>
                <a:tc>
                  <a:txBody>
                    <a:bodyPr/>
                    <a:lstStyle/>
                    <a:p>
                      <a:pPr algn="ctr"/>
                      <a:r>
                        <a:rPr lang="en-US">
                          <a:solidFill>
                            <a:srgbClr val="006699"/>
                          </a:solidFill>
                        </a:rPr>
                        <a:t>P = .010</a:t>
                      </a:r>
                    </a:p>
                  </a:txBody>
                  <a:tcPr/>
                </a:tc>
                <a:extLst>
                  <a:ext uri="{0D108BD9-81ED-4DB2-BD59-A6C34878D82A}">
                    <a16:rowId xmlns:a16="http://schemas.microsoft.com/office/drawing/2014/main" val="3486952360"/>
                  </a:ext>
                </a:extLst>
              </a:tr>
              <a:tr h="434290">
                <a:tc>
                  <a:txBody>
                    <a:bodyPr/>
                    <a:lstStyle/>
                    <a:p>
                      <a:r>
                        <a:rPr lang="en-US">
                          <a:solidFill>
                            <a:srgbClr val="006699"/>
                          </a:solidFill>
                        </a:rPr>
                        <a:t>Total PN Calories (kcal/kg/d)</a:t>
                      </a:r>
                    </a:p>
                  </a:txBody>
                  <a:tcPr/>
                </a:tc>
                <a:tc>
                  <a:txBody>
                    <a:bodyPr/>
                    <a:lstStyle/>
                    <a:p>
                      <a:pPr algn="ctr"/>
                      <a:r>
                        <a:rPr lang="en-US">
                          <a:solidFill>
                            <a:srgbClr val="006699"/>
                          </a:solidFill>
                        </a:rPr>
                        <a:t>71.19 (56.27, 85.86)</a:t>
                      </a:r>
                    </a:p>
                  </a:txBody>
                  <a:tcPr/>
                </a:tc>
                <a:tc>
                  <a:txBody>
                    <a:bodyPr/>
                    <a:lstStyle/>
                    <a:p>
                      <a:pPr algn="ctr"/>
                      <a:r>
                        <a:rPr lang="en-US">
                          <a:solidFill>
                            <a:srgbClr val="006699"/>
                          </a:solidFill>
                        </a:rPr>
                        <a:t>72.80 (59.46, 88.05)</a:t>
                      </a:r>
                    </a:p>
                  </a:txBody>
                  <a:tcPr/>
                </a:tc>
                <a:tc>
                  <a:txBody>
                    <a:bodyPr/>
                    <a:lstStyle/>
                    <a:p>
                      <a:pPr algn="ctr"/>
                      <a:r>
                        <a:rPr lang="en-US">
                          <a:solidFill>
                            <a:srgbClr val="006699"/>
                          </a:solidFill>
                        </a:rPr>
                        <a:t>P = .791</a:t>
                      </a:r>
                    </a:p>
                  </a:txBody>
                  <a:tcPr/>
                </a:tc>
                <a:extLst>
                  <a:ext uri="{0D108BD9-81ED-4DB2-BD59-A6C34878D82A}">
                    <a16:rowId xmlns:a16="http://schemas.microsoft.com/office/drawing/2014/main" val="1354898470"/>
                  </a:ext>
                </a:extLst>
              </a:tr>
              <a:tr h="434290">
                <a:tc>
                  <a:txBody>
                    <a:bodyPr/>
                    <a:lstStyle/>
                    <a:p>
                      <a:r>
                        <a:rPr lang="en-US">
                          <a:solidFill>
                            <a:srgbClr val="006699"/>
                          </a:solidFill>
                        </a:rPr>
                        <a:t>Enteral Calories (kcal/kg/d)</a:t>
                      </a:r>
                    </a:p>
                  </a:txBody>
                  <a:tcPr/>
                </a:tc>
                <a:tc>
                  <a:txBody>
                    <a:bodyPr/>
                    <a:lstStyle/>
                    <a:p>
                      <a:pPr algn="ctr"/>
                      <a:r>
                        <a:rPr lang="en-US">
                          <a:solidFill>
                            <a:srgbClr val="006699"/>
                          </a:solidFill>
                        </a:rPr>
                        <a:t>14.06 (3.02, 32.89)</a:t>
                      </a:r>
                    </a:p>
                  </a:txBody>
                  <a:tcPr/>
                </a:tc>
                <a:tc>
                  <a:txBody>
                    <a:bodyPr/>
                    <a:lstStyle/>
                    <a:p>
                      <a:pPr algn="ctr"/>
                      <a:r>
                        <a:rPr lang="en-US">
                          <a:solidFill>
                            <a:srgbClr val="006699"/>
                          </a:solidFill>
                        </a:rPr>
                        <a:t>23.12 (10.51, 37.31)</a:t>
                      </a:r>
                    </a:p>
                  </a:txBody>
                  <a:tcPr/>
                </a:tc>
                <a:tc>
                  <a:txBody>
                    <a:bodyPr/>
                    <a:lstStyle/>
                    <a:p>
                      <a:pPr algn="ctr"/>
                      <a:r>
                        <a:rPr lang="en-US">
                          <a:solidFill>
                            <a:srgbClr val="006699"/>
                          </a:solidFill>
                        </a:rPr>
                        <a:t>P = .162</a:t>
                      </a:r>
                    </a:p>
                  </a:txBody>
                  <a:tcPr/>
                </a:tc>
                <a:extLst>
                  <a:ext uri="{0D108BD9-81ED-4DB2-BD59-A6C34878D82A}">
                    <a16:rowId xmlns:a16="http://schemas.microsoft.com/office/drawing/2014/main" val="3464812455"/>
                  </a:ext>
                </a:extLst>
              </a:tr>
              <a:tr h="434290">
                <a:tc gridSpan="4">
                  <a:txBody>
                    <a:bodyPr/>
                    <a:lstStyle/>
                    <a:p>
                      <a:r>
                        <a:rPr lang="en-US">
                          <a:solidFill>
                            <a:srgbClr val="006699"/>
                          </a:solidFill>
                        </a:rPr>
                        <a:t>*Values represent median (IQR)</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1915152"/>
                  </a:ext>
                </a:extLst>
              </a:tr>
            </a:tbl>
          </a:graphicData>
        </a:graphic>
      </p:graphicFrame>
    </p:spTree>
    <p:extLst>
      <p:ext uri="{BB962C8B-B14F-4D97-AF65-F5344CB8AC3E}">
        <p14:creationId xmlns:p14="http://schemas.microsoft.com/office/powerpoint/2010/main" val="3702429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bstract watercolor pattern on a white background">
            <a:extLst>
              <a:ext uri="{FF2B5EF4-FFF2-40B4-BE49-F238E27FC236}">
                <a16:creationId xmlns:a16="http://schemas.microsoft.com/office/drawing/2014/main" id="{57EF6834-8A29-470E-65E1-36452E9DBBD7}"/>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9FF32A43-E519-4F7A-8620-ED6F32C9E3BB}"/>
              </a:ext>
            </a:extLst>
          </p:cNvPr>
          <p:cNvSpPr>
            <a:spLocks noGrp="1"/>
          </p:cNvSpPr>
          <p:nvPr>
            <p:ph type="title"/>
          </p:nvPr>
        </p:nvSpPr>
        <p:spPr>
          <a:xfrm>
            <a:off x="457199" y="365125"/>
            <a:ext cx="11184903" cy="671513"/>
          </a:xfrm>
        </p:spPr>
        <p:txBody>
          <a:bodyPr>
            <a:normAutofit/>
          </a:bodyPr>
          <a:lstStyle/>
          <a:p>
            <a:r>
              <a:rPr lang="en-US">
                <a:solidFill>
                  <a:srgbClr val="006699"/>
                </a:solidFill>
              </a:rPr>
              <a:t>Pair-Matched Data: Growth Outcomes</a:t>
            </a:r>
          </a:p>
        </p:txBody>
      </p:sp>
      <p:sp>
        <p:nvSpPr>
          <p:cNvPr id="3" name="Content Placeholder 2">
            <a:extLst>
              <a:ext uri="{FF2B5EF4-FFF2-40B4-BE49-F238E27FC236}">
                <a16:creationId xmlns:a16="http://schemas.microsoft.com/office/drawing/2014/main" id="{212AA09A-4498-4F60-A7E9-E7C56F4124CD}"/>
              </a:ext>
            </a:extLst>
          </p:cNvPr>
          <p:cNvSpPr>
            <a:spLocks noGrp="1"/>
          </p:cNvSpPr>
          <p:nvPr>
            <p:ph idx="1"/>
          </p:nvPr>
        </p:nvSpPr>
        <p:spPr/>
        <p:txBody>
          <a:bodyPr>
            <a:normAutofit/>
          </a:bodyPr>
          <a:lstStyle/>
          <a:p>
            <a:r>
              <a:rPr lang="en-US">
                <a:solidFill>
                  <a:srgbClr val="006699"/>
                </a:solidFill>
              </a:rPr>
              <a:t>Weight: from week 28, FO ILE patients had median </a:t>
            </a:r>
            <a:r>
              <a:rPr lang="en-US" i="1">
                <a:solidFill>
                  <a:srgbClr val="006699"/>
                </a:solidFill>
              </a:rPr>
              <a:t>z</a:t>
            </a:r>
            <a:r>
              <a:rPr lang="en-US">
                <a:solidFill>
                  <a:srgbClr val="006699"/>
                </a:solidFill>
              </a:rPr>
              <a:t>-scores between -1.0 and 1.0 indicating age-appropriate growth</a:t>
            </a:r>
          </a:p>
          <a:p>
            <a:pPr lvl="1"/>
            <a:r>
              <a:rPr lang="en-US">
                <a:solidFill>
                  <a:srgbClr val="006699"/>
                </a:solidFill>
              </a:rPr>
              <a:t>No statistical difference for any of the time points for weight for age </a:t>
            </a:r>
          </a:p>
          <a:p>
            <a:endParaRPr lang="en-US">
              <a:solidFill>
                <a:srgbClr val="006699"/>
              </a:solidFill>
            </a:endParaRPr>
          </a:p>
          <a:p>
            <a:r>
              <a:rPr lang="en-US">
                <a:solidFill>
                  <a:srgbClr val="006699"/>
                </a:solidFill>
              </a:rPr>
              <a:t>Height: from week 28, FO ILE patients had median </a:t>
            </a:r>
            <a:r>
              <a:rPr lang="en-US" i="1">
                <a:solidFill>
                  <a:srgbClr val="006699"/>
                </a:solidFill>
              </a:rPr>
              <a:t>z</a:t>
            </a:r>
            <a:r>
              <a:rPr lang="en-US">
                <a:solidFill>
                  <a:srgbClr val="006699"/>
                </a:solidFill>
              </a:rPr>
              <a:t>-scores between -1.0 and 1.0 at most visits</a:t>
            </a:r>
          </a:p>
          <a:p>
            <a:endParaRPr lang="en-US">
              <a:solidFill>
                <a:srgbClr val="006699"/>
              </a:solidFill>
            </a:endParaRPr>
          </a:p>
          <a:p>
            <a:r>
              <a:rPr lang="en-US">
                <a:solidFill>
                  <a:srgbClr val="006699"/>
                </a:solidFill>
              </a:rPr>
              <a:t>No statistical difference between groups for changes in head circumference</a:t>
            </a:r>
          </a:p>
          <a:p>
            <a:endParaRPr lang="en-US">
              <a:solidFill>
                <a:srgbClr val="006699"/>
              </a:solidFill>
            </a:endParaRPr>
          </a:p>
          <a:p>
            <a:endParaRPr lang="en-US">
              <a:solidFill>
                <a:srgbClr val="006699"/>
              </a:solidFill>
            </a:endParaRPr>
          </a:p>
        </p:txBody>
      </p:sp>
      <p:sp>
        <p:nvSpPr>
          <p:cNvPr id="4" name="Footer Placeholder 3">
            <a:extLst>
              <a:ext uri="{FF2B5EF4-FFF2-40B4-BE49-F238E27FC236}">
                <a16:creationId xmlns:a16="http://schemas.microsoft.com/office/drawing/2014/main" id="{F82066EC-F200-447E-9D92-EE7B5345BF66}"/>
              </a:ext>
            </a:extLst>
          </p:cNvPr>
          <p:cNvSpPr>
            <a:spLocks noGrp="1"/>
          </p:cNvSpPr>
          <p:nvPr>
            <p:ph type="ftr" sz="quarter" idx="11"/>
          </p:nvPr>
        </p:nvSpPr>
        <p:spPr>
          <a:xfrm>
            <a:off x="8098971" y="6453002"/>
            <a:ext cx="3582955" cy="365125"/>
          </a:xfrm>
        </p:spPr>
        <p:txBody>
          <a:bodyPr/>
          <a:lstStyle/>
          <a:p>
            <a:r>
              <a:rPr lang="it-IT">
                <a:solidFill>
                  <a:srgbClr val="006699"/>
                </a:solidFill>
              </a:rPr>
              <a:t>Gura K, Premkumar MH, Calkins KL, Puder M. J Pediatr. 2020.</a:t>
            </a:r>
          </a:p>
        </p:txBody>
      </p:sp>
      <p:sp>
        <p:nvSpPr>
          <p:cNvPr id="5" name="Slide Number Placeholder 4">
            <a:extLst>
              <a:ext uri="{FF2B5EF4-FFF2-40B4-BE49-F238E27FC236}">
                <a16:creationId xmlns:a16="http://schemas.microsoft.com/office/drawing/2014/main" id="{D4E6F76B-4E0D-4EA6-95BE-4C5CD5EF28E7}"/>
              </a:ext>
            </a:extLst>
          </p:cNvPr>
          <p:cNvSpPr>
            <a:spLocks noGrp="1"/>
          </p:cNvSpPr>
          <p:nvPr>
            <p:ph type="sldNum" sz="quarter" idx="12"/>
          </p:nvPr>
        </p:nvSpPr>
        <p:spPr/>
        <p:txBody>
          <a:bodyPr/>
          <a:lstStyle/>
          <a:p>
            <a:fld id="{F6DD1E9B-0CD9-46C1-9FE5-23AA9940E1DF}" type="slidenum">
              <a:rPr lang="en-US" smtClean="0">
                <a:solidFill>
                  <a:srgbClr val="006699"/>
                </a:solidFill>
              </a:rPr>
              <a:pPr/>
              <a:t>46</a:t>
            </a:fld>
            <a:endParaRPr lang="en-US">
              <a:solidFill>
                <a:srgbClr val="006699"/>
              </a:solidFill>
            </a:endParaRPr>
          </a:p>
        </p:txBody>
      </p:sp>
      <p:pic>
        <p:nvPicPr>
          <p:cNvPr id="6" name="Content Placeholder 5">
            <a:extLst>
              <a:ext uri="{FF2B5EF4-FFF2-40B4-BE49-F238E27FC236}">
                <a16:creationId xmlns:a16="http://schemas.microsoft.com/office/drawing/2014/main" id="{FC6A6892-2CE8-8F0B-6FB9-4B1A9188376D}"/>
              </a:ext>
            </a:extLst>
          </p:cNvPr>
          <p:cNvPicPr>
            <a:picLocks noChangeAspect="1"/>
          </p:cNvPicPr>
          <p:nvPr/>
        </p:nvPicPr>
        <p:blipFill>
          <a:blip r:embed="rId4"/>
          <a:stretch>
            <a:fillRect/>
          </a:stretch>
        </p:blipFill>
        <p:spPr>
          <a:xfrm>
            <a:off x="694928" y="912170"/>
            <a:ext cx="10489015" cy="5760851"/>
          </a:xfrm>
          <a:prstGeom prst="rect">
            <a:avLst/>
          </a:prstGeom>
        </p:spPr>
      </p:pic>
      <p:pic>
        <p:nvPicPr>
          <p:cNvPr id="7" name="Picture 6">
            <a:extLst>
              <a:ext uri="{FF2B5EF4-FFF2-40B4-BE49-F238E27FC236}">
                <a16:creationId xmlns:a16="http://schemas.microsoft.com/office/drawing/2014/main" id="{AB8B1B31-4D08-6BF5-7539-977F4BF1F352}"/>
              </a:ext>
            </a:extLst>
          </p:cNvPr>
          <p:cNvPicPr>
            <a:picLocks noChangeAspect="1"/>
          </p:cNvPicPr>
          <p:nvPr/>
        </p:nvPicPr>
        <p:blipFill>
          <a:blip r:embed="rId5"/>
          <a:stretch>
            <a:fillRect/>
          </a:stretch>
        </p:blipFill>
        <p:spPr>
          <a:xfrm>
            <a:off x="818352" y="943356"/>
            <a:ext cx="10489015" cy="5549519"/>
          </a:xfrm>
          <a:prstGeom prst="rect">
            <a:avLst/>
          </a:prstGeom>
        </p:spPr>
      </p:pic>
      <p:pic>
        <p:nvPicPr>
          <p:cNvPr id="8" name="Picture 7">
            <a:extLst>
              <a:ext uri="{FF2B5EF4-FFF2-40B4-BE49-F238E27FC236}">
                <a16:creationId xmlns:a16="http://schemas.microsoft.com/office/drawing/2014/main" id="{0E980424-B037-9CD3-3CD2-B9891D69F6B0}"/>
              </a:ext>
            </a:extLst>
          </p:cNvPr>
          <p:cNvPicPr>
            <a:picLocks noChangeAspect="1"/>
          </p:cNvPicPr>
          <p:nvPr/>
        </p:nvPicPr>
        <p:blipFill>
          <a:blip r:embed="rId6"/>
          <a:stretch>
            <a:fillRect/>
          </a:stretch>
        </p:blipFill>
        <p:spPr>
          <a:xfrm>
            <a:off x="685465" y="926534"/>
            <a:ext cx="10493646" cy="5566341"/>
          </a:xfrm>
          <a:prstGeom prst="rect">
            <a:avLst/>
          </a:prstGeom>
        </p:spPr>
      </p:pic>
    </p:spTree>
    <p:extLst>
      <p:ext uri="{BB962C8B-B14F-4D97-AF65-F5344CB8AC3E}">
        <p14:creationId xmlns:p14="http://schemas.microsoft.com/office/powerpoint/2010/main" val="116960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bstract watercolor pattern on a white background">
            <a:extLst>
              <a:ext uri="{FF2B5EF4-FFF2-40B4-BE49-F238E27FC236}">
                <a16:creationId xmlns:a16="http://schemas.microsoft.com/office/drawing/2014/main" id="{C3C69D3F-CB94-9087-6AC0-0CCD2230F148}"/>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pic>
        <p:nvPicPr>
          <p:cNvPr id="6" name="Picture 5" descr="A close up of a human eye&#10;&#10;AI-generated content may be incorrect.">
            <a:extLst>
              <a:ext uri="{FF2B5EF4-FFF2-40B4-BE49-F238E27FC236}">
                <a16:creationId xmlns:a16="http://schemas.microsoft.com/office/drawing/2014/main" id="{24721655-7211-ABAB-56E8-E343639B251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8500"/>
          <a:stretch/>
        </p:blipFill>
        <p:spPr>
          <a:xfrm>
            <a:off x="2933699" y="0"/>
            <a:ext cx="9258301" cy="685800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0" y="2150745"/>
            <a:ext cx="2933699" cy="1278255"/>
          </a:xfrm>
        </p:spPr>
        <p:txBody>
          <a:bodyPr>
            <a:normAutofit/>
          </a:bodyPr>
          <a:lstStyle/>
          <a:p>
            <a:pPr algn="ctr"/>
            <a:r>
              <a:rPr lang="en-US" sz="8000">
                <a:solidFill>
                  <a:srgbClr val="006699"/>
                </a:solidFill>
              </a:rPr>
              <a:t>ROP</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225554" y="3429000"/>
            <a:ext cx="3368803" cy="4593828"/>
          </a:xfrm>
        </p:spPr>
        <p:txBody>
          <a:bodyPr>
            <a:normAutofit/>
          </a:bodyPr>
          <a:lstStyle/>
          <a:p>
            <a:pPr marL="0" indent="0" algn="ctr">
              <a:lnSpc>
                <a:spcPct val="100000"/>
              </a:lnSpc>
              <a:spcBef>
                <a:spcPts val="0"/>
              </a:spcBef>
              <a:buNone/>
            </a:pPr>
            <a:r>
              <a:rPr lang="en-US" sz="3600" b="1">
                <a:solidFill>
                  <a:srgbClr val="006699"/>
                </a:solidFill>
              </a:rPr>
              <a:t>Retinopathy </a:t>
            </a:r>
          </a:p>
          <a:p>
            <a:pPr marL="0" indent="0" algn="ctr">
              <a:lnSpc>
                <a:spcPct val="100000"/>
              </a:lnSpc>
              <a:spcBef>
                <a:spcPts val="0"/>
              </a:spcBef>
              <a:buNone/>
            </a:pPr>
            <a:r>
              <a:rPr lang="en-US" sz="3600" b="1">
                <a:solidFill>
                  <a:srgbClr val="006699"/>
                </a:solidFill>
              </a:rPr>
              <a:t>of </a:t>
            </a:r>
          </a:p>
          <a:p>
            <a:pPr marL="0" indent="0" algn="ctr">
              <a:lnSpc>
                <a:spcPct val="100000"/>
              </a:lnSpc>
              <a:spcBef>
                <a:spcPts val="0"/>
              </a:spcBef>
              <a:buNone/>
            </a:pPr>
            <a:r>
              <a:rPr lang="en-US" sz="3600" b="1">
                <a:solidFill>
                  <a:srgbClr val="006699"/>
                </a:solidFill>
              </a:rPr>
              <a:t>Prematurity</a:t>
            </a:r>
          </a:p>
        </p:txBody>
      </p:sp>
      <p:sp>
        <p:nvSpPr>
          <p:cNvPr id="7" name="TextBox 6">
            <a:extLst>
              <a:ext uri="{FF2B5EF4-FFF2-40B4-BE49-F238E27FC236}">
                <a16:creationId xmlns:a16="http://schemas.microsoft.com/office/drawing/2014/main" id="{A19377CA-6ABC-6556-0495-D5B3384C6D9E}"/>
              </a:ext>
            </a:extLst>
          </p:cNvPr>
          <p:cNvSpPr txBox="1"/>
          <p:nvPr/>
        </p:nvSpPr>
        <p:spPr>
          <a:xfrm>
            <a:off x="8839200" y="6627168"/>
            <a:ext cx="3695700" cy="230832"/>
          </a:xfrm>
          <a:prstGeom prst="rect">
            <a:avLst/>
          </a:prstGeom>
          <a:noFill/>
        </p:spPr>
        <p:txBody>
          <a:bodyPr wrap="square" rtlCol="0">
            <a:spAutoFit/>
          </a:bodyPr>
          <a:lstStyle/>
          <a:p>
            <a:r>
              <a:rPr lang="en-US" sz="900">
                <a:solidFill>
                  <a:srgbClr val="006699"/>
                </a:solidFill>
                <a:hlinkClick r:id="rId5" tooltip="https://commons.wikimedia.org/wiki/Category:Fundus_of_diabetic_retinopathy">
                  <a:extLst>
                    <a:ext uri="{A12FA001-AC4F-418D-AE19-62706E023703}">
                      <ahyp:hlinkClr xmlns:ahyp="http://schemas.microsoft.com/office/drawing/2018/hyperlinkcolor" val="tx"/>
                    </a:ext>
                  </a:extLst>
                </a:hlinkClick>
              </a:rPr>
              <a:t>This Photo</a:t>
            </a:r>
            <a:r>
              <a:rPr lang="en-US" sz="900">
                <a:solidFill>
                  <a:srgbClr val="006699"/>
                </a:solidFill>
              </a:rPr>
              <a:t> by Unknown Author is licensed under </a:t>
            </a:r>
            <a:r>
              <a:rPr lang="en-US" sz="900">
                <a:solidFill>
                  <a:srgbClr val="006699"/>
                </a:solidFill>
                <a:hlinkClick r:id="rId6" tooltip="https://creativecommons.org/licenses/by-sa/3.0/">
                  <a:extLst>
                    <a:ext uri="{A12FA001-AC4F-418D-AE19-62706E023703}">
                      <ahyp:hlinkClr xmlns:ahyp="http://schemas.microsoft.com/office/drawing/2018/hyperlinkcolor" val="tx"/>
                    </a:ext>
                  </a:extLst>
                </a:hlinkClick>
              </a:rPr>
              <a:t>CC BY-SA</a:t>
            </a:r>
            <a:endParaRPr lang="en-US" sz="900">
              <a:solidFill>
                <a:srgbClr val="006699"/>
              </a:solidFill>
            </a:endParaRPr>
          </a:p>
        </p:txBody>
      </p:sp>
    </p:spTree>
    <p:extLst>
      <p:ext uri="{BB962C8B-B14F-4D97-AF65-F5344CB8AC3E}">
        <p14:creationId xmlns:p14="http://schemas.microsoft.com/office/powerpoint/2010/main" val="2172870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55AADF7E-F0E7-7B26-66F5-CD791D333C76}"/>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7" name="Title 5">
            <a:extLst>
              <a:ext uri="{FF2B5EF4-FFF2-40B4-BE49-F238E27FC236}">
                <a16:creationId xmlns:a16="http://schemas.microsoft.com/office/drawing/2014/main" id="{81A286E6-7E84-F754-15FC-275EAFCBFCBA}"/>
              </a:ext>
            </a:extLst>
          </p:cNvPr>
          <p:cNvSpPr txBox="1">
            <a:spLocks/>
          </p:cNvSpPr>
          <p:nvPr/>
        </p:nvSpPr>
        <p:spPr>
          <a:xfrm>
            <a:off x="515968" y="333380"/>
            <a:ext cx="11160063" cy="5982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3200">
                <a:solidFill>
                  <a:srgbClr val="006699"/>
                </a:solidFill>
                <a:cs typeface="Calibri" panose="020F0502020204030204" pitchFamily="34" charset="0"/>
              </a:rPr>
              <a:t>ROP and ILE – Clinical Trials</a:t>
            </a:r>
          </a:p>
        </p:txBody>
      </p:sp>
      <p:sp>
        <p:nvSpPr>
          <p:cNvPr id="8" name="Content Placeholder 6">
            <a:extLst>
              <a:ext uri="{FF2B5EF4-FFF2-40B4-BE49-F238E27FC236}">
                <a16:creationId xmlns:a16="http://schemas.microsoft.com/office/drawing/2014/main" id="{B85C1134-C402-86BF-8AD5-7B6810F673F3}"/>
              </a:ext>
            </a:extLst>
          </p:cNvPr>
          <p:cNvSpPr txBox="1">
            <a:spLocks/>
          </p:cNvSpPr>
          <p:nvPr/>
        </p:nvSpPr>
        <p:spPr>
          <a:xfrm>
            <a:off x="400730" y="1246152"/>
            <a:ext cx="10585717" cy="523464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err="1">
                <a:solidFill>
                  <a:srgbClr val="006699"/>
                </a:solidFill>
                <a:cs typeface="Calibri" panose="020F0502020204030204" pitchFamily="34" charset="0"/>
              </a:rPr>
              <a:t>Najm</a:t>
            </a:r>
            <a:r>
              <a:rPr lang="en-US" sz="2400">
                <a:solidFill>
                  <a:srgbClr val="006699"/>
                </a:solidFill>
                <a:cs typeface="Calibri" panose="020F0502020204030204" pitchFamily="34" charset="0"/>
              </a:rPr>
              <a:t> et al 2017: RCT (SMOF ILE vs. OO/SO ILE, n = 90 ELBW infants, &lt; 28 weeks GA), 78 infants completed study</a:t>
            </a:r>
          </a:p>
          <a:p>
            <a:pPr lvl="1">
              <a:lnSpc>
                <a:spcPct val="100000"/>
              </a:lnSpc>
            </a:pPr>
            <a:r>
              <a:rPr lang="en-US" sz="2200">
                <a:solidFill>
                  <a:srgbClr val="006699"/>
                </a:solidFill>
                <a:cs typeface="Calibri" panose="020F0502020204030204" pitchFamily="34" charset="0"/>
              </a:rPr>
              <a:t>All infants received concomitant EN with LC-PUFA supplementation</a:t>
            </a:r>
            <a:endParaRPr lang="en-US" sz="2400">
              <a:solidFill>
                <a:srgbClr val="006699"/>
              </a:solidFill>
              <a:cs typeface="Calibri" panose="020F0502020204030204" pitchFamily="34" charset="0"/>
            </a:endParaRPr>
          </a:p>
          <a:p>
            <a:pPr marL="178775" lvl="1" indent="0">
              <a:lnSpc>
                <a:spcPct val="100000"/>
              </a:lnSpc>
              <a:buFont typeface="Arial" panose="020B0604020202020204" pitchFamily="34" charset="0"/>
              <a:buNone/>
            </a:pPr>
            <a:endParaRPr lang="en-US" sz="2400">
              <a:solidFill>
                <a:srgbClr val="006699"/>
              </a:solidFill>
              <a:cs typeface="Calibri" panose="020F0502020204030204" pitchFamily="34" charset="0"/>
            </a:endParaRPr>
          </a:p>
          <a:p>
            <a:pPr marL="360000" lvl="2" indent="0">
              <a:lnSpc>
                <a:spcPct val="100000"/>
              </a:lnSpc>
              <a:buFont typeface="Arial" panose="020B0604020202020204" pitchFamily="34" charset="0"/>
              <a:buNone/>
            </a:pPr>
            <a:endParaRPr lang="en-US" sz="2400">
              <a:solidFill>
                <a:srgbClr val="006699"/>
              </a:solidFill>
              <a:cs typeface="Calibri" panose="020F0502020204030204" pitchFamily="34" charset="0"/>
            </a:endParaRPr>
          </a:p>
          <a:p>
            <a:pPr lvl="1">
              <a:lnSpc>
                <a:spcPct val="100000"/>
              </a:lnSpc>
            </a:pPr>
            <a:endParaRPr lang="en-US" sz="2100">
              <a:solidFill>
                <a:srgbClr val="006699"/>
              </a:solidFill>
              <a:cs typeface="Calibri" panose="020F0502020204030204" pitchFamily="34" charset="0"/>
            </a:endParaRPr>
          </a:p>
          <a:p>
            <a:pPr lvl="1">
              <a:lnSpc>
                <a:spcPct val="100000"/>
              </a:lnSpc>
            </a:pPr>
            <a:endParaRPr lang="en-US" sz="2100">
              <a:solidFill>
                <a:srgbClr val="006699"/>
              </a:solidFill>
              <a:cs typeface="Calibri" panose="020F0502020204030204" pitchFamily="34" charset="0"/>
            </a:endParaRPr>
          </a:p>
          <a:p>
            <a:pPr lvl="1">
              <a:lnSpc>
                <a:spcPct val="100000"/>
              </a:lnSpc>
            </a:pPr>
            <a:r>
              <a:rPr lang="en-US" sz="2100">
                <a:solidFill>
                  <a:srgbClr val="006699"/>
                </a:solidFill>
                <a:cs typeface="Calibri" panose="020F0502020204030204" pitchFamily="34" charset="0"/>
              </a:rPr>
              <a:t>Outcomes: LC-PUFA profiles (DHA, EPA, AA, AA/DHA ratio), ROP, BPD, NEC, PDA, sepsis, growth</a:t>
            </a:r>
          </a:p>
          <a:p>
            <a:pPr lvl="1">
              <a:lnSpc>
                <a:spcPct val="100000"/>
              </a:lnSpc>
            </a:pPr>
            <a:r>
              <a:rPr lang="en-US" sz="2000">
                <a:solidFill>
                  <a:srgbClr val="006699"/>
                </a:solidFill>
                <a:cs typeface="Calibri" panose="020F0502020204030204" pitchFamily="34" charset="0"/>
              </a:rPr>
              <a:t>Results – Clinical Outcomes: No significant differences between groups </a:t>
            </a:r>
          </a:p>
          <a:p>
            <a:pPr lvl="2">
              <a:lnSpc>
                <a:spcPct val="100000"/>
              </a:lnSpc>
              <a:spcBef>
                <a:spcPts val="0"/>
              </a:spcBef>
            </a:pPr>
            <a:r>
              <a:rPr lang="en-US" sz="1800">
                <a:solidFill>
                  <a:srgbClr val="006699"/>
                </a:solidFill>
                <a:cs typeface="Calibri" panose="020F0502020204030204" pitchFamily="34" charset="0"/>
              </a:rPr>
              <a:t>ROP (p = 0.4 for any ROP, p = 0.29  for severe ROP)</a:t>
            </a:r>
          </a:p>
          <a:p>
            <a:pPr lvl="2">
              <a:lnSpc>
                <a:spcPct val="100000"/>
              </a:lnSpc>
              <a:spcBef>
                <a:spcPts val="0"/>
              </a:spcBef>
            </a:pPr>
            <a:r>
              <a:rPr lang="en-US" sz="1800">
                <a:solidFill>
                  <a:srgbClr val="006699"/>
                </a:solidFill>
                <a:cs typeface="Calibri" panose="020F0502020204030204" pitchFamily="34" charset="0"/>
              </a:rPr>
              <a:t>BPD, Sepsis, NEC, PDA, Growth: NS</a:t>
            </a:r>
          </a:p>
          <a:p>
            <a:pPr lvl="2">
              <a:lnSpc>
                <a:spcPct val="100000"/>
              </a:lnSpc>
            </a:pPr>
            <a:endParaRPr lang="en-US" sz="2000">
              <a:solidFill>
                <a:srgbClr val="006699"/>
              </a:solidFill>
              <a:cs typeface="Calibri" panose="020F0502020204030204" pitchFamily="34" charset="0"/>
            </a:endParaRPr>
          </a:p>
          <a:p>
            <a:pPr marL="178775" lvl="1" indent="0">
              <a:buFont typeface="Arial" panose="020B0604020202020204" pitchFamily="34" charset="0"/>
              <a:buNone/>
            </a:pPr>
            <a:endParaRPr lang="en-US">
              <a:solidFill>
                <a:srgbClr val="006699"/>
              </a:solidFill>
            </a:endParaRPr>
          </a:p>
        </p:txBody>
      </p:sp>
      <p:sp>
        <p:nvSpPr>
          <p:cNvPr id="11" name="TextBox 10">
            <a:extLst>
              <a:ext uri="{FF2B5EF4-FFF2-40B4-BE49-F238E27FC236}">
                <a16:creationId xmlns:a16="http://schemas.microsoft.com/office/drawing/2014/main" id="{F3EC7715-932C-1257-D720-2613986351BD}"/>
              </a:ext>
            </a:extLst>
          </p:cNvPr>
          <p:cNvSpPr txBox="1"/>
          <p:nvPr/>
        </p:nvSpPr>
        <p:spPr>
          <a:xfrm>
            <a:off x="312049" y="6480800"/>
            <a:ext cx="8497094" cy="369332"/>
          </a:xfrm>
          <a:prstGeom prst="rect">
            <a:avLst/>
          </a:prstGeom>
          <a:noFill/>
        </p:spPr>
        <p:txBody>
          <a:bodyPr wrap="square">
            <a:spAutoFit/>
          </a:bodyPr>
          <a:lstStyle/>
          <a:p>
            <a:pPr marR="0"/>
            <a:r>
              <a:rPr lang="en-US" sz="900" err="1">
                <a:solidFill>
                  <a:srgbClr val="006699"/>
                </a:solidFill>
                <a:cs typeface="Calibri" panose="020F0502020204030204" pitchFamily="34" charset="0"/>
              </a:rPr>
              <a:t>Najm</a:t>
            </a:r>
            <a:r>
              <a:rPr lang="en-US" sz="900">
                <a:solidFill>
                  <a:srgbClr val="006699"/>
                </a:solidFill>
                <a:cs typeface="Calibri" panose="020F0502020204030204" pitchFamily="34" charset="0"/>
              </a:rPr>
              <a:t> S, </a:t>
            </a:r>
            <a:r>
              <a:rPr lang="en-US" sz="900" err="1">
                <a:solidFill>
                  <a:srgbClr val="006699"/>
                </a:solidFill>
                <a:cs typeface="Calibri" panose="020F0502020204030204" pitchFamily="34" charset="0"/>
              </a:rPr>
              <a:t>Lofqvist</a:t>
            </a:r>
            <a:r>
              <a:rPr lang="en-US" sz="900">
                <a:solidFill>
                  <a:srgbClr val="006699"/>
                </a:solidFill>
                <a:cs typeface="Calibri" panose="020F0502020204030204" pitchFamily="34" charset="0"/>
              </a:rPr>
              <a:t> C, </a:t>
            </a:r>
            <a:r>
              <a:rPr lang="en-US" sz="900" err="1">
                <a:solidFill>
                  <a:srgbClr val="006699"/>
                </a:solidFill>
                <a:cs typeface="Calibri" panose="020F0502020204030204" pitchFamily="34" charset="0"/>
              </a:rPr>
              <a:t>Hellgren</a:t>
            </a:r>
            <a:r>
              <a:rPr lang="en-US" sz="900">
                <a:solidFill>
                  <a:srgbClr val="006699"/>
                </a:solidFill>
                <a:cs typeface="Calibri" panose="020F0502020204030204" pitchFamily="34" charset="0"/>
              </a:rPr>
              <a:t> G, et al. </a:t>
            </a:r>
            <a:r>
              <a:rPr lang="en-US" sz="900" i="1">
                <a:solidFill>
                  <a:srgbClr val="006699"/>
                </a:solidFill>
                <a:cs typeface="Calibri" panose="020F0502020204030204" pitchFamily="34" charset="0"/>
              </a:rPr>
              <a:t>Clin </a:t>
            </a:r>
            <a:r>
              <a:rPr lang="en-US" sz="900" i="1" err="1">
                <a:solidFill>
                  <a:srgbClr val="006699"/>
                </a:solidFill>
                <a:cs typeface="Calibri" panose="020F0502020204030204" pitchFamily="34" charset="0"/>
              </a:rPr>
              <a:t>Nutr</a:t>
            </a:r>
            <a:r>
              <a:rPr lang="en-US" sz="900" i="1">
                <a:solidFill>
                  <a:srgbClr val="006699"/>
                </a:solidFill>
                <a:cs typeface="Calibri" panose="020F0502020204030204" pitchFamily="34" charset="0"/>
              </a:rPr>
              <a:t> ESPEN. 2017;20:17-23.</a:t>
            </a:r>
          </a:p>
          <a:p>
            <a:pPr marR="0"/>
            <a:endParaRPr lang="en-US" sz="900" i="1">
              <a:solidFill>
                <a:srgbClr val="006699"/>
              </a:solidFill>
            </a:endParaRPr>
          </a:p>
        </p:txBody>
      </p:sp>
      <p:graphicFrame>
        <p:nvGraphicFramePr>
          <p:cNvPr id="12" name="Table 2">
            <a:extLst>
              <a:ext uri="{FF2B5EF4-FFF2-40B4-BE49-F238E27FC236}">
                <a16:creationId xmlns:a16="http://schemas.microsoft.com/office/drawing/2014/main" id="{9BFCA79B-A6FD-026E-F006-E80349AB5D46}"/>
              </a:ext>
            </a:extLst>
          </p:cNvPr>
          <p:cNvGraphicFramePr>
            <a:graphicFrameLocks noGrp="1"/>
          </p:cNvGraphicFramePr>
          <p:nvPr>
            <p:extLst>
              <p:ext uri="{D42A27DB-BD31-4B8C-83A1-F6EECF244321}">
                <p14:modId xmlns:p14="http://schemas.microsoft.com/office/powerpoint/2010/main" val="2603252878"/>
              </p:ext>
            </p:extLst>
          </p:nvPr>
        </p:nvGraphicFramePr>
        <p:xfrm>
          <a:off x="1733889" y="2646045"/>
          <a:ext cx="7919397" cy="1188720"/>
        </p:xfrm>
        <a:graphic>
          <a:graphicData uri="http://schemas.openxmlformats.org/drawingml/2006/table">
            <a:tbl>
              <a:tblPr firstRow="1" bandRow="1">
                <a:tableStyleId>{5C22544A-7EE6-4342-B048-85BDC9FD1C3A}</a:tableStyleId>
              </a:tblPr>
              <a:tblGrid>
                <a:gridCol w="1431047">
                  <a:extLst>
                    <a:ext uri="{9D8B030D-6E8A-4147-A177-3AD203B41FA5}">
                      <a16:colId xmlns:a16="http://schemas.microsoft.com/office/drawing/2014/main" val="298583030"/>
                    </a:ext>
                  </a:extLst>
                </a:gridCol>
                <a:gridCol w="2597285">
                  <a:extLst>
                    <a:ext uri="{9D8B030D-6E8A-4147-A177-3AD203B41FA5}">
                      <a16:colId xmlns:a16="http://schemas.microsoft.com/office/drawing/2014/main" val="616214599"/>
                    </a:ext>
                  </a:extLst>
                </a:gridCol>
                <a:gridCol w="3891065">
                  <a:extLst>
                    <a:ext uri="{9D8B030D-6E8A-4147-A177-3AD203B41FA5}">
                      <a16:colId xmlns:a16="http://schemas.microsoft.com/office/drawing/2014/main" val="3227892756"/>
                    </a:ext>
                  </a:extLst>
                </a:gridCol>
              </a:tblGrid>
              <a:tr h="441588">
                <a:tc>
                  <a:txBody>
                    <a:bodyPr/>
                    <a:lstStyle/>
                    <a:p>
                      <a:r>
                        <a:rPr lang="en-US" sz="1600">
                          <a:latin typeface="+mn-lt"/>
                          <a:cs typeface="Calibri" panose="020F0502020204030204" pitchFamily="34" charset="0"/>
                        </a:rPr>
                        <a:t>ILE Dose</a:t>
                      </a:r>
                    </a:p>
                  </a:txBody>
                  <a:tcPr/>
                </a:tc>
                <a:tc>
                  <a:txBody>
                    <a:bodyPr/>
                    <a:lstStyle/>
                    <a:p>
                      <a:r>
                        <a:rPr lang="en-US" sz="1400">
                          <a:latin typeface="+mn-lt"/>
                          <a:cs typeface="Calibri" panose="020F0502020204030204" pitchFamily="34" charset="0"/>
                        </a:rPr>
                        <a:t>Week 1</a:t>
                      </a:r>
                    </a:p>
                    <a:p>
                      <a:r>
                        <a:rPr lang="en-US" sz="1400">
                          <a:latin typeface="+mn-lt"/>
                          <a:cs typeface="Calibri" panose="020F0502020204030204" pitchFamily="34" charset="0"/>
                        </a:rPr>
                        <a:t>Dose gm/kg/d (Mean (SD))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mn-lt"/>
                          <a:cs typeface="Calibri" panose="020F0502020204030204" pitchFamily="34" charset="0"/>
                        </a:rPr>
                        <a:t>Week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mn-lt"/>
                          <a:cs typeface="Calibri" panose="020F0502020204030204" pitchFamily="34" charset="0"/>
                        </a:rPr>
                        <a:t>Dose gm/kg/d (Mean (SD))</a:t>
                      </a:r>
                    </a:p>
                  </a:txBody>
                  <a:tcPr/>
                </a:tc>
                <a:extLst>
                  <a:ext uri="{0D108BD9-81ED-4DB2-BD59-A6C34878D82A}">
                    <a16:rowId xmlns:a16="http://schemas.microsoft.com/office/drawing/2014/main" val="2150116442"/>
                  </a:ext>
                </a:extLst>
              </a:tr>
              <a:tr h="285733">
                <a:tc>
                  <a:txBody>
                    <a:bodyPr/>
                    <a:lstStyle/>
                    <a:p>
                      <a:r>
                        <a:rPr lang="en-US" sz="1600">
                          <a:solidFill>
                            <a:srgbClr val="006699"/>
                          </a:solidFill>
                          <a:latin typeface="+mn-lt"/>
                          <a:cs typeface="Calibri" panose="020F0502020204030204" pitchFamily="34" charset="0"/>
                        </a:rPr>
                        <a:t>OO/SO ILE</a:t>
                      </a:r>
                    </a:p>
                  </a:txBody>
                  <a:tcPr/>
                </a:tc>
                <a:tc>
                  <a:txBody>
                    <a:bodyPr/>
                    <a:lstStyle/>
                    <a:p>
                      <a:r>
                        <a:rPr lang="en-US" sz="1600">
                          <a:solidFill>
                            <a:srgbClr val="006699"/>
                          </a:solidFill>
                          <a:latin typeface="+mn-lt"/>
                          <a:cs typeface="Calibri" panose="020F0502020204030204" pitchFamily="34" charset="0"/>
                        </a:rPr>
                        <a:t>1.2 (0.44)</a:t>
                      </a:r>
                    </a:p>
                  </a:txBody>
                  <a:tcPr/>
                </a:tc>
                <a:tc>
                  <a:txBody>
                    <a:bodyPr/>
                    <a:lstStyle/>
                    <a:p>
                      <a:r>
                        <a:rPr lang="en-US" sz="1600">
                          <a:solidFill>
                            <a:srgbClr val="006699"/>
                          </a:solidFill>
                          <a:latin typeface="+mn-lt"/>
                          <a:cs typeface="Calibri" panose="020F0502020204030204" pitchFamily="34" charset="0"/>
                        </a:rPr>
                        <a:t>0.58 (0.61)</a:t>
                      </a:r>
                    </a:p>
                  </a:txBody>
                  <a:tcPr/>
                </a:tc>
                <a:extLst>
                  <a:ext uri="{0D108BD9-81ED-4DB2-BD59-A6C34878D82A}">
                    <a16:rowId xmlns:a16="http://schemas.microsoft.com/office/drawing/2014/main" val="3253232072"/>
                  </a:ext>
                </a:extLst>
              </a:tr>
              <a:tr h="285733">
                <a:tc>
                  <a:txBody>
                    <a:bodyPr/>
                    <a:lstStyle/>
                    <a:p>
                      <a:r>
                        <a:rPr lang="en-US" sz="1600">
                          <a:solidFill>
                            <a:srgbClr val="006699"/>
                          </a:solidFill>
                          <a:latin typeface="+mn-lt"/>
                          <a:cs typeface="Calibri" panose="020F0502020204030204" pitchFamily="34" charset="0"/>
                        </a:rPr>
                        <a:t>SMOF ILE</a:t>
                      </a:r>
                    </a:p>
                  </a:txBody>
                  <a:tcPr/>
                </a:tc>
                <a:tc>
                  <a:txBody>
                    <a:bodyPr/>
                    <a:lstStyle/>
                    <a:p>
                      <a:r>
                        <a:rPr lang="en-US" sz="1600">
                          <a:solidFill>
                            <a:srgbClr val="006699"/>
                          </a:solidFill>
                          <a:latin typeface="+mn-lt"/>
                          <a:cs typeface="Calibri" panose="020F0502020204030204" pitchFamily="34" charset="0"/>
                        </a:rPr>
                        <a:t>1.4 (0.39)</a:t>
                      </a:r>
                    </a:p>
                  </a:txBody>
                  <a:tcPr/>
                </a:tc>
                <a:tc>
                  <a:txBody>
                    <a:bodyPr/>
                    <a:lstStyle/>
                    <a:p>
                      <a:r>
                        <a:rPr lang="en-US" sz="1600">
                          <a:solidFill>
                            <a:srgbClr val="006699"/>
                          </a:solidFill>
                          <a:latin typeface="+mn-lt"/>
                          <a:cs typeface="Calibri" panose="020F0502020204030204" pitchFamily="34" charset="0"/>
                        </a:rPr>
                        <a:t>0.91 (0.79)</a:t>
                      </a:r>
                    </a:p>
                  </a:txBody>
                  <a:tcPr/>
                </a:tc>
                <a:extLst>
                  <a:ext uri="{0D108BD9-81ED-4DB2-BD59-A6C34878D82A}">
                    <a16:rowId xmlns:a16="http://schemas.microsoft.com/office/drawing/2014/main" val="3828178059"/>
                  </a:ext>
                </a:extLst>
              </a:tr>
            </a:tbl>
          </a:graphicData>
        </a:graphic>
      </p:graphicFrame>
      <p:sp>
        <p:nvSpPr>
          <p:cNvPr id="3" name="TextBox 2">
            <a:extLst>
              <a:ext uri="{FF2B5EF4-FFF2-40B4-BE49-F238E27FC236}">
                <a16:creationId xmlns:a16="http://schemas.microsoft.com/office/drawing/2014/main" id="{02C89400-EC91-3840-ADD6-D6078B2B8052}"/>
              </a:ext>
            </a:extLst>
          </p:cNvPr>
          <p:cNvSpPr txBox="1"/>
          <p:nvPr/>
        </p:nvSpPr>
        <p:spPr>
          <a:xfrm>
            <a:off x="8846156" y="6526966"/>
            <a:ext cx="6174712" cy="276999"/>
          </a:xfrm>
          <a:prstGeom prst="rect">
            <a:avLst/>
          </a:prstGeom>
          <a:noFill/>
        </p:spPr>
        <p:txBody>
          <a:bodyPr wrap="square">
            <a:spAutoFit/>
          </a:bodyPr>
          <a:lstStyle/>
          <a:p>
            <a:r>
              <a:rPr lang="en-US" sz="1200" b="0" i="0">
                <a:solidFill>
                  <a:srgbClr val="006699"/>
                </a:solidFill>
                <a:effectLst/>
              </a:rPr>
              <a:t>PDA – patent ductus arteriosus</a:t>
            </a:r>
            <a:endParaRPr lang="en-US" sz="1200">
              <a:solidFill>
                <a:srgbClr val="006699"/>
              </a:solidFill>
            </a:endParaRPr>
          </a:p>
        </p:txBody>
      </p:sp>
    </p:spTree>
    <p:extLst>
      <p:ext uri="{BB962C8B-B14F-4D97-AF65-F5344CB8AC3E}">
        <p14:creationId xmlns:p14="http://schemas.microsoft.com/office/powerpoint/2010/main" val="3608223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55AADF7E-F0E7-7B26-66F5-CD791D333C76}"/>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5">
            <a:extLst>
              <a:ext uri="{FF2B5EF4-FFF2-40B4-BE49-F238E27FC236}">
                <a16:creationId xmlns:a16="http://schemas.microsoft.com/office/drawing/2014/main" id="{D66A8B41-2C5B-E480-42C8-E43CA8073425}"/>
              </a:ext>
            </a:extLst>
          </p:cNvPr>
          <p:cNvSpPr>
            <a:spLocks noGrp="1"/>
          </p:cNvSpPr>
          <p:nvPr>
            <p:ph type="title"/>
          </p:nvPr>
        </p:nvSpPr>
        <p:spPr>
          <a:xfrm>
            <a:off x="461093" y="380252"/>
            <a:ext cx="11160063" cy="598264"/>
          </a:xfrm>
        </p:spPr>
        <p:txBody>
          <a:bodyPr/>
          <a:lstStyle/>
          <a:p>
            <a:r>
              <a:rPr lang="en-US" sz="3600">
                <a:solidFill>
                  <a:srgbClr val="006699"/>
                </a:solidFill>
                <a:cs typeface="Calibri" panose="020F0502020204030204" pitchFamily="34" charset="0"/>
              </a:rPr>
              <a:t>ROP and ILE – Clinical Trials</a:t>
            </a:r>
          </a:p>
        </p:txBody>
      </p:sp>
      <p:sp>
        <p:nvSpPr>
          <p:cNvPr id="3" name="Content Placeholder 6">
            <a:extLst>
              <a:ext uri="{FF2B5EF4-FFF2-40B4-BE49-F238E27FC236}">
                <a16:creationId xmlns:a16="http://schemas.microsoft.com/office/drawing/2014/main" id="{A02B9CE8-5B88-6065-F200-AB2A478E0978}"/>
              </a:ext>
            </a:extLst>
          </p:cNvPr>
          <p:cNvSpPr>
            <a:spLocks noGrp="1"/>
          </p:cNvSpPr>
          <p:nvPr>
            <p:ph idx="1"/>
          </p:nvPr>
        </p:nvSpPr>
        <p:spPr>
          <a:xfrm>
            <a:off x="461093" y="1358758"/>
            <a:ext cx="11269814" cy="5118990"/>
          </a:xfrm>
        </p:spPr>
        <p:txBody>
          <a:bodyPr>
            <a:normAutofit fontScale="92500"/>
          </a:bodyPr>
          <a:lstStyle/>
          <a:p>
            <a:pPr>
              <a:lnSpc>
                <a:spcPct val="110000"/>
              </a:lnSpc>
              <a:spcBef>
                <a:spcPts val="0"/>
              </a:spcBef>
              <a:spcAft>
                <a:spcPts val="600"/>
              </a:spcAft>
            </a:pPr>
            <a:r>
              <a:rPr lang="en-US" sz="2400" err="1">
                <a:solidFill>
                  <a:srgbClr val="006699"/>
                </a:solidFill>
                <a:cs typeface="Calibri" panose="020F0502020204030204" pitchFamily="34" charset="0"/>
              </a:rPr>
              <a:t>Lofqvist</a:t>
            </a:r>
            <a:r>
              <a:rPr lang="en-US" sz="2400">
                <a:solidFill>
                  <a:srgbClr val="006699"/>
                </a:solidFill>
                <a:cs typeface="Calibri" panose="020F0502020204030204" pitchFamily="34" charset="0"/>
              </a:rPr>
              <a:t> et al. 2018: secondary analysis of RCT (</a:t>
            </a:r>
            <a:r>
              <a:rPr lang="en-US" sz="2400" err="1">
                <a:solidFill>
                  <a:srgbClr val="006699"/>
                </a:solidFill>
                <a:cs typeface="Calibri" panose="020F0502020204030204" pitchFamily="34" charset="0"/>
              </a:rPr>
              <a:t>Najm</a:t>
            </a:r>
            <a:r>
              <a:rPr lang="en-US" sz="2400">
                <a:solidFill>
                  <a:srgbClr val="006699"/>
                </a:solidFill>
                <a:cs typeface="Calibri" panose="020F0502020204030204" pitchFamily="34" charset="0"/>
              </a:rPr>
              <a:t> et al), n = 78, risk of ROP and circulating levels of ω-3 and ω-6 LC-PUFAs</a:t>
            </a:r>
          </a:p>
          <a:p>
            <a:pPr lvl="1">
              <a:lnSpc>
                <a:spcPct val="110000"/>
              </a:lnSpc>
              <a:spcBef>
                <a:spcPts val="0"/>
              </a:spcBef>
              <a:spcAft>
                <a:spcPts val="600"/>
              </a:spcAft>
            </a:pPr>
            <a:r>
              <a:rPr lang="en-US" sz="2100">
                <a:solidFill>
                  <a:srgbClr val="006699"/>
                </a:solidFill>
                <a:cs typeface="Calibri" panose="020F0502020204030204" pitchFamily="34" charset="0"/>
              </a:rPr>
              <a:t>ROP screening started at 5 – 6 weeks postnatal age (not before 31 weeks PMA)</a:t>
            </a:r>
          </a:p>
          <a:p>
            <a:pPr lvl="1">
              <a:lnSpc>
                <a:spcPct val="110000"/>
              </a:lnSpc>
              <a:spcBef>
                <a:spcPts val="0"/>
              </a:spcBef>
              <a:spcAft>
                <a:spcPts val="600"/>
              </a:spcAft>
              <a:buFont typeface="Arial" panose="020B0604020202020204" pitchFamily="34" charset="0"/>
              <a:buChar char="•"/>
            </a:pPr>
            <a:r>
              <a:rPr lang="en-US" sz="2100">
                <a:solidFill>
                  <a:srgbClr val="006699"/>
                </a:solidFill>
                <a:cs typeface="Calibri" panose="020F0502020204030204" pitchFamily="34" charset="0"/>
              </a:rPr>
              <a:t>ROP incidence – stage 1: 8 infants, stage 2: 22 infants, stage 3: 31 infants</a:t>
            </a:r>
          </a:p>
          <a:p>
            <a:pPr lvl="2">
              <a:lnSpc>
                <a:spcPct val="110000"/>
              </a:lnSpc>
              <a:spcBef>
                <a:spcPts val="0"/>
              </a:spcBef>
              <a:spcAft>
                <a:spcPts val="600"/>
              </a:spcAft>
              <a:buFont typeface="Arial" panose="020B0604020202020204" pitchFamily="34" charset="0"/>
              <a:buChar char="•"/>
            </a:pPr>
            <a:r>
              <a:rPr lang="en-US" sz="2100">
                <a:solidFill>
                  <a:srgbClr val="006699"/>
                </a:solidFill>
                <a:cs typeface="Calibri" panose="020F0502020204030204" pitchFamily="34" charset="0"/>
              </a:rPr>
              <a:t>22 infants treated for ROP type 1 (28%)</a:t>
            </a:r>
          </a:p>
          <a:p>
            <a:pPr lvl="1">
              <a:lnSpc>
                <a:spcPct val="110000"/>
              </a:lnSpc>
              <a:spcBef>
                <a:spcPts val="0"/>
              </a:spcBef>
              <a:spcAft>
                <a:spcPts val="600"/>
              </a:spcAft>
              <a:buFont typeface="Arial" panose="020B0604020202020204" pitchFamily="34" charset="0"/>
              <a:buChar char="•"/>
            </a:pPr>
            <a:r>
              <a:rPr lang="en-US" sz="2100">
                <a:solidFill>
                  <a:srgbClr val="006699"/>
                </a:solidFill>
                <a:cs typeface="Calibri" panose="020F0502020204030204" pitchFamily="34" charset="0"/>
              </a:rPr>
              <a:t>Low levels of AA associated with and strongly predictive of development of ROP</a:t>
            </a:r>
          </a:p>
          <a:p>
            <a:pPr>
              <a:lnSpc>
                <a:spcPct val="110000"/>
              </a:lnSpc>
              <a:spcBef>
                <a:spcPts val="0"/>
              </a:spcBef>
              <a:spcAft>
                <a:spcPts val="600"/>
              </a:spcAft>
              <a:buFont typeface="Arial" panose="020B0604020202020204" pitchFamily="34" charset="0"/>
              <a:buChar char="•"/>
            </a:pPr>
            <a:r>
              <a:rPr lang="en-US" sz="2400">
                <a:solidFill>
                  <a:srgbClr val="006699"/>
                </a:solidFill>
                <a:cs typeface="Calibri" panose="020F0502020204030204" pitchFamily="34" charset="0"/>
              </a:rPr>
              <a:t>Limitations: </a:t>
            </a:r>
          </a:p>
          <a:p>
            <a:pPr lvl="1">
              <a:lnSpc>
                <a:spcPct val="110000"/>
              </a:lnSpc>
              <a:spcBef>
                <a:spcPts val="0"/>
              </a:spcBef>
              <a:spcAft>
                <a:spcPts val="600"/>
              </a:spcAft>
              <a:buFont typeface="Arial" panose="020B0604020202020204" pitchFamily="34" charset="0"/>
              <a:buChar char="•"/>
            </a:pPr>
            <a:r>
              <a:rPr lang="en-US" sz="2000">
                <a:solidFill>
                  <a:srgbClr val="006699"/>
                </a:solidFill>
                <a:cs typeface="Calibri" panose="020F0502020204030204" pitchFamily="34" charset="0"/>
              </a:rPr>
              <a:t>Analyzed serum FA profiles of SMOF ILE and OO/SO ILE cohorts combined</a:t>
            </a:r>
          </a:p>
          <a:p>
            <a:pPr lvl="2">
              <a:lnSpc>
                <a:spcPct val="110000"/>
              </a:lnSpc>
              <a:spcBef>
                <a:spcPts val="0"/>
              </a:spcBef>
              <a:spcAft>
                <a:spcPts val="600"/>
              </a:spcAft>
              <a:buFont typeface="Arial" panose="020B0604020202020204" pitchFamily="34" charset="0"/>
              <a:buChar char="•"/>
            </a:pPr>
            <a:r>
              <a:rPr lang="en-US" sz="1800">
                <a:solidFill>
                  <a:srgbClr val="006699"/>
                </a:solidFill>
                <a:cs typeface="Calibri" panose="020F0502020204030204" pitchFamily="34" charset="0"/>
              </a:rPr>
              <a:t>Did not differentiate between ROP incidence in SMOF ILE and OO/SO ILE groups</a:t>
            </a:r>
          </a:p>
          <a:p>
            <a:pPr lvl="3">
              <a:lnSpc>
                <a:spcPct val="110000"/>
              </a:lnSpc>
              <a:spcBef>
                <a:spcPts val="0"/>
              </a:spcBef>
              <a:spcAft>
                <a:spcPts val="600"/>
              </a:spcAft>
              <a:buFont typeface="Arial" panose="020B0604020202020204" pitchFamily="34" charset="0"/>
              <a:buChar char="•"/>
            </a:pPr>
            <a:r>
              <a:rPr lang="en-US" sz="1750" err="1">
                <a:solidFill>
                  <a:srgbClr val="006699"/>
                </a:solidFill>
                <a:cs typeface="Calibri" panose="020F0502020204030204" pitchFamily="34" charset="0"/>
              </a:rPr>
              <a:t>Najm</a:t>
            </a:r>
            <a:r>
              <a:rPr lang="en-US" sz="1750">
                <a:solidFill>
                  <a:srgbClr val="006699"/>
                </a:solidFill>
                <a:cs typeface="Calibri" panose="020F0502020204030204" pitchFamily="34" charset="0"/>
              </a:rPr>
              <a:t> et al: No difference in ROP/severe ROP between SMOF ILE and OO/SO ILE (p = 0.4 and p = 0.29, respectively)</a:t>
            </a:r>
          </a:p>
          <a:p>
            <a:pPr lvl="2">
              <a:lnSpc>
                <a:spcPct val="110000"/>
              </a:lnSpc>
              <a:spcBef>
                <a:spcPts val="0"/>
              </a:spcBef>
              <a:spcAft>
                <a:spcPts val="600"/>
              </a:spcAft>
              <a:buFont typeface="Arial" panose="020B0604020202020204" pitchFamily="34" charset="0"/>
              <a:buChar char="•"/>
            </a:pPr>
            <a:r>
              <a:rPr lang="en-US" sz="1800">
                <a:solidFill>
                  <a:srgbClr val="006699"/>
                </a:solidFill>
                <a:cs typeface="Calibri" panose="020F0502020204030204" pitchFamily="34" charset="0"/>
              </a:rPr>
              <a:t>Increased incidence of ROP in study cohort vs. incidence in population studies in Sweden </a:t>
            </a:r>
          </a:p>
          <a:p>
            <a:pPr lvl="3">
              <a:lnSpc>
                <a:spcPct val="110000"/>
              </a:lnSpc>
              <a:spcBef>
                <a:spcPts val="0"/>
              </a:spcBef>
              <a:spcAft>
                <a:spcPts val="600"/>
              </a:spcAft>
              <a:buFont typeface="Arial" panose="020B0604020202020204" pitchFamily="34" charset="0"/>
              <a:buChar char="•"/>
            </a:pPr>
            <a:r>
              <a:rPr lang="en-US" sz="1750">
                <a:solidFill>
                  <a:srgbClr val="006699"/>
                </a:solidFill>
                <a:cs typeface="Calibri" panose="020F0502020204030204" pitchFamily="34" charset="0"/>
              </a:rPr>
              <a:t>Per authors, may have been impacted by the implementation of higher O</a:t>
            </a:r>
            <a:r>
              <a:rPr lang="en-US" sz="1750" baseline="-25000">
                <a:solidFill>
                  <a:srgbClr val="006699"/>
                </a:solidFill>
                <a:cs typeface="Calibri" panose="020F0502020204030204" pitchFamily="34" charset="0"/>
              </a:rPr>
              <a:t>2</a:t>
            </a:r>
            <a:r>
              <a:rPr lang="en-US" sz="1750">
                <a:solidFill>
                  <a:srgbClr val="006699"/>
                </a:solidFill>
                <a:cs typeface="Calibri" panose="020F0502020204030204" pitchFamily="34" charset="0"/>
              </a:rPr>
              <a:t> saturation targets at time of study</a:t>
            </a:r>
          </a:p>
          <a:p>
            <a:pPr marL="178775" lvl="1" indent="0">
              <a:buNone/>
            </a:pPr>
            <a:endParaRPr lang="en-US">
              <a:solidFill>
                <a:srgbClr val="006699"/>
              </a:solidFill>
            </a:endParaRPr>
          </a:p>
        </p:txBody>
      </p:sp>
      <p:sp>
        <p:nvSpPr>
          <p:cNvPr id="5" name="Slide Number Placeholder 4">
            <a:extLst>
              <a:ext uri="{FF2B5EF4-FFF2-40B4-BE49-F238E27FC236}">
                <a16:creationId xmlns:a16="http://schemas.microsoft.com/office/drawing/2014/main" id="{050FDFB6-CA69-DA01-EB73-0EFD38F95F81}"/>
              </a:ext>
            </a:extLst>
          </p:cNvPr>
          <p:cNvSpPr txBox="1">
            <a:spLocks/>
          </p:cNvSpPr>
          <p:nvPr/>
        </p:nvSpPr>
        <p:spPr>
          <a:xfrm>
            <a:off x="11035145" y="6356349"/>
            <a:ext cx="75853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TextBox 5">
            <a:extLst>
              <a:ext uri="{FF2B5EF4-FFF2-40B4-BE49-F238E27FC236}">
                <a16:creationId xmlns:a16="http://schemas.microsoft.com/office/drawing/2014/main" id="{DC1AC616-E1B0-8789-D2CF-F2174D423B72}"/>
              </a:ext>
            </a:extLst>
          </p:cNvPr>
          <p:cNvSpPr txBox="1"/>
          <p:nvPr/>
        </p:nvSpPr>
        <p:spPr>
          <a:xfrm>
            <a:off x="461093" y="6392315"/>
            <a:ext cx="8497094" cy="507831"/>
          </a:xfrm>
          <a:prstGeom prst="rect">
            <a:avLst/>
          </a:prstGeom>
          <a:noFill/>
        </p:spPr>
        <p:txBody>
          <a:bodyPr wrap="square">
            <a:spAutoFit/>
          </a:bodyPr>
          <a:lstStyle/>
          <a:p>
            <a:pPr marL="228600" marR="0" indent="-228600">
              <a:buFont typeface="+mj-lt"/>
              <a:buAutoNum type="arabicPeriod"/>
            </a:pPr>
            <a:r>
              <a:rPr lang="en-US" sz="900" err="1">
                <a:solidFill>
                  <a:srgbClr val="006699"/>
                </a:solidFill>
                <a:cs typeface="Calibri" panose="020F0502020204030204" pitchFamily="34" charset="0"/>
              </a:rPr>
              <a:t>Najm</a:t>
            </a:r>
            <a:r>
              <a:rPr lang="en-US" sz="900">
                <a:solidFill>
                  <a:srgbClr val="006699"/>
                </a:solidFill>
                <a:cs typeface="Calibri" panose="020F0502020204030204" pitchFamily="34" charset="0"/>
              </a:rPr>
              <a:t> S, </a:t>
            </a:r>
            <a:r>
              <a:rPr lang="en-US" sz="900" err="1">
                <a:solidFill>
                  <a:srgbClr val="006699"/>
                </a:solidFill>
                <a:cs typeface="Calibri" panose="020F0502020204030204" pitchFamily="34" charset="0"/>
              </a:rPr>
              <a:t>Lofqvist</a:t>
            </a:r>
            <a:r>
              <a:rPr lang="en-US" sz="900">
                <a:solidFill>
                  <a:srgbClr val="006699"/>
                </a:solidFill>
                <a:cs typeface="Calibri" panose="020F0502020204030204" pitchFamily="34" charset="0"/>
              </a:rPr>
              <a:t> C, </a:t>
            </a:r>
            <a:r>
              <a:rPr lang="en-US" sz="900" err="1">
                <a:solidFill>
                  <a:srgbClr val="006699"/>
                </a:solidFill>
                <a:cs typeface="Calibri" panose="020F0502020204030204" pitchFamily="34" charset="0"/>
              </a:rPr>
              <a:t>Hellgren</a:t>
            </a:r>
            <a:r>
              <a:rPr lang="en-US" sz="900">
                <a:solidFill>
                  <a:srgbClr val="006699"/>
                </a:solidFill>
                <a:cs typeface="Calibri" panose="020F0502020204030204" pitchFamily="34" charset="0"/>
              </a:rPr>
              <a:t> G, et al. </a:t>
            </a:r>
            <a:r>
              <a:rPr lang="en-US" sz="900" i="1">
                <a:solidFill>
                  <a:srgbClr val="006699"/>
                </a:solidFill>
                <a:cs typeface="Calibri" panose="020F0502020204030204" pitchFamily="34" charset="0"/>
              </a:rPr>
              <a:t>Clin </a:t>
            </a:r>
            <a:r>
              <a:rPr lang="en-US" sz="900" i="1" err="1">
                <a:solidFill>
                  <a:srgbClr val="006699"/>
                </a:solidFill>
                <a:cs typeface="Calibri" panose="020F0502020204030204" pitchFamily="34" charset="0"/>
              </a:rPr>
              <a:t>Nutr</a:t>
            </a:r>
            <a:r>
              <a:rPr lang="en-US" sz="900" i="1">
                <a:solidFill>
                  <a:srgbClr val="006699"/>
                </a:solidFill>
                <a:cs typeface="Calibri" panose="020F0502020204030204" pitchFamily="34" charset="0"/>
              </a:rPr>
              <a:t> ESPEN. 2017;20:17-23.</a:t>
            </a:r>
          </a:p>
          <a:p>
            <a:pPr marL="228600" indent="-228600">
              <a:buFont typeface="+mj-lt"/>
              <a:buAutoNum type="arabicPeriod"/>
            </a:pPr>
            <a:r>
              <a:rPr lang="en-US" sz="900" err="1">
                <a:solidFill>
                  <a:srgbClr val="006699"/>
                </a:solidFill>
                <a:cs typeface="Calibri" panose="020F0502020204030204" pitchFamily="34" charset="0"/>
              </a:rPr>
              <a:t>Lofqvist</a:t>
            </a:r>
            <a:r>
              <a:rPr lang="en-US" sz="900">
                <a:solidFill>
                  <a:srgbClr val="006699"/>
                </a:solidFill>
                <a:cs typeface="Calibri" panose="020F0502020204030204" pitchFamily="34" charset="0"/>
              </a:rPr>
              <a:t> CA, </a:t>
            </a:r>
            <a:r>
              <a:rPr lang="en-US" sz="900" err="1">
                <a:solidFill>
                  <a:srgbClr val="006699"/>
                </a:solidFill>
                <a:cs typeface="Calibri" panose="020F0502020204030204" pitchFamily="34" charset="0"/>
              </a:rPr>
              <a:t>Najm</a:t>
            </a:r>
            <a:r>
              <a:rPr lang="en-US" sz="900">
                <a:solidFill>
                  <a:srgbClr val="006699"/>
                </a:solidFill>
                <a:cs typeface="Calibri" panose="020F0502020204030204" pitchFamily="34" charset="0"/>
              </a:rPr>
              <a:t> S, </a:t>
            </a:r>
            <a:r>
              <a:rPr lang="en-US" sz="900" err="1">
                <a:solidFill>
                  <a:srgbClr val="006699"/>
                </a:solidFill>
                <a:cs typeface="Calibri" panose="020F0502020204030204" pitchFamily="34" charset="0"/>
              </a:rPr>
              <a:t>Hellgren</a:t>
            </a:r>
            <a:r>
              <a:rPr lang="en-US" sz="900">
                <a:solidFill>
                  <a:srgbClr val="006699"/>
                </a:solidFill>
                <a:cs typeface="Calibri" panose="020F0502020204030204" pitchFamily="34" charset="0"/>
              </a:rPr>
              <a:t> G, et al. </a:t>
            </a:r>
            <a:r>
              <a:rPr lang="en-US" sz="900" i="1">
                <a:solidFill>
                  <a:srgbClr val="006699"/>
                </a:solidFill>
                <a:cs typeface="Calibri" panose="020F0502020204030204" pitchFamily="34" charset="0"/>
              </a:rPr>
              <a:t>2018;136(3):271-277.</a:t>
            </a:r>
          </a:p>
          <a:p>
            <a:pPr marR="0"/>
            <a:endParaRPr lang="en-US" sz="900" i="1">
              <a:solidFill>
                <a:srgbClr val="006699"/>
              </a:solidFill>
            </a:endParaRPr>
          </a:p>
        </p:txBody>
      </p:sp>
    </p:spTree>
    <p:extLst>
      <p:ext uri="{BB962C8B-B14F-4D97-AF65-F5344CB8AC3E}">
        <p14:creationId xmlns:p14="http://schemas.microsoft.com/office/powerpoint/2010/main" val="321041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TPN Review</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612647" y="1585686"/>
            <a:ext cx="10653579" cy="4593828"/>
          </a:xfrm>
        </p:spPr>
        <p:txBody>
          <a:bodyPr/>
          <a:lstStyle/>
          <a:p>
            <a:r>
              <a:rPr lang="en-US" sz="2400">
                <a:solidFill>
                  <a:srgbClr val="006699"/>
                </a:solidFill>
              </a:rPr>
              <a:t>PN is a complex nutrition support intervention</a:t>
            </a:r>
          </a:p>
          <a:p>
            <a:pPr lvl="1"/>
            <a:r>
              <a:rPr lang="en-US" sz="2000">
                <a:solidFill>
                  <a:srgbClr val="006699"/>
                </a:solidFill>
              </a:rPr>
              <a:t>Prescription drug containing up to 40 ingredients</a:t>
            </a:r>
          </a:p>
          <a:p>
            <a:pPr lvl="2"/>
            <a:r>
              <a:rPr lang="en-US" sz="1800">
                <a:solidFill>
                  <a:srgbClr val="006699"/>
                </a:solidFill>
              </a:rPr>
              <a:t>Macronutrients, vitamins, trace elements, electrolytes, certain medications</a:t>
            </a:r>
          </a:p>
          <a:p>
            <a:pPr lvl="1"/>
            <a:r>
              <a:rPr lang="en-US" sz="2000">
                <a:solidFill>
                  <a:srgbClr val="006699"/>
                </a:solidFill>
              </a:rPr>
              <a:t>High-alert medication</a:t>
            </a:r>
            <a:r>
              <a:rPr lang="en-US" sz="2000" baseline="30000">
                <a:solidFill>
                  <a:srgbClr val="006699"/>
                </a:solidFill>
              </a:rPr>
              <a:t>1</a:t>
            </a:r>
          </a:p>
          <a:p>
            <a:endParaRPr lang="en-US"/>
          </a:p>
        </p:txBody>
      </p:sp>
      <p:sp>
        <p:nvSpPr>
          <p:cNvPr id="5" name="TextBox 4">
            <a:extLst>
              <a:ext uri="{FF2B5EF4-FFF2-40B4-BE49-F238E27FC236}">
                <a16:creationId xmlns:a16="http://schemas.microsoft.com/office/drawing/2014/main" id="{D0889801-8D88-A290-E902-AD90B10E741A}"/>
              </a:ext>
            </a:extLst>
          </p:cNvPr>
          <p:cNvSpPr txBox="1"/>
          <p:nvPr/>
        </p:nvSpPr>
        <p:spPr>
          <a:xfrm>
            <a:off x="0" y="6448256"/>
            <a:ext cx="5771909" cy="646331"/>
          </a:xfrm>
          <a:prstGeom prst="rect">
            <a:avLst/>
          </a:prstGeom>
          <a:noFill/>
        </p:spPr>
        <p:txBody>
          <a:bodyPr wrap="square" rtlCol="0">
            <a:spAutoFit/>
          </a:bodyPr>
          <a:lstStyle/>
          <a:p>
            <a:r>
              <a:rPr lang="en-US" sz="900">
                <a:solidFill>
                  <a:srgbClr val="006699"/>
                </a:solidFill>
              </a:rPr>
              <a:t>1. Institute for Safe Medication Practices. ISMP List of High Alert Medications in Acute Care Settings. 2018; https://www.ismp.org/tools/highalertmedications.pdf. Accessed Aug 26, 2019.</a:t>
            </a:r>
          </a:p>
          <a:p>
            <a:endParaRPr lang="en-US"/>
          </a:p>
        </p:txBody>
      </p:sp>
      <p:pic>
        <p:nvPicPr>
          <p:cNvPr id="7" name="Picture 6">
            <a:extLst>
              <a:ext uri="{FF2B5EF4-FFF2-40B4-BE49-F238E27FC236}">
                <a16:creationId xmlns:a16="http://schemas.microsoft.com/office/drawing/2014/main" id="{C8CF7BA5-4DD7-B62B-CD56-8001563F12C9}"/>
              </a:ext>
            </a:extLst>
          </p:cNvPr>
          <p:cNvPicPr>
            <a:picLocks noChangeAspect="1"/>
          </p:cNvPicPr>
          <p:nvPr/>
        </p:nvPicPr>
        <p:blipFill>
          <a:blip r:embed="rId4"/>
          <a:stretch>
            <a:fillRect/>
          </a:stretch>
        </p:blipFill>
        <p:spPr>
          <a:xfrm>
            <a:off x="105307" y="3614279"/>
            <a:ext cx="11668257" cy="2565235"/>
          </a:xfrm>
          <a:prstGeom prst="rect">
            <a:avLst/>
          </a:prstGeom>
        </p:spPr>
      </p:pic>
    </p:spTree>
    <p:extLst>
      <p:ext uri="{BB962C8B-B14F-4D97-AF65-F5344CB8AC3E}">
        <p14:creationId xmlns:p14="http://schemas.microsoft.com/office/powerpoint/2010/main" val="2943193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55AADF7E-F0E7-7B26-66F5-CD791D333C76}"/>
              </a:ext>
            </a:extLst>
          </p:cNvPr>
          <p:cNvPicPr>
            <a:picLocks noChangeAspect="1"/>
          </p:cNvPicPr>
          <p:nvPr/>
        </p:nvPicPr>
        <p:blipFill>
          <a:blip r:embed="rId4">
            <a:alphaModFix amt="25000"/>
          </a:blip>
          <a:srcRect t="599" b="15131"/>
          <a:stretch>
            <a:fillRect/>
          </a:stretch>
        </p:blipFill>
        <p:spPr>
          <a:xfrm>
            <a:off x="20" y="10"/>
            <a:ext cx="12191979" cy="6857990"/>
          </a:xfrm>
          <a:prstGeom prst="rect">
            <a:avLst/>
          </a:prstGeom>
        </p:spPr>
      </p:pic>
      <p:sp>
        <p:nvSpPr>
          <p:cNvPr id="5" name="Slide Number Placeholder 4">
            <a:extLst>
              <a:ext uri="{FF2B5EF4-FFF2-40B4-BE49-F238E27FC236}">
                <a16:creationId xmlns:a16="http://schemas.microsoft.com/office/drawing/2014/main" id="{050FDFB6-CA69-DA01-EB73-0EFD38F95F81}"/>
              </a:ext>
            </a:extLst>
          </p:cNvPr>
          <p:cNvSpPr txBox="1">
            <a:spLocks/>
          </p:cNvSpPr>
          <p:nvPr/>
        </p:nvSpPr>
        <p:spPr>
          <a:xfrm>
            <a:off x="11035145" y="6356349"/>
            <a:ext cx="75853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Title 1">
            <a:extLst>
              <a:ext uri="{FF2B5EF4-FFF2-40B4-BE49-F238E27FC236}">
                <a16:creationId xmlns:a16="http://schemas.microsoft.com/office/drawing/2014/main" id="{8653C269-53EC-5EA1-EF17-711059EF1A4B}"/>
              </a:ext>
            </a:extLst>
          </p:cNvPr>
          <p:cNvSpPr txBox="1">
            <a:spLocks/>
          </p:cNvSpPr>
          <p:nvPr/>
        </p:nvSpPr>
        <p:spPr>
          <a:xfrm>
            <a:off x="457200" y="365125"/>
            <a:ext cx="9454872" cy="6715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a:solidFill>
                  <a:srgbClr val="006699"/>
                </a:solidFill>
              </a:rPr>
              <a:t>Retinopathy of Prematurity – Studies </a:t>
            </a:r>
          </a:p>
        </p:txBody>
      </p:sp>
      <p:graphicFrame>
        <p:nvGraphicFramePr>
          <p:cNvPr id="12" name="Content Placeholder 11">
            <a:extLst>
              <a:ext uri="{FF2B5EF4-FFF2-40B4-BE49-F238E27FC236}">
                <a16:creationId xmlns:a16="http://schemas.microsoft.com/office/drawing/2014/main" id="{F1A3DD67-9571-EAC0-BF4A-C9EE56E4B39E}"/>
              </a:ext>
            </a:extLst>
          </p:cNvPr>
          <p:cNvGraphicFramePr>
            <a:graphicFrameLocks/>
          </p:cNvGraphicFramePr>
          <p:nvPr>
            <p:extLst>
              <p:ext uri="{D42A27DB-BD31-4B8C-83A1-F6EECF244321}">
                <p14:modId xmlns:p14="http://schemas.microsoft.com/office/powerpoint/2010/main" val="2745172328"/>
              </p:ext>
            </p:extLst>
          </p:nvPr>
        </p:nvGraphicFramePr>
        <p:xfrm>
          <a:off x="427758" y="1498149"/>
          <a:ext cx="11336482" cy="48983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Rectangle 2">
            <a:extLst>
              <a:ext uri="{FF2B5EF4-FFF2-40B4-BE49-F238E27FC236}">
                <a16:creationId xmlns:a16="http://schemas.microsoft.com/office/drawing/2014/main" id="{55CEE119-6201-93D8-5264-6722221D7102}"/>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72AB822-D31E-36D9-523E-333A56A2C701}"/>
              </a:ext>
            </a:extLst>
          </p:cNvPr>
          <p:cNvSpPr txBox="1"/>
          <p:nvPr/>
        </p:nvSpPr>
        <p:spPr>
          <a:xfrm>
            <a:off x="4792133" y="6591627"/>
            <a:ext cx="2607733" cy="276999"/>
          </a:xfrm>
          <a:prstGeom prst="rect">
            <a:avLst/>
          </a:prstGeom>
          <a:noFill/>
        </p:spPr>
        <p:txBody>
          <a:bodyPr wrap="square" rtlCol="0">
            <a:spAutoFit/>
          </a:bodyPr>
          <a:lstStyle/>
          <a:p>
            <a:pPr algn="ctr"/>
            <a:r>
              <a:rPr lang="en-US" sz="1200">
                <a:solidFill>
                  <a:srgbClr val="006699"/>
                </a:solidFill>
              </a:rPr>
              <a:t>References on next slide</a:t>
            </a:r>
          </a:p>
        </p:txBody>
      </p:sp>
    </p:spTree>
    <p:extLst>
      <p:ext uri="{BB962C8B-B14F-4D97-AF65-F5344CB8AC3E}">
        <p14:creationId xmlns:p14="http://schemas.microsoft.com/office/powerpoint/2010/main" val="192098406"/>
      </p:ext>
    </p:extLst>
  </p:cSld>
  <p:clrMapOvr>
    <a:masterClrMapping/>
  </p:clrMapOvr>
  <p:extLst>
    <p:ext uri="{6950BFC3-D8DA-4A85-94F7-54DA5524770B}">
      <p188:commentRel xmlns:p188="http://schemas.microsoft.com/office/powerpoint/2018/8/main" r:id="rId3"/>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55AADF7E-F0E7-7B26-66F5-CD791D333C76}"/>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5" name="Slide Number Placeholder 4">
            <a:extLst>
              <a:ext uri="{FF2B5EF4-FFF2-40B4-BE49-F238E27FC236}">
                <a16:creationId xmlns:a16="http://schemas.microsoft.com/office/drawing/2014/main" id="{050FDFB6-CA69-DA01-EB73-0EFD38F95F81}"/>
              </a:ext>
            </a:extLst>
          </p:cNvPr>
          <p:cNvSpPr txBox="1">
            <a:spLocks/>
          </p:cNvSpPr>
          <p:nvPr/>
        </p:nvSpPr>
        <p:spPr>
          <a:xfrm>
            <a:off x="11035145" y="6356349"/>
            <a:ext cx="75853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Title 1">
            <a:extLst>
              <a:ext uri="{FF2B5EF4-FFF2-40B4-BE49-F238E27FC236}">
                <a16:creationId xmlns:a16="http://schemas.microsoft.com/office/drawing/2014/main" id="{27213AFC-4208-0C59-43F4-9F32F9D4BCA2}"/>
              </a:ext>
            </a:extLst>
          </p:cNvPr>
          <p:cNvSpPr>
            <a:spLocks noGrp="1"/>
          </p:cNvSpPr>
          <p:nvPr>
            <p:ph type="title"/>
          </p:nvPr>
        </p:nvSpPr>
        <p:spPr>
          <a:xfrm>
            <a:off x="609600" y="517525"/>
            <a:ext cx="9454872" cy="671513"/>
          </a:xfrm>
        </p:spPr>
        <p:txBody>
          <a:bodyPr>
            <a:normAutofit/>
          </a:bodyPr>
          <a:lstStyle/>
          <a:p>
            <a:r>
              <a:rPr lang="en-US">
                <a:solidFill>
                  <a:srgbClr val="006699"/>
                </a:solidFill>
              </a:rPr>
              <a:t>ROP: References</a:t>
            </a:r>
          </a:p>
        </p:txBody>
      </p:sp>
      <p:sp>
        <p:nvSpPr>
          <p:cNvPr id="16" name="Content Placeholder 2">
            <a:extLst>
              <a:ext uri="{FF2B5EF4-FFF2-40B4-BE49-F238E27FC236}">
                <a16:creationId xmlns:a16="http://schemas.microsoft.com/office/drawing/2014/main" id="{B22AC80F-395C-1208-3A04-8C71CE81A29D}"/>
              </a:ext>
            </a:extLst>
          </p:cNvPr>
          <p:cNvSpPr>
            <a:spLocks noGrp="1"/>
          </p:cNvSpPr>
          <p:nvPr>
            <p:ph sz="half" idx="1"/>
          </p:nvPr>
        </p:nvSpPr>
        <p:spPr>
          <a:xfrm>
            <a:off x="336802" y="1461655"/>
            <a:ext cx="5747657" cy="4867708"/>
          </a:xfrm>
        </p:spPr>
        <p:txBody>
          <a:bodyPr>
            <a:no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srgbClr val="006699"/>
                </a:solidFill>
                <a:effectLst/>
                <a:uLnTx/>
                <a:uFillTx/>
                <a:ea typeface="+mn-ea"/>
                <a:cs typeface="+mn-cs"/>
              </a:rPr>
              <a:t>Kapoor V et al. Cochrane Database Syst Rev. 2015;12:CD009172.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srgbClr val="006699"/>
                </a:solidFill>
                <a:effectLst/>
                <a:uLnTx/>
                <a:uFillTx/>
                <a:ea typeface="+mn-ea"/>
                <a:cs typeface="+mn-cs"/>
              </a:rPr>
              <a:t>Kapoor V. et al. Cochrane Database Syst Rev. 2019;6:CD013163.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a:solidFill>
                  <a:srgbClr val="006699"/>
                </a:solidFill>
              </a:rPr>
              <a:t>He T, Huang J, Ren D, Yan S. Brit J Hospital Medicine 2024; 85(10): </a:t>
            </a:r>
            <a:r>
              <a:rPr lang="en-US" sz="1400" b="0" err="1">
                <a:solidFill>
                  <a:srgbClr val="006699"/>
                </a:solidFill>
              </a:rPr>
              <a:t>doi</a:t>
            </a:r>
            <a:r>
              <a:rPr lang="en-US" sz="1400" b="0">
                <a:solidFill>
                  <a:srgbClr val="006699"/>
                </a:solidFill>
              </a:rPr>
              <a:t>: 10.12968/hmed.2024.0303</a:t>
            </a:r>
            <a:endParaRPr kumimoji="0" lang="en-US" sz="1400" b="0" i="0" u="none" strike="noStrike" kern="1200" cap="none" spc="0" normalizeH="0" baseline="0" noProof="0">
              <a:ln>
                <a:noFill/>
              </a:ln>
              <a:solidFill>
                <a:srgbClr val="006699"/>
              </a:solidFill>
              <a:effectLst/>
              <a:uLnTx/>
              <a:uFillTx/>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err="1">
                <a:ln>
                  <a:noFill/>
                </a:ln>
                <a:solidFill>
                  <a:srgbClr val="006699"/>
                </a:solidFill>
                <a:effectLst/>
                <a:uLnTx/>
                <a:uFillTx/>
                <a:ea typeface="+mn-ea"/>
                <a:cs typeface="+mn-cs"/>
              </a:rPr>
              <a:t>Vayalthrikkovil</a:t>
            </a:r>
            <a:r>
              <a:rPr kumimoji="0" lang="en-US" sz="1400" b="0" i="0" u="none" strike="noStrike" kern="1200" cap="none" spc="0" normalizeH="0" baseline="0" noProof="0">
                <a:ln>
                  <a:noFill/>
                </a:ln>
                <a:solidFill>
                  <a:srgbClr val="006699"/>
                </a:solidFill>
                <a:effectLst/>
                <a:uLnTx/>
                <a:uFillTx/>
                <a:ea typeface="+mn-ea"/>
                <a:cs typeface="+mn-cs"/>
              </a:rPr>
              <a:t> S et al. Am J </a:t>
            </a:r>
            <a:r>
              <a:rPr kumimoji="0" lang="en-US" sz="1400" b="0" i="0" u="none" strike="noStrike" kern="1200" cap="none" spc="0" normalizeH="0" baseline="0" noProof="0" err="1">
                <a:ln>
                  <a:noFill/>
                </a:ln>
                <a:solidFill>
                  <a:srgbClr val="006699"/>
                </a:solidFill>
                <a:effectLst/>
                <a:uLnTx/>
                <a:uFillTx/>
                <a:ea typeface="+mn-ea"/>
                <a:cs typeface="+mn-cs"/>
              </a:rPr>
              <a:t>Perinatol</a:t>
            </a:r>
            <a:r>
              <a:rPr kumimoji="0" lang="en-US" sz="1400" b="0" i="0" u="none" strike="noStrike" kern="1200" cap="none" spc="0" normalizeH="0" baseline="0" noProof="0">
                <a:ln>
                  <a:noFill/>
                </a:ln>
                <a:solidFill>
                  <a:srgbClr val="006699"/>
                </a:solidFill>
                <a:effectLst/>
                <a:uLnTx/>
                <a:uFillTx/>
                <a:ea typeface="+mn-ea"/>
                <a:cs typeface="+mn-cs"/>
              </a:rPr>
              <a:t>. 2017;34(7):705-715.</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srgbClr val="006699"/>
                </a:solidFill>
                <a:effectLst/>
                <a:uLnTx/>
                <a:uFillTx/>
                <a:ea typeface="+mn-ea"/>
                <a:cs typeface="+mn-cs"/>
              </a:rPr>
              <a:t>Beken S, Dilli D, </a:t>
            </a:r>
            <a:r>
              <a:rPr kumimoji="0" lang="en-US" sz="1400" b="0" i="0" u="none" strike="noStrike" kern="1200" cap="none" spc="0" normalizeH="0" baseline="0" noProof="0" err="1">
                <a:ln>
                  <a:noFill/>
                </a:ln>
                <a:solidFill>
                  <a:srgbClr val="006699"/>
                </a:solidFill>
                <a:effectLst/>
                <a:uLnTx/>
                <a:uFillTx/>
                <a:ea typeface="+mn-ea"/>
                <a:cs typeface="+mn-cs"/>
              </a:rPr>
              <a:t>Fettah</a:t>
            </a:r>
            <a:r>
              <a:rPr kumimoji="0" lang="en-US" sz="1400" b="0" i="0" u="none" strike="noStrike" kern="1200" cap="none" spc="0" normalizeH="0" baseline="0" noProof="0">
                <a:ln>
                  <a:noFill/>
                </a:ln>
                <a:solidFill>
                  <a:srgbClr val="006699"/>
                </a:solidFill>
                <a:effectLst/>
                <a:uLnTx/>
                <a:uFillTx/>
                <a:ea typeface="+mn-ea"/>
                <a:cs typeface="+mn-cs"/>
              </a:rPr>
              <a:t> ND, </a:t>
            </a:r>
            <a:r>
              <a:rPr kumimoji="0" lang="en-US" sz="1400" b="0" i="0" u="none" strike="noStrike" kern="1200" cap="none" spc="0" normalizeH="0" baseline="0" noProof="0" err="1">
                <a:ln>
                  <a:noFill/>
                </a:ln>
                <a:solidFill>
                  <a:srgbClr val="006699"/>
                </a:solidFill>
                <a:effectLst/>
                <a:uLnTx/>
                <a:uFillTx/>
                <a:ea typeface="+mn-ea"/>
                <a:cs typeface="+mn-cs"/>
              </a:rPr>
              <a:t>Kabatas</a:t>
            </a:r>
            <a:r>
              <a:rPr kumimoji="0" lang="en-US" sz="1400" b="0" i="0" u="none" strike="noStrike" kern="1200" cap="none" spc="0" normalizeH="0" baseline="0" noProof="0">
                <a:ln>
                  <a:noFill/>
                </a:ln>
                <a:solidFill>
                  <a:srgbClr val="006699"/>
                </a:solidFill>
                <a:effectLst/>
                <a:uLnTx/>
                <a:uFillTx/>
                <a:ea typeface="+mn-ea"/>
                <a:cs typeface="+mn-cs"/>
              </a:rPr>
              <a:t> EU, </a:t>
            </a:r>
            <a:r>
              <a:rPr kumimoji="0" lang="en-US" sz="1400" b="0" i="0" u="none" strike="noStrike" kern="1200" cap="none" spc="0" normalizeH="0" baseline="0" noProof="0" err="1">
                <a:ln>
                  <a:noFill/>
                </a:ln>
                <a:solidFill>
                  <a:srgbClr val="006699"/>
                </a:solidFill>
                <a:effectLst/>
                <a:uLnTx/>
                <a:uFillTx/>
                <a:ea typeface="+mn-ea"/>
                <a:cs typeface="+mn-cs"/>
              </a:rPr>
              <a:t>Zenciroglu</a:t>
            </a:r>
            <a:r>
              <a:rPr kumimoji="0" lang="en-US" sz="1400" b="0" i="0" u="none" strike="noStrike" kern="1200" cap="none" spc="0" normalizeH="0" baseline="0" noProof="0">
                <a:ln>
                  <a:noFill/>
                </a:ln>
                <a:solidFill>
                  <a:srgbClr val="006699"/>
                </a:solidFill>
                <a:effectLst/>
                <a:uLnTx/>
                <a:uFillTx/>
                <a:ea typeface="+mn-ea"/>
                <a:cs typeface="+mn-cs"/>
              </a:rPr>
              <a:t> A, </a:t>
            </a:r>
            <a:r>
              <a:rPr kumimoji="0" lang="en-US" sz="1400" b="0" i="0" u="none" strike="noStrike" kern="1200" cap="none" spc="0" normalizeH="0" baseline="0" noProof="0" err="1">
                <a:ln>
                  <a:noFill/>
                </a:ln>
                <a:solidFill>
                  <a:srgbClr val="006699"/>
                </a:solidFill>
                <a:effectLst/>
                <a:uLnTx/>
                <a:uFillTx/>
                <a:ea typeface="+mn-ea"/>
                <a:cs typeface="+mn-cs"/>
              </a:rPr>
              <a:t>Okumus</a:t>
            </a:r>
            <a:r>
              <a:rPr kumimoji="0" lang="en-US" sz="1400" b="0" i="0" u="none" strike="noStrike" kern="1200" cap="none" spc="0" normalizeH="0" baseline="0" noProof="0">
                <a:ln>
                  <a:noFill/>
                </a:ln>
                <a:solidFill>
                  <a:srgbClr val="006699"/>
                </a:solidFill>
                <a:effectLst/>
                <a:uLnTx/>
                <a:uFillTx/>
                <a:ea typeface="+mn-ea"/>
                <a:cs typeface="+mn-cs"/>
              </a:rPr>
              <a:t> N. Early Hum Dev. 2014;90(1):27-31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err="1">
                <a:ln>
                  <a:noFill/>
                </a:ln>
                <a:solidFill>
                  <a:srgbClr val="006699"/>
                </a:solidFill>
                <a:effectLst/>
                <a:uLnTx/>
                <a:uFillTx/>
                <a:ea typeface="+mn-ea"/>
                <a:cs typeface="+mn-cs"/>
              </a:rPr>
              <a:t>Ozkan</a:t>
            </a:r>
            <a:r>
              <a:rPr kumimoji="0" lang="en-US" sz="1400" b="0" i="0" u="none" strike="noStrike" kern="1200" cap="none" spc="0" normalizeH="0" baseline="0" noProof="0">
                <a:ln>
                  <a:noFill/>
                </a:ln>
                <a:solidFill>
                  <a:srgbClr val="006699"/>
                </a:solidFill>
                <a:effectLst/>
                <a:uLnTx/>
                <a:uFillTx/>
                <a:ea typeface="+mn-ea"/>
                <a:cs typeface="+mn-cs"/>
              </a:rPr>
              <a:t> H et al. Pediatrics International. 2019;61(4):388-392.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srgbClr val="006699"/>
                </a:solidFill>
                <a:effectLst/>
                <a:uLnTx/>
                <a:uFillTx/>
                <a:ea typeface="+mn-ea"/>
                <a:cs typeface="+mn-cs"/>
              </a:rPr>
              <a:t>Hsiao CC et al. Clin </a:t>
            </a:r>
            <a:r>
              <a:rPr kumimoji="0" lang="en-US" sz="1400" b="0" i="0" u="none" strike="noStrike" kern="1200" cap="none" spc="0" normalizeH="0" baseline="0" noProof="0" err="1">
                <a:ln>
                  <a:noFill/>
                </a:ln>
                <a:solidFill>
                  <a:srgbClr val="006699"/>
                </a:solidFill>
                <a:effectLst/>
                <a:uLnTx/>
                <a:uFillTx/>
                <a:ea typeface="+mn-ea"/>
                <a:cs typeface="+mn-cs"/>
              </a:rPr>
              <a:t>Nutr</a:t>
            </a:r>
            <a:r>
              <a:rPr kumimoji="0" lang="en-US" sz="1400" b="0" i="0" u="none" strike="noStrike" kern="1200" cap="none" spc="0" normalizeH="0" baseline="0" noProof="0">
                <a:ln>
                  <a:noFill/>
                </a:ln>
                <a:solidFill>
                  <a:srgbClr val="006699"/>
                </a:solidFill>
                <a:effectLst/>
                <a:uLnTx/>
                <a:uFillTx/>
                <a:ea typeface="+mn-ea"/>
                <a:cs typeface="+mn-cs"/>
              </a:rPr>
              <a:t>. 2019;38(3):1045-1052.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err="1">
                <a:ln>
                  <a:noFill/>
                </a:ln>
                <a:solidFill>
                  <a:srgbClr val="006699"/>
                </a:solidFill>
                <a:effectLst/>
                <a:uLnTx/>
                <a:uFillTx/>
                <a:ea typeface="+mn-ea"/>
                <a:cs typeface="+mn-cs"/>
              </a:rPr>
              <a:t>Repa</a:t>
            </a:r>
            <a:r>
              <a:rPr kumimoji="0" lang="en-US" sz="1400" b="0" i="0" u="none" strike="noStrike" kern="1200" cap="none" spc="0" normalizeH="0" baseline="0" noProof="0">
                <a:ln>
                  <a:noFill/>
                </a:ln>
                <a:solidFill>
                  <a:srgbClr val="006699"/>
                </a:solidFill>
                <a:effectLst/>
                <a:uLnTx/>
                <a:uFillTx/>
                <a:ea typeface="+mn-ea"/>
                <a:cs typeface="+mn-cs"/>
              </a:rPr>
              <a:t> A, Binder C, </a:t>
            </a:r>
            <a:r>
              <a:rPr kumimoji="0" lang="en-US" sz="1400" b="0" i="0" u="none" strike="noStrike" kern="1200" cap="none" spc="0" normalizeH="0" baseline="0" noProof="0" err="1">
                <a:ln>
                  <a:noFill/>
                </a:ln>
                <a:solidFill>
                  <a:srgbClr val="006699"/>
                </a:solidFill>
                <a:effectLst/>
                <a:uLnTx/>
                <a:uFillTx/>
                <a:ea typeface="+mn-ea"/>
                <a:cs typeface="+mn-cs"/>
              </a:rPr>
              <a:t>Thanhaeuser</a:t>
            </a:r>
            <a:r>
              <a:rPr kumimoji="0" lang="en-US" sz="1400" b="0" i="0" u="none" strike="noStrike" kern="1200" cap="none" spc="0" normalizeH="0" baseline="0" noProof="0">
                <a:ln>
                  <a:noFill/>
                </a:ln>
                <a:solidFill>
                  <a:srgbClr val="006699"/>
                </a:solidFill>
                <a:effectLst/>
                <a:uLnTx/>
                <a:uFillTx/>
                <a:ea typeface="+mn-ea"/>
                <a:cs typeface="+mn-cs"/>
              </a:rPr>
              <a:t> M, et al. J </a:t>
            </a:r>
            <a:r>
              <a:rPr kumimoji="0" lang="en-US" sz="1400" b="0" i="0" u="none" strike="noStrike" kern="1200" cap="none" spc="0" normalizeH="0" baseline="0" noProof="0" err="1">
                <a:ln>
                  <a:noFill/>
                </a:ln>
                <a:solidFill>
                  <a:srgbClr val="006699"/>
                </a:solidFill>
                <a:effectLst/>
                <a:uLnTx/>
                <a:uFillTx/>
                <a:ea typeface="+mn-ea"/>
                <a:cs typeface="+mn-cs"/>
              </a:rPr>
              <a:t>Pediatr</a:t>
            </a:r>
            <a:r>
              <a:rPr kumimoji="0" lang="en-US" sz="1400" b="0" i="0" u="none" strike="noStrike" kern="1200" cap="none" spc="0" normalizeH="0" baseline="0" noProof="0">
                <a:ln>
                  <a:noFill/>
                </a:ln>
                <a:solidFill>
                  <a:srgbClr val="006699"/>
                </a:solidFill>
                <a:effectLst/>
                <a:uLnTx/>
                <a:uFillTx/>
                <a:ea typeface="+mn-ea"/>
                <a:cs typeface="+mn-cs"/>
              </a:rPr>
              <a:t>. 2018;194:87-93 e81.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err="1">
                <a:ln>
                  <a:noFill/>
                </a:ln>
                <a:solidFill>
                  <a:srgbClr val="006699"/>
                </a:solidFill>
                <a:effectLst/>
                <a:uLnTx/>
                <a:uFillTx/>
                <a:ea typeface="+mn-ea"/>
                <a:cs typeface="+mn-cs"/>
              </a:rPr>
              <a:t>Najm</a:t>
            </a:r>
            <a:r>
              <a:rPr kumimoji="0" lang="en-US" sz="1400" b="0" i="0" u="none" strike="noStrike" kern="1200" cap="none" spc="0" normalizeH="0" baseline="0" noProof="0">
                <a:ln>
                  <a:noFill/>
                </a:ln>
                <a:solidFill>
                  <a:srgbClr val="006699"/>
                </a:solidFill>
                <a:effectLst/>
                <a:uLnTx/>
                <a:uFillTx/>
                <a:ea typeface="+mn-ea"/>
                <a:cs typeface="+mn-cs"/>
              </a:rPr>
              <a:t> S, </a:t>
            </a:r>
            <a:r>
              <a:rPr kumimoji="0" lang="en-US" sz="1400" b="0" i="0" u="none" strike="noStrike" kern="1200" cap="none" spc="0" normalizeH="0" baseline="0" noProof="0" err="1">
                <a:ln>
                  <a:noFill/>
                </a:ln>
                <a:solidFill>
                  <a:srgbClr val="006699"/>
                </a:solidFill>
                <a:effectLst/>
                <a:uLnTx/>
                <a:uFillTx/>
                <a:ea typeface="+mn-ea"/>
                <a:cs typeface="+mn-cs"/>
              </a:rPr>
              <a:t>Lofqvist</a:t>
            </a:r>
            <a:r>
              <a:rPr kumimoji="0" lang="en-US" sz="1400" b="0" i="0" u="none" strike="noStrike" kern="1200" cap="none" spc="0" normalizeH="0" baseline="0" noProof="0">
                <a:ln>
                  <a:noFill/>
                </a:ln>
                <a:solidFill>
                  <a:srgbClr val="006699"/>
                </a:solidFill>
                <a:effectLst/>
                <a:uLnTx/>
                <a:uFillTx/>
                <a:ea typeface="+mn-ea"/>
                <a:cs typeface="+mn-cs"/>
              </a:rPr>
              <a:t> C, </a:t>
            </a:r>
            <a:r>
              <a:rPr kumimoji="0" lang="en-US" sz="1400" b="0" i="0" u="none" strike="noStrike" kern="1200" cap="none" spc="0" normalizeH="0" baseline="0" noProof="0" err="1">
                <a:ln>
                  <a:noFill/>
                </a:ln>
                <a:solidFill>
                  <a:srgbClr val="006699"/>
                </a:solidFill>
                <a:effectLst/>
                <a:uLnTx/>
                <a:uFillTx/>
                <a:ea typeface="+mn-ea"/>
                <a:cs typeface="+mn-cs"/>
              </a:rPr>
              <a:t>Hellgren</a:t>
            </a:r>
            <a:r>
              <a:rPr kumimoji="0" lang="en-US" sz="1400" b="0" i="0" u="none" strike="noStrike" kern="1200" cap="none" spc="0" normalizeH="0" baseline="0" noProof="0">
                <a:ln>
                  <a:noFill/>
                </a:ln>
                <a:solidFill>
                  <a:srgbClr val="006699"/>
                </a:solidFill>
                <a:effectLst/>
                <a:uLnTx/>
                <a:uFillTx/>
                <a:ea typeface="+mn-ea"/>
                <a:cs typeface="+mn-cs"/>
              </a:rPr>
              <a:t> G, et al. Clinical nutrition ESPEN. 2017;20:17-23.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srgbClr val="006699"/>
                </a:solidFill>
                <a:effectLst/>
                <a:uLnTx/>
                <a:uFillTx/>
                <a:ea typeface="+mn-ea"/>
                <a:cs typeface="+mn-cs"/>
              </a:rPr>
              <a:t>Huff KA et al. JPEN 2023; DOI: 10.1002/jpen.2483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srgbClr val="006699"/>
                </a:solidFill>
                <a:effectLst/>
                <a:uLnTx/>
                <a:uFillTx/>
                <a:ea typeface="+mn-ea"/>
                <a:cs typeface="+mn-cs"/>
              </a:rPr>
              <a:t>Costa S et al. JPEN 2021; 45(1): 94-101.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err="1">
                <a:ln>
                  <a:noFill/>
                </a:ln>
                <a:solidFill>
                  <a:srgbClr val="006699"/>
                </a:solidFill>
                <a:effectLst/>
                <a:uLnTx/>
                <a:uFillTx/>
                <a:ea typeface="+mn-ea"/>
                <a:cs typeface="+mn-cs"/>
              </a:rPr>
              <a:t>Yildizdas</a:t>
            </a:r>
            <a:r>
              <a:rPr kumimoji="0" lang="en-US" sz="1400" b="0" i="0" u="none" strike="noStrike" kern="1200" cap="none" spc="0" normalizeH="0" baseline="0" noProof="0">
                <a:ln>
                  <a:noFill/>
                </a:ln>
                <a:solidFill>
                  <a:srgbClr val="006699"/>
                </a:solidFill>
                <a:effectLst/>
                <a:uLnTx/>
                <a:uFillTx/>
                <a:ea typeface="+mn-ea"/>
                <a:cs typeface="+mn-cs"/>
              </a:rPr>
              <a:t> HY, </a:t>
            </a:r>
            <a:r>
              <a:rPr kumimoji="0" lang="en-US" sz="1400" b="0" i="0" u="none" strike="noStrike" kern="1200" cap="none" spc="0" normalizeH="0" baseline="0" noProof="0" err="1">
                <a:ln>
                  <a:noFill/>
                </a:ln>
                <a:solidFill>
                  <a:srgbClr val="006699"/>
                </a:solidFill>
                <a:effectLst/>
                <a:uLnTx/>
                <a:uFillTx/>
                <a:ea typeface="+mn-ea"/>
                <a:cs typeface="+mn-cs"/>
              </a:rPr>
              <a:t>Poyraz</a:t>
            </a:r>
            <a:r>
              <a:rPr kumimoji="0" lang="en-US" sz="1400" b="0" i="0" u="none" strike="noStrike" kern="1200" cap="none" spc="0" normalizeH="0" baseline="0" noProof="0">
                <a:ln>
                  <a:noFill/>
                </a:ln>
                <a:solidFill>
                  <a:srgbClr val="006699"/>
                </a:solidFill>
                <a:effectLst/>
                <a:uLnTx/>
                <a:uFillTx/>
                <a:ea typeface="+mn-ea"/>
                <a:cs typeface="+mn-cs"/>
              </a:rPr>
              <a:t> B, Atli G, et al. </a:t>
            </a:r>
            <a:r>
              <a:rPr kumimoji="0" lang="en-US" sz="1400" b="0" i="1" u="none" strike="noStrike" kern="1200" cap="none" spc="0" normalizeH="0" baseline="0" noProof="0" err="1">
                <a:ln>
                  <a:noFill/>
                </a:ln>
                <a:solidFill>
                  <a:srgbClr val="006699"/>
                </a:solidFill>
                <a:effectLst/>
                <a:uLnTx/>
                <a:uFillTx/>
                <a:ea typeface="+mn-ea"/>
                <a:cs typeface="+mn-cs"/>
              </a:rPr>
              <a:t>Pediatr</a:t>
            </a:r>
            <a:r>
              <a:rPr kumimoji="0" lang="en-US" sz="1400" b="0" i="1" u="none" strike="noStrike" kern="1200" cap="none" spc="0" normalizeH="0" baseline="0" noProof="0">
                <a:ln>
                  <a:noFill/>
                </a:ln>
                <a:solidFill>
                  <a:srgbClr val="006699"/>
                </a:solidFill>
                <a:effectLst/>
                <a:uLnTx/>
                <a:uFillTx/>
                <a:ea typeface="+mn-ea"/>
                <a:cs typeface="+mn-cs"/>
              </a:rPr>
              <a:t> </a:t>
            </a:r>
            <a:r>
              <a:rPr kumimoji="0" lang="en-US" sz="1400" b="0" i="1" u="none" strike="noStrike" kern="1200" cap="none" spc="0" normalizeH="0" baseline="0" noProof="0" err="1">
                <a:ln>
                  <a:noFill/>
                </a:ln>
                <a:solidFill>
                  <a:srgbClr val="006699"/>
                </a:solidFill>
                <a:effectLst/>
                <a:uLnTx/>
                <a:uFillTx/>
                <a:ea typeface="+mn-ea"/>
                <a:cs typeface="+mn-cs"/>
              </a:rPr>
              <a:t>Neonatol</a:t>
            </a:r>
            <a:r>
              <a:rPr kumimoji="0" lang="en-US" sz="1400" b="0" i="1" u="none" strike="noStrike" kern="1200" cap="none" spc="0" normalizeH="0" baseline="0" noProof="0">
                <a:ln>
                  <a:noFill/>
                </a:ln>
                <a:solidFill>
                  <a:srgbClr val="006699"/>
                </a:solidFill>
                <a:effectLst/>
                <a:uLnTx/>
                <a:uFillTx/>
                <a:ea typeface="+mn-ea"/>
                <a:cs typeface="+mn-cs"/>
              </a:rPr>
              <a:t>. 2019;60(4):359-367.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srgbClr val="006699"/>
                </a:solidFill>
                <a:effectLst/>
                <a:uLnTx/>
                <a:uFillTx/>
                <a:ea typeface="+mn-ea"/>
                <a:cs typeface="+mn-cs"/>
              </a:rPr>
              <a:t> </a:t>
            </a:r>
            <a:r>
              <a:rPr kumimoji="0" lang="en-US" sz="1400" b="0" i="0" u="none" strike="noStrike" kern="1200" cap="none" spc="0" normalizeH="0" baseline="0" noProof="0" err="1">
                <a:ln>
                  <a:noFill/>
                </a:ln>
                <a:solidFill>
                  <a:srgbClr val="006699"/>
                </a:solidFill>
                <a:effectLst/>
                <a:uLnTx/>
                <a:uFillTx/>
                <a:ea typeface="+mn-ea"/>
                <a:cs typeface="+mn-cs"/>
              </a:rPr>
              <a:t>Techasatid</a:t>
            </a:r>
            <a:r>
              <a:rPr kumimoji="0" lang="en-US" sz="1400" b="0" i="0" u="none" strike="noStrike" kern="1200" cap="none" spc="0" normalizeH="0" baseline="0" noProof="0">
                <a:ln>
                  <a:noFill/>
                </a:ln>
                <a:solidFill>
                  <a:srgbClr val="006699"/>
                </a:solidFill>
                <a:effectLst/>
                <a:uLnTx/>
                <a:uFillTx/>
                <a:ea typeface="+mn-ea"/>
                <a:cs typeface="+mn-cs"/>
              </a:rPr>
              <a:t> W, et al. </a:t>
            </a:r>
            <a:r>
              <a:rPr kumimoji="0" lang="en-US" sz="1400" b="0" i="1" u="none" strike="noStrike" kern="1200" cap="none" spc="0" normalizeH="0" baseline="0" noProof="0">
                <a:ln>
                  <a:noFill/>
                </a:ln>
                <a:solidFill>
                  <a:srgbClr val="006699"/>
                </a:solidFill>
                <a:effectLst/>
                <a:uLnTx/>
                <a:uFillTx/>
                <a:ea typeface="+mn-ea"/>
                <a:cs typeface="+mn-cs"/>
              </a:rPr>
              <a:t>Journal of the Medical Association of Thailand. 2017;100:972-979.</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err="1">
                <a:ln>
                  <a:noFill/>
                </a:ln>
                <a:solidFill>
                  <a:srgbClr val="006699"/>
                </a:solidFill>
                <a:effectLst/>
                <a:uLnTx/>
                <a:uFillTx/>
                <a:ea typeface="+mn-ea"/>
                <a:cs typeface="+mn-cs"/>
              </a:rPr>
              <a:t>D'Ascenzo</a:t>
            </a:r>
            <a:r>
              <a:rPr kumimoji="0" lang="en-US" sz="1400" b="0" i="0" u="none" strike="noStrike" kern="1200" cap="none" spc="0" normalizeH="0" baseline="0" noProof="0">
                <a:ln>
                  <a:noFill/>
                </a:ln>
                <a:solidFill>
                  <a:srgbClr val="006699"/>
                </a:solidFill>
                <a:effectLst/>
                <a:uLnTx/>
                <a:uFillTx/>
                <a:ea typeface="+mn-ea"/>
                <a:cs typeface="+mn-cs"/>
              </a:rPr>
              <a:t> R, </a:t>
            </a:r>
            <a:r>
              <a:rPr kumimoji="0" lang="en-US" sz="1400" b="0" i="0" u="none" strike="noStrike" kern="1200" cap="none" spc="0" normalizeH="0" baseline="0" noProof="0" err="1">
                <a:ln>
                  <a:noFill/>
                </a:ln>
                <a:solidFill>
                  <a:srgbClr val="006699"/>
                </a:solidFill>
                <a:effectLst/>
                <a:uLnTx/>
                <a:uFillTx/>
                <a:ea typeface="+mn-ea"/>
                <a:cs typeface="+mn-cs"/>
              </a:rPr>
              <a:t>Savini</a:t>
            </a:r>
            <a:r>
              <a:rPr kumimoji="0" lang="en-US" sz="1400" b="0" i="0" u="none" strike="noStrike" kern="1200" cap="none" spc="0" normalizeH="0" baseline="0" noProof="0">
                <a:ln>
                  <a:noFill/>
                </a:ln>
                <a:solidFill>
                  <a:srgbClr val="006699"/>
                </a:solidFill>
                <a:effectLst/>
                <a:uLnTx/>
                <a:uFillTx/>
                <a:ea typeface="+mn-ea"/>
                <a:cs typeface="+mn-cs"/>
              </a:rPr>
              <a:t> S, </a:t>
            </a:r>
            <a:r>
              <a:rPr kumimoji="0" lang="en-US" sz="1400" b="0" i="0" u="none" strike="noStrike" kern="1200" cap="none" spc="0" normalizeH="0" baseline="0" noProof="0" err="1">
                <a:ln>
                  <a:noFill/>
                </a:ln>
                <a:solidFill>
                  <a:srgbClr val="006699"/>
                </a:solidFill>
                <a:effectLst/>
                <a:uLnTx/>
                <a:uFillTx/>
                <a:ea typeface="+mn-ea"/>
                <a:cs typeface="+mn-cs"/>
              </a:rPr>
              <a:t>Biagetti</a:t>
            </a:r>
            <a:r>
              <a:rPr kumimoji="0" lang="en-US" sz="1400" b="0" i="0" u="none" strike="noStrike" kern="1200" cap="none" spc="0" normalizeH="0" baseline="0" noProof="0">
                <a:ln>
                  <a:noFill/>
                </a:ln>
                <a:solidFill>
                  <a:srgbClr val="006699"/>
                </a:solidFill>
                <a:effectLst/>
                <a:uLnTx/>
                <a:uFillTx/>
                <a:ea typeface="+mn-ea"/>
                <a:cs typeface="+mn-cs"/>
              </a:rPr>
              <a:t> C, et al. </a:t>
            </a:r>
            <a:r>
              <a:rPr kumimoji="0" lang="en-US" sz="1400" b="0" i="1" u="none" strike="noStrike" kern="1200" cap="none" spc="0" normalizeH="0" baseline="0" noProof="0">
                <a:ln>
                  <a:noFill/>
                </a:ln>
                <a:solidFill>
                  <a:srgbClr val="006699"/>
                </a:solidFill>
                <a:effectLst/>
                <a:uLnTx/>
                <a:uFillTx/>
                <a:ea typeface="+mn-ea"/>
                <a:cs typeface="+mn-cs"/>
              </a:rPr>
              <a:t>Clinical nutrition (Edinburgh, Scotland). 2014;33(6):1002-1009.</a:t>
            </a:r>
          </a:p>
          <a:p>
            <a:pPr marL="0" indent="0">
              <a:lnSpc>
                <a:spcPct val="100000"/>
              </a:lnSpc>
              <a:spcBef>
                <a:spcPts val="0"/>
              </a:spcBef>
              <a:buNone/>
              <a:defRPr/>
            </a:pPr>
            <a:endParaRPr lang="en-US" sz="1300" b="0" i="1">
              <a:solidFill>
                <a:srgbClr val="006699"/>
              </a:solidFill>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0" i="1" u="none" strike="noStrike" kern="1200" cap="none" spc="0" normalizeH="0" baseline="0" noProof="0">
              <a:ln>
                <a:noFill/>
              </a:ln>
              <a:solidFill>
                <a:srgbClr val="006699"/>
              </a:solidFill>
              <a:effectLst/>
              <a:uLnTx/>
              <a:uFillTx/>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0" i="1"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1500" b="0" i="0"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06699"/>
              </a:solidFill>
              <a:effectLst/>
              <a:uLnTx/>
              <a:uFillTx/>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500" b="0" i="0" u="none" strike="noStrike" kern="1200" cap="none" spc="0" normalizeH="0" baseline="0" noProof="0">
              <a:ln>
                <a:noFill/>
              </a:ln>
              <a:solidFill>
                <a:srgbClr val="006699"/>
              </a:solidFill>
              <a:effectLst/>
              <a:uLnTx/>
              <a:uFillTx/>
              <a:ea typeface="+mn-ea"/>
              <a:cs typeface="+mn-cs"/>
            </a:endParaRPr>
          </a:p>
          <a:p>
            <a:endParaRPr lang="en-US" sz="1500">
              <a:solidFill>
                <a:srgbClr val="006699"/>
              </a:solidFill>
            </a:endParaRPr>
          </a:p>
        </p:txBody>
      </p:sp>
      <p:sp>
        <p:nvSpPr>
          <p:cNvPr id="17" name="Content Placeholder 3">
            <a:extLst>
              <a:ext uri="{FF2B5EF4-FFF2-40B4-BE49-F238E27FC236}">
                <a16:creationId xmlns:a16="http://schemas.microsoft.com/office/drawing/2014/main" id="{9E10E1AC-DCA5-5FD3-99C9-5930592365EC}"/>
              </a:ext>
            </a:extLst>
          </p:cNvPr>
          <p:cNvSpPr txBox="1">
            <a:spLocks/>
          </p:cNvSpPr>
          <p:nvPr/>
        </p:nvSpPr>
        <p:spPr>
          <a:xfrm>
            <a:off x="6107543" y="1461655"/>
            <a:ext cx="5751576" cy="4867708"/>
          </a:xfrm>
          <a:prstGeom prst="rect">
            <a:avLst/>
          </a:prstGeom>
        </p:spPr>
        <p:txBody>
          <a:bodyPr>
            <a:normAutofit fontScale="925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1400">
                <a:solidFill>
                  <a:srgbClr val="006699"/>
                </a:solidFill>
              </a:rPr>
              <a:t>15. </a:t>
            </a:r>
            <a:r>
              <a:rPr lang="en-US" sz="1400" err="1">
                <a:solidFill>
                  <a:srgbClr val="006699"/>
                </a:solidFill>
              </a:rPr>
              <a:t>Vlaardingerbroek</a:t>
            </a:r>
            <a:r>
              <a:rPr lang="en-US" sz="1400">
                <a:solidFill>
                  <a:srgbClr val="006699"/>
                </a:solidFill>
              </a:rPr>
              <a:t> H, et al. </a:t>
            </a:r>
            <a:r>
              <a:rPr lang="en-US" sz="1400" i="1">
                <a:solidFill>
                  <a:srgbClr val="006699"/>
                </a:solidFill>
              </a:rPr>
              <a:t>JPGN. 2014;58(4):417-427.</a:t>
            </a:r>
            <a:endParaRPr lang="en-US" sz="1400">
              <a:solidFill>
                <a:srgbClr val="006699"/>
              </a:solidFill>
            </a:endParaRPr>
          </a:p>
          <a:p>
            <a:pPr marL="0" indent="0">
              <a:lnSpc>
                <a:spcPct val="100000"/>
              </a:lnSpc>
              <a:spcBef>
                <a:spcPts val="0"/>
              </a:spcBef>
              <a:buFont typeface="Arial" panose="020B0604020202020204" pitchFamily="34" charset="0"/>
              <a:buNone/>
              <a:defRPr/>
            </a:pPr>
            <a:r>
              <a:rPr lang="en-US" sz="1400">
                <a:solidFill>
                  <a:srgbClr val="006699"/>
                </a:solidFill>
              </a:rPr>
              <a:t>16. Choudhary N et al. </a:t>
            </a:r>
            <a:r>
              <a:rPr lang="en-US" sz="1400" i="1">
                <a:solidFill>
                  <a:srgbClr val="006699"/>
                </a:solidFill>
              </a:rPr>
              <a:t>European J of pediatrics</a:t>
            </a:r>
            <a:r>
              <a:rPr lang="en-US" sz="1400">
                <a:solidFill>
                  <a:srgbClr val="006699"/>
                </a:solidFill>
              </a:rPr>
              <a:t>. 2018;177(5):723-731.</a:t>
            </a:r>
          </a:p>
          <a:p>
            <a:pPr marL="0" indent="0">
              <a:lnSpc>
                <a:spcPct val="100000"/>
              </a:lnSpc>
              <a:spcBef>
                <a:spcPts val="0"/>
              </a:spcBef>
              <a:buFont typeface="Arial" panose="020B0604020202020204" pitchFamily="34" charset="0"/>
              <a:buNone/>
              <a:defRPr/>
            </a:pPr>
            <a:r>
              <a:rPr lang="en-US" sz="1400">
                <a:solidFill>
                  <a:srgbClr val="006699"/>
                </a:solidFill>
                <a:ea typeface="Calibri" panose="020F0502020204030204" pitchFamily="34" charset="0"/>
                <a:cs typeface="Calibri" panose="020F0502020204030204" pitchFamily="34" charset="0"/>
              </a:rPr>
              <a:t>17. Abrams SA et al. </a:t>
            </a:r>
            <a:r>
              <a:rPr lang="en-US" sz="1400" i="1">
                <a:solidFill>
                  <a:srgbClr val="006699"/>
                </a:solidFill>
                <a:ea typeface="Calibri" panose="020F0502020204030204" pitchFamily="34" charset="0"/>
                <a:cs typeface="Calibri" panose="020F0502020204030204" pitchFamily="34" charset="0"/>
              </a:rPr>
              <a:t>J Nutrition </a:t>
            </a:r>
            <a:r>
              <a:rPr lang="en-US" sz="1400">
                <a:solidFill>
                  <a:srgbClr val="006699"/>
                </a:solidFill>
                <a:ea typeface="Calibri" panose="020F0502020204030204" pitchFamily="34" charset="0"/>
                <a:cs typeface="Calibri" panose="020F0502020204030204" pitchFamily="34" charset="0"/>
              </a:rPr>
              <a:t>2024; doi.org/10.1016/j.tjnut.2024.10.005</a:t>
            </a:r>
            <a:endParaRPr lang="en-US" sz="1400">
              <a:solidFill>
                <a:srgbClr val="006699"/>
              </a:solidFill>
            </a:endParaRPr>
          </a:p>
          <a:p>
            <a:pPr marL="0" indent="0">
              <a:lnSpc>
                <a:spcPct val="100000"/>
              </a:lnSpc>
              <a:spcBef>
                <a:spcPts val="0"/>
              </a:spcBef>
              <a:buFont typeface="Arial" panose="020B0604020202020204" pitchFamily="34" charset="0"/>
              <a:buNone/>
              <a:defRPr/>
            </a:pPr>
            <a:r>
              <a:rPr lang="en-US" sz="1400">
                <a:solidFill>
                  <a:srgbClr val="006699"/>
                </a:solidFill>
              </a:rPr>
              <a:t>18. Yang Q, Kong J, Bai RM et al. </a:t>
            </a:r>
            <a:r>
              <a:rPr lang="en-US" sz="1400" err="1">
                <a:solidFill>
                  <a:srgbClr val="006699"/>
                </a:solidFill>
              </a:rPr>
              <a:t>Eur</a:t>
            </a:r>
            <a:r>
              <a:rPr lang="en-US" sz="1400">
                <a:solidFill>
                  <a:srgbClr val="006699"/>
                </a:solidFill>
              </a:rPr>
              <a:t> J Clin </a:t>
            </a:r>
            <a:r>
              <a:rPr lang="en-US" sz="1400" err="1">
                <a:solidFill>
                  <a:srgbClr val="006699"/>
                </a:solidFill>
              </a:rPr>
              <a:t>Nutr</a:t>
            </a:r>
            <a:r>
              <a:rPr lang="en-US" sz="1400">
                <a:solidFill>
                  <a:srgbClr val="006699"/>
                </a:solidFill>
              </a:rPr>
              <a:t> 2023; 77: 823 – 832. </a:t>
            </a:r>
          </a:p>
          <a:p>
            <a:pPr marL="0" indent="0">
              <a:lnSpc>
                <a:spcPct val="100000"/>
              </a:lnSpc>
              <a:spcBef>
                <a:spcPts val="0"/>
              </a:spcBef>
              <a:buFont typeface="Arial" panose="020B0604020202020204" pitchFamily="34" charset="0"/>
              <a:buNone/>
              <a:defRPr/>
            </a:pPr>
            <a:r>
              <a:rPr lang="en-US" sz="1400">
                <a:solidFill>
                  <a:srgbClr val="006699"/>
                </a:solidFill>
              </a:rPr>
              <a:t>19. Cabanas Poi MJ. </a:t>
            </a:r>
            <a:r>
              <a:rPr lang="en-US" sz="1400" i="1" err="1">
                <a:solidFill>
                  <a:srgbClr val="006699"/>
                </a:solidFill>
              </a:rPr>
              <a:t>Farmacia</a:t>
            </a:r>
            <a:r>
              <a:rPr lang="en-US" sz="1400" i="1">
                <a:solidFill>
                  <a:srgbClr val="006699"/>
                </a:solidFill>
              </a:rPr>
              <a:t> </a:t>
            </a:r>
            <a:r>
              <a:rPr lang="en-US" sz="1400" i="1" err="1">
                <a:solidFill>
                  <a:srgbClr val="006699"/>
                </a:solidFill>
              </a:rPr>
              <a:t>Hospitalaria</a:t>
            </a:r>
            <a:r>
              <a:rPr lang="en-US" sz="1400" i="1">
                <a:solidFill>
                  <a:srgbClr val="006699"/>
                </a:solidFill>
              </a:rPr>
              <a:t> </a:t>
            </a:r>
            <a:r>
              <a:rPr lang="en-US" sz="1400">
                <a:solidFill>
                  <a:srgbClr val="006699"/>
                </a:solidFill>
              </a:rPr>
              <a:t>2024; </a:t>
            </a:r>
            <a:r>
              <a:rPr lang="en-US" sz="1400">
                <a:solidFill>
                  <a:srgbClr val="006699"/>
                </a:solidFill>
                <a:hlinkClick r:id="rId4" tooltip="Persistent link using digital object identifier">
                  <a:extLst>
                    <a:ext uri="{A12FA001-AC4F-418D-AE19-62706E023703}">
                      <ahyp:hlinkClr xmlns:ahyp="http://schemas.microsoft.com/office/drawing/2018/hyperlinkcolor" val="tx"/>
                    </a:ext>
                  </a:extLst>
                </a:hlinkClick>
              </a:rPr>
              <a:t>https://doi.org/10.1016/j.farma.2023.10.005</a:t>
            </a:r>
            <a:endParaRPr lang="en-US" sz="1400">
              <a:solidFill>
                <a:srgbClr val="006699"/>
              </a:solidFill>
            </a:endParaRPr>
          </a:p>
          <a:p>
            <a:pPr marL="0" indent="0">
              <a:lnSpc>
                <a:spcPct val="100000"/>
              </a:lnSpc>
              <a:spcBef>
                <a:spcPts val="0"/>
              </a:spcBef>
              <a:buFont typeface="Arial" panose="020B0604020202020204" pitchFamily="34" charset="0"/>
              <a:buNone/>
              <a:defRPr/>
            </a:pPr>
            <a:r>
              <a:rPr lang="en-US" sz="1400">
                <a:solidFill>
                  <a:srgbClr val="006699"/>
                </a:solidFill>
              </a:rPr>
              <a:t>20. Unal S, </a:t>
            </a:r>
            <a:r>
              <a:rPr lang="en-US" sz="1400" err="1">
                <a:solidFill>
                  <a:srgbClr val="006699"/>
                </a:solidFill>
              </a:rPr>
              <a:t>Demirel</a:t>
            </a:r>
            <a:r>
              <a:rPr lang="en-US" sz="1400">
                <a:solidFill>
                  <a:srgbClr val="006699"/>
                </a:solidFill>
              </a:rPr>
              <a:t> N, Erol S, et al. J </a:t>
            </a:r>
            <a:r>
              <a:rPr lang="en-US" sz="1400" i="1" err="1">
                <a:solidFill>
                  <a:srgbClr val="006699"/>
                </a:solidFill>
              </a:rPr>
              <a:t>Matern</a:t>
            </a:r>
            <a:r>
              <a:rPr lang="en-US" sz="1400" i="1">
                <a:solidFill>
                  <a:srgbClr val="006699"/>
                </a:solidFill>
              </a:rPr>
              <a:t> Fetal Neonatal Med. </a:t>
            </a:r>
            <a:r>
              <a:rPr lang="en-US" sz="1400">
                <a:solidFill>
                  <a:srgbClr val="006699"/>
                </a:solidFill>
              </a:rPr>
              <a:t>2018;31(7):850-856.</a:t>
            </a:r>
          </a:p>
          <a:p>
            <a:pPr marL="0" indent="0">
              <a:lnSpc>
                <a:spcPct val="100000"/>
              </a:lnSpc>
              <a:spcBef>
                <a:spcPts val="0"/>
              </a:spcBef>
              <a:buFont typeface="Arial" panose="020B0604020202020204" pitchFamily="34" charset="0"/>
              <a:buNone/>
              <a:defRPr/>
            </a:pPr>
            <a:r>
              <a:rPr lang="en-US" sz="1400">
                <a:solidFill>
                  <a:srgbClr val="006699"/>
                </a:solidFill>
              </a:rPr>
              <a:t>21. Franco S.et al</a:t>
            </a:r>
            <a:r>
              <a:rPr lang="en-US" sz="1400" i="1">
                <a:solidFill>
                  <a:srgbClr val="006699"/>
                </a:solidFill>
              </a:rPr>
              <a:t>. J </a:t>
            </a:r>
            <a:r>
              <a:rPr lang="en-US" sz="1400" i="1" err="1">
                <a:solidFill>
                  <a:srgbClr val="006699"/>
                </a:solidFill>
              </a:rPr>
              <a:t>Parenter</a:t>
            </a:r>
            <a:r>
              <a:rPr lang="en-US" sz="1400" i="1">
                <a:solidFill>
                  <a:srgbClr val="006699"/>
                </a:solidFill>
              </a:rPr>
              <a:t> Enteral </a:t>
            </a:r>
            <a:r>
              <a:rPr lang="en-US" sz="1400" i="1" err="1">
                <a:solidFill>
                  <a:srgbClr val="006699"/>
                </a:solidFill>
              </a:rPr>
              <a:t>Nutr</a:t>
            </a:r>
            <a:r>
              <a:rPr lang="en-US" sz="1400" i="1">
                <a:solidFill>
                  <a:srgbClr val="006699"/>
                </a:solidFill>
              </a:rPr>
              <a:t> </a:t>
            </a:r>
            <a:r>
              <a:rPr lang="en-US" sz="1400">
                <a:solidFill>
                  <a:srgbClr val="006699"/>
                </a:solidFill>
              </a:rPr>
              <a:t>2021; 45(6): 1204-12. </a:t>
            </a:r>
          </a:p>
          <a:p>
            <a:pPr marL="0" indent="0">
              <a:lnSpc>
                <a:spcPct val="100000"/>
              </a:lnSpc>
              <a:spcBef>
                <a:spcPts val="0"/>
              </a:spcBef>
              <a:buFont typeface="Arial" panose="020B0604020202020204" pitchFamily="34" charset="0"/>
              <a:buNone/>
              <a:defRPr/>
            </a:pPr>
            <a:r>
              <a:rPr lang="en-US" sz="1400">
                <a:solidFill>
                  <a:srgbClr val="006699"/>
                </a:solidFill>
              </a:rPr>
              <a:t>22. Tu CF. et al</a:t>
            </a:r>
            <a:r>
              <a:rPr lang="en-US" sz="1400" i="1">
                <a:solidFill>
                  <a:srgbClr val="006699"/>
                </a:solidFill>
              </a:rPr>
              <a:t>. </a:t>
            </a:r>
            <a:r>
              <a:rPr lang="en-US" sz="1400" i="1" err="1">
                <a:solidFill>
                  <a:srgbClr val="006699"/>
                </a:solidFill>
              </a:rPr>
              <a:t>Pediatr</a:t>
            </a:r>
            <a:r>
              <a:rPr lang="en-US" sz="1400" i="1">
                <a:solidFill>
                  <a:srgbClr val="006699"/>
                </a:solidFill>
              </a:rPr>
              <a:t> </a:t>
            </a:r>
            <a:r>
              <a:rPr lang="en-US" sz="1400" i="1" err="1">
                <a:solidFill>
                  <a:srgbClr val="006699"/>
                </a:solidFill>
              </a:rPr>
              <a:t>Neonatol</a:t>
            </a:r>
            <a:r>
              <a:rPr lang="en-US" sz="1400">
                <a:solidFill>
                  <a:srgbClr val="006699"/>
                </a:solidFill>
              </a:rPr>
              <a:t>. 2020;61(2):224-230.</a:t>
            </a:r>
          </a:p>
          <a:p>
            <a:pPr marL="0" indent="0">
              <a:lnSpc>
                <a:spcPct val="100000"/>
              </a:lnSpc>
              <a:spcBef>
                <a:spcPts val="0"/>
              </a:spcBef>
              <a:buFont typeface="Arial" panose="020B0604020202020204" pitchFamily="34" charset="0"/>
              <a:buNone/>
              <a:defRPr/>
            </a:pPr>
            <a:r>
              <a:rPr lang="en-US" sz="1400">
                <a:solidFill>
                  <a:srgbClr val="006699"/>
                </a:solidFill>
              </a:rPr>
              <a:t>23. </a:t>
            </a:r>
            <a:r>
              <a:rPr lang="en-US" sz="1400" err="1">
                <a:solidFill>
                  <a:srgbClr val="006699"/>
                </a:solidFill>
              </a:rPr>
              <a:t>Gharehbaghi</a:t>
            </a:r>
            <a:r>
              <a:rPr lang="en-US" sz="1400">
                <a:solidFill>
                  <a:srgbClr val="006699"/>
                </a:solidFill>
              </a:rPr>
              <a:t> G. et al. </a:t>
            </a:r>
            <a:r>
              <a:rPr lang="en-US" sz="1400" i="1">
                <a:solidFill>
                  <a:srgbClr val="006699"/>
                </a:solidFill>
              </a:rPr>
              <a:t>J Current Ophthalmology </a:t>
            </a:r>
            <a:r>
              <a:rPr lang="en-US" sz="1400">
                <a:solidFill>
                  <a:srgbClr val="006699"/>
                </a:solidFill>
              </a:rPr>
              <a:t>2020; 32(1): 69 – 74. </a:t>
            </a:r>
          </a:p>
          <a:p>
            <a:pPr marL="0" indent="0">
              <a:lnSpc>
                <a:spcPct val="100000"/>
              </a:lnSpc>
              <a:spcBef>
                <a:spcPts val="0"/>
              </a:spcBef>
              <a:buFont typeface="Arial" panose="020B0604020202020204" pitchFamily="34" charset="0"/>
              <a:buNone/>
              <a:defRPr/>
            </a:pPr>
            <a:r>
              <a:rPr lang="en-US" sz="1400">
                <a:solidFill>
                  <a:srgbClr val="006699"/>
                </a:solidFill>
              </a:rPr>
              <a:t>24. Yang R, Ding H, Shan J, et al. </a:t>
            </a:r>
            <a:r>
              <a:rPr lang="en-US" sz="1400" i="1">
                <a:solidFill>
                  <a:srgbClr val="006699"/>
                </a:solidFill>
              </a:rPr>
              <a:t>BMC </a:t>
            </a:r>
            <a:r>
              <a:rPr lang="en-US" sz="1400" i="1" err="1">
                <a:solidFill>
                  <a:srgbClr val="006699"/>
                </a:solidFill>
              </a:rPr>
              <a:t>Pediatr</a:t>
            </a:r>
            <a:r>
              <a:rPr lang="en-US" sz="1400" i="1">
                <a:solidFill>
                  <a:srgbClr val="006699"/>
                </a:solidFill>
              </a:rPr>
              <a:t>. 2022;22(1):113.</a:t>
            </a:r>
          </a:p>
          <a:p>
            <a:pPr marL="0" indent="0">
              <a:lnSpc>
                <a:spcPct val="100000"/>
              </a:lnSpc>
              <a:spcBef>
                <a:spcPts val="0"/>
              </a:spcBef>
              <a:buFont typeface="Arial" panose="020B0604020202020204" pitchFamily="34" charset="0"/>
              <a:buNone/>
              <a:defRPr/>
            </a:pPr>
            <a:r>
              <a:rPr lang="en-US" sz="1400">
                <a:solidFill>
                  <a:srgbClr val="006699"/>
                </a:solidFill>
              </a:rPr>
              <a:t>25. Li X, Zhao R et al. </a:t>
            </a:r>
            <a:r>
              <a:rPr lang="en-US" sz="1400" i="1">
                <a:solidFill>
                  <a:srgbClr val="006699"/>
                </a:solidFill>
              </a:rPr>
              <a:t>Asia Pac J Clin </a:t>
            </a:r>
            <a:r>
              <a:rPr lang="en-US" sz="1400" i="1" err="1">
                <a:solidFill>
                  <a:srgbClr val="006699"/>
                </a:solidFill>
              </a:rPr>
              <a:t>Nutr</a:t>
            </a:r>
            <a:r>
              <a:rPr lang="en-US" sz="1400" i="1">
                <a:solidFill>
                  <a:srgbClr val="006699"/>
                </a:solidFill>
              </a:rPr>
              <a:t> </a:t>
            </a:r>
            <a:r>
              <a:rPr lang="en-US" sz="1400">
                <a:solidFill>
                  <a:srgbClr val="006699"/>
                </a:solidFill>
              </a:rPr>
              <a:t>2023; 32(1): 77 – 84. </a:t>
            </a:r>
          </a:p>
          <a:p>
            <a:pPr marL="0" indent="0">
              <a:lnSpc>
                <a:spcPct val="100000"/>
              </a:lnSpc>
              <a:spcBef>
                <a:spcPts val="0"/>
              </a:spcBef>
              <a:buFont typeface="Arial" panose="020B0604020202020204" pitchFamily="34" charset="0"/>
              <a:buNone/>
              <a:defRPr/>
            </a:pPr>
            <a:r>
              <a:rPr lang="en-US" sz="1400">
                <a:solidFill>
                  <a:srgbClr val="006699"/>
                </a:solidFill>
              </a:rPr>
              <a:t>26. Li X, Chen L et al</a:t>
            </a:r>
            <a:r>
              <a:rPr lang="en-US" sz="1400" i="1">
                <a:solidFill>
                  <a:srgbClr val="006699"/>
                </a:solidFill>
              </a:rPr>
              <a:t>. JPEN </a:t>
            </a:r>
            <a:r>
              <a:rPr lang="en-US" sz="1400">
                <a:solidFill>
                  <a:srgbClr val="006699"/>
                </a:solidFill>
              </a:rPr>
              <a:t>2024; DOI: 10.1002/jpen.2588</a:t>
            </a:r>
          </a:p>
          <a:p>
            <a:pPr marL="0" indent="0">
              <a:lnSpc>
                <a:spcPct val="100000"/>
              </a:lnSpc>
              <a:spcBef>
                <a:spcPts val="0"/>
              </a:spcBef>
              <a:buFont typeface="Arial" panose="020B0604020202020204" pitchFamily="34" charset="0"/>
              <a:buNone/>
              <a:defRPr/>
            </a:pPr>
            <a:r>
              <a:rPr lang="en-US" sz="1400">
                <a:solidFill>
                  <a:srgbClr val="006699"/>
                </a:solidFill>
              </a:rPr>
              <a:t>27. Hill et al.  </a:t>
            </a:r>
            <a:r>
              <a:rPr lang="en-US" sz="1400" i="1">
                <a:solidFill>
                  <a:srgbClr val="006699"/>
                </a:solidFill>
              </a:rPr>
              <a:t>JPEN</a:t>
            </a:r>
            <a:r>
              <a:rPr lang="en-US" sz="1400">
                <a:solidFill>
                  <a:srgbClr val="006699"/>
                </a:solidFill>
              </a:rPr>
              <a:t> 2020; 44(7): 1318-1327</a:t>
            </a:r>
          </a:p>
          <a:p>
            <a:pPr marL="0" indent="0">
              <a:lnSpc>
                <a:spcPct val="100000"/>
              </a:lnSpc>
              <a:spcBef>
                <a:spcPts val="0"/>
              </a:spcBef>
              <a:buFont typeface="Arial" panose="020B0604020202020204" pitchFamily="34" charset="0"/>
              <a:buNone/>
              <a:defRPr/>
            </a:pPr>
            <a:r>
              <a:rPr lang="en-US" sz="1400">
                <a:solidFill>
                  <a:srgbClr val="006699"/>
                </a:solidFill>
              </a:rPr>
              <a:t>28.Torgalkar R et al. </a:t>
            </a:r>
            <a:r>
              <a:rPr lang="en-US" sz="1400" i="1">
                <a:solidFill>
                  <a:srgbClr val="006699"/>
                </a:solidFill>
              </a:rPr>
              <a:t>J </a:t>
            </a:r>
            <a:r>
              <a:rPr lang="en-US" sz="1400" i="1" err="1">
                <a:solidFill>
                  <a:srgbClr val="006699"/>
                </a:solidFill>
              </a:rPr>
              <a:t>Perinatol</a:t>
            </a:r>
            <a:r>
              <a:rPr lang="en-US" sz="1400" i="1">
                <a:solidFill>
                  <a:srgbClr val="006699"/>
                </a:solidFill>
              </a:rPr>
              <a:t> </a:t>
            </a:r>
            <a:r>
              <a:rPr lang="en-US" sz="1400">
                <a:solidFill>
                  <a:srgbClr val="006699"/>
                </a:solidFill>
              </a:rPr>
              <a:t>2019; 39(8): 1118-24</a:t>
            </a:r>
          </a:p>
          <a:p>
            <a:pPr marL="0" indent="0">
              <a:lnSpc>
                <a:spcPct val="100000"/>
              </a:lnSpc>
              <a:spcBef>
                <a:spcPts val="0"/>
              </a:spcBef>
              <a:buFont typeface="Arial" panose="020B0604020202020204" pitchFamily="34" charset="0"/>
              <a:buNone/>
              <a:defRPr/>
            </a:pPr>
            <a:r>
              <a:rPr lang="en-US" sz="1400">
                <a:solidFill>
                  <a:srgbClr val="006699"/>
                </a:solidFill>
              </a:rPr>
              <a:t>29. Wang et al. </a:t>
            </a:r>
            <a:r>
              <a:rPr lang="en-US" sz="1400" i="1">
                <a:solidFill>
                  <a:srgbClr val="006699"/>
                </a:solidFill>
              </a:rPr>
              <a:t>J Int Med Res </a:t>
            </a:r>
            <a:r>
              <a:rPr lang="en-US" sz="1400">
                <a:solidFill>
                  <a:srgbClr val="006699"/>
                </a:solidFill>
              </a:rPr>
              <a:t>2021; 49(5): </a:t>
            </a:r>
          </a:p>
          <a:p>
            <a:pPr marL="0" indent="0">
              <a:lnSpc>
                <a:spcPct val="100000"/>
              </a:lnSpc>
              <a:spcBef>
                <a:spcPts val="0"/>
              </a:spcBef>
              <a:buFont typeface="Arial" panose="020B0604020202020204" pitchFamily="34" charset="0"/>
              <a:buNone/>
              <a:defRPr/>
            </a:pPr>
            <a:r>
              <a:rPr lang="en-US" sz="1400">
                <a:solidFill>
                  <a:srgbClr val="006699"/>
                </a:solidFill>
              </a:rPr>
              <a:t>30. Li X et al. </a:t>
            </a:r>
            <a:r>
              <a:rPr lang="en-US" sz="1400" i="1">
                <a:solidFill>
                  <a:srgbClr val="006699"/>
                </a:solidFill>
              </a:rPr>
              <a:t>Indian J of Pediatrics </a:t>
            </a:r>
            <a:r>
              <a:rPr lang="en-US" sz="1400">
                <a:solidFill>
                  <a:srgbClr val="006699"/>
                </a:solidFill>
              </a:rPr>
              <a:t>2025; </a:t>
            </a:r>
            <a:r>
              <a:rPr lang="en-US" sz="1400" err="1">
                <a:solidFill>
                  <a:srgbClr val="006699"/>
                </a:solidFill>
              </a:rPr>
              <a:t>doi</a:t>
            </a:r>
            <a:r>
              <a:rPr lang="en-US" sz="1400">
                <a:solidFill>
                  <a:srgbClr val="006699"/>
                </a:solidFill>
              </a:rPr>
              <a:t>: 10.1007/s12098-024-05394-6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6699"/>
                </a:solidFill>
                <a:effectLst/>
                <a:uLnTx/>
                <a:uFillTx/>
                <a:ea typeface="+mn-ea"/>
                <a:cs typeface="+mn-cs"/>
              </a:rPr>
              <a:t>31. </a:t>
            </a:r>
            <a:r>
              <a:rPr kumimoji="0" lang="en-US" sz="1400" b="0" i="0" u="none" strike="noStrike" kern="1200" cap="none" spc="0" normalizeH="0" baseline="0" noProof="0" err="1">
                <a:ln>
                  <a:noFill/>
                </a:ln>
                <a:solidFill>
                  <a:srgbClr val="006699"/>
                </a:solidFill>
                <a:effectLst/>
                <a:uLnTx/>
                <a:uFillTx/>
                <a:ea typeface="+mn-ea"/>
                <a:cs typeface="+mn-cs"/>
              </a:rPr>
              <a:t>Uberos</a:t>
            </a:r>
            <a:r>
              <a:rPr kumimoji="0" lang="en-US" sz="1400" b="0" i="0" u="none" strike="noStrike" kern="1200" cap="none" spc="0" normalizeH="0" baseline="0" noProof="0">
                <a:ln>
                  <a:noFill/>
                </a:ln>
                <a:solidFill>
                  <a:srgbClr val="006699"/>
                </a:solidFill>
                <a:effectLst/>
                <a:uLnTx/>
                <a:uFillTx/>
                <a:ea typeface="+mn-ea"/>
                <a:cs typeface="+mn-cs"/>
              </a:rPr>
              <a:t> J, Jimenez-</a:t>
            </a:r>
            <a:r>
              <a:rPr kumimoji="0" lang="en-US" sz="1400" b="0" i="0" u="none" strike="noStrike" kern="1200" cap="none" spc="0" normalizeH="0" baseline="0" noProof="0" err="1">
                <a:ln>
                  <a:noFill/>
                </a:ln>
                <a:solidFill>
                  <a:srgbClr val="006699"/>
                </a:solidFill>
                <a:effectLst/>
                <a:uLnTx/>
                <a:uFillTx/>
                <a:ea typeface="+mn-ea"/>
                <a:cs typeface="+mn-cs"/>
              </a:rPr>
              <a:t>Montilla</a:t>
            </a:r>
            <a:r>
              <a:rPr kumimoji="0" lang="en-US" sz="1400" b="0" i="0" u="none" strike="noStrike" kern="1200" cap="none" spc="0" normalizeH="0" baseline="0" noProof="0">
                <a:ln>
                  <a:noFill/>
                </a:ln>
                <a:solidFill>
                  <a:srgbClr val="006699"/>
                </a:solidFill>
                <a:effectLst/>
                <a:uLnTx/>
                <a:uFillTx/>
                <a:ea typeface="+mn-ea"/>
                <a:cs typeface="+mn-cs"/>
              </a:rPr>
              <a:t> S, Molina-Oya M, et al.  </a:t>
            </a:r>
            <a:r>
              <a:rPr kumimoji="0" lang="en-US" sz="1400" b="0" i="1" u="none" strike="noStrike" kern="1200" cap="none" spc="0" normalizeH="0" baseline="0" noProof="0">
                <a:ln>
                  <a:noFill/>
                </a:ln>
                <a:solidFill>
                  <a:srgbClr val="006699"/>
                </a:solidFill>
                <a:effectLst/>
                <a:uLnTx/>
                <a:uFillTx/>
                <a:ea typeface="+mn-ea"/>
                <a:cs typeface="+mn-cs"/>
              </a:rPr>
              <a:t>American journal of perinatology. 2021;38(9):952-959.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6699"/>
                </a:solidFill>
                <a:effectLst/>
                <a:uLnTx/>
                <a:uFillTx/>
                <a:ea typeface="+mn-ea"/>
                <a:cs typeface="+mn-cs"/>
              </a:rPr>
              <a:t>32. Kim ES, Lee LJ, Romero T, Calkins KL. </a:t>
            </a:r>
            <a:r>
              <a:rPr kumimoji="0" lang="en-US" sz="1400" b="0" i="1" u="none" strike="noStrike" kern="1200" cap="none" spc="0" normalizeH="0" baseline="0" noProof="0">
                <a:ln>
                  <a:noFill/>
                </a:ln>
                <a:solidFill>
                  <a:srgbClr val="006699"/>
                </a:solidFill>
                <a:effectLst/>
                <a:uLnTx/>
                <a:uFillTx/>
                <a:ea typeface="+mn-ea"/>
                <a:cs typeface="+mn-cs"/>
              </a:rPr>
              <a:t>Journal of Parenteral and Enteral Nutrition. 2023;47(3):354-363.</a:t>
            </a:r>
          </a:p>
          <a:p>
            <a:pPr marL="0" indent="0">
              <a:lnSpc>
                <a:spcPct val="100000"/>
              </a:lnSpc>
              <a:spcBef>
                <a:spcPts val="0"/>
              </a:spcBef>
              <a:buFont typeface="Arial" panose="020B0604020202020204" pitchFamily="34" charset="0"/>
              <a:buNone/>
              <a:defRPr/>
            </a:pPr>
            <a:endParaRPr lang="en-US" sz="1400">
              <a:solidFill>
                <a:srgbClr val="006699"/>
              </a:solidFill>
            </a:endParaRPr>
          </a:p>
          <a:p>
            <a:pPr marL="0" indent="0">
              <a:lnSpc>
                <a:spcPct val="100000"/>
              </a:lnSpc>
              <a:spcBef>
                <a:spcPts val="0"/>
              </a:spcBef>
              <a:buFont typeface="Arial" panose="020B0604020202020204" pitchFamily="34" charset="0"/>
              <a:buNone/>
              <a:defRPr/>
            </a:pPr>
            <a:endParaRPr lang="en-US" sz="1400">
              <a:solidFill>
                <a:srgbClr val="006699"/>
              </a:solidFill>
            </a:endParaRPr>
          </a:p>
          <a:p>
            <a:pPr marL="0" indent="0">
              <a:lnSpc>
                <a:spcPct val="100000"/>
              </a:lnSpc>
              <a:spcBef>
                <a:spcPts val="0"/>
              </a:spcBef>
              <a:buFont typeface="Arial" panose="020B0604020202020204" pitchFamily="34" charset="0"/>
              <a:buNone/>
              <a:defRPr/>
            </a:pPr>
            <a:endParaRPr lang="en-US" sz="1400">
              <a:solidFill>
                <a:srgbClr val="006699"/>
              </a:solidFill>
            </a:endParaRPr>
          </a:p>
          <a:p>
            <a:endParaRPr lang="en-US">
              <a:solidFill>
                <a:srgbClr val="006699"/>
              </a:solidFill>
            </a:endParaRPr>
          </a:p>
        </p:txBody>
      </p:sp>
    </p:spTree>
    <p:extLst>
      <p:ext uri="{BB962C8B-B14F-4D97-AF65-F5344CB8AC3E}">
        <p14:creationId xmlns:p14="http://schemas.microsoft.com/office/powerpoint/2010/main" val="2467664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human lungs&#10;&#10;AI-generated content may be incorrect.">
            <a:extLst>
              <a:ext uri="{FF2B5EF4-FFF2-40B4-BE49-F238E27FC236}">
                <a16:creationId xmlns:a16="http://schemas.microsoft.com/office/drawing/2014/main" id="{D78263AD-162C-B8BF-C24D-5282A187DE3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500"/>
          <a:stretch/>
        </p:blipFill>
        <p:spPr>
          <a:xfrm>
            <a:off x="0" y="0"/>
            <a:ext cx="12192000" cy="681990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261745" y="4012446"/>
            <a:ext cx="2370201" cy="1432560"/>
          </a:xfrm>
        </p:spPr>
        <p:txBody>
          <a:bodyPr>
            <a:noAutofit/>
          </a:bodyPr>
          <a:lstStyle/>
          <a:p>
            <a:pPr algn="ctr"/>
            <a:r>
              <a:rPr lang="en-US" sz="8000">
                <a:solidFill>
                  <a:schemeClr val="bg1"/>
                </a:solidFill>
              </a:rPr>
              <a:t>BPD</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261744" y="5210433"/>
            <a:ext cx="4740403" cy="4593828"/>
          </a:xfrm>
        </p:spPr>
        <p:txBody>
          <a:bodyPr>
            <a:normAutofit/>
          </a:bodyPr>
          <a:lstStyle/>
          <a:p>
            <a:pPr marL="0" indent="0">
              <a:lnSpc>
                <a:spcPct val="100000"/>
              </a:lnSpc>
              <a:spcBef>
                <a:spcPts val="0"/>
              </a:spcBef>
              <a:buNone/>
            </a:pPr>
            <a:r>
              <a:rPr lang="en-US" sz="3600" b="1">
                <a:solidFill>
                  <a:schemeClr val="bg1"/>
                </a:solidFill>
              </a:rPr>
              <a:t>Bronchopulmonary </a:t>
            </a:r>
          </a:p>
          <a:p>
            <a:pPr marL="0" indent="0">
              <a:lnSpc>
                <a:spcPct val="100000"/>
              </a:lnSpc>
              <a:spcBef>
                <a:spcPts val="0"/>
              </a:spcBef>
              <a:buNone/>
            </a:pPr>
            <a:r>
              <a:rPr lang="en-US" sz="3600" b="1">
                <a:solidFill>
                  <a:schemeClr val="bg1"/>
                </a:solidFill>
              </a:rPr>
              <a:t>Dysplasia</a:t>
            </a:r>
          </a:p>
        </p:txBody>
      </p:sp>
    </p:spTree>
    <p:extLst>
      <p:ext uri="{BB962C8B-B14F-4D97-AF65-F5344CB8AC3E}">
        <p14:creationId xmlns:p14="http://schemas.microsoft.com/office/powerpoint/2010/main" val="4220922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4">
            <a:alphaModFix amt="25000"/>
          </a:blip>
          <a:srcRect t="599" b="15131"/>
          <a:stretch>
            <a:fillRect/>
          </a:stretch>
        </p:blipFill>
        <p:spPr>
          <a:xfrm>
            <a:off x="20" y="10"/>
            <a:ext cx="12191979" cy="6857990"/>
          </a:xfrm>
          <a:prstGeom prst="rect">
            <a:avLst/>
          </a:prstGeom>
        </p:spPr>
      </p:pic>
      <p:sp>
        <p:nvSpPr>
          <p:cNvPr id="5" name="Title 1">
            <a:extLst>
              <a:ext uri="{FF2B5EF4-FFF2-40B4-BE49-F238E27FC236}">
                <a16:creationId xmlns:a16="http://schemas.microsoft.com/office/drawing/2014/main" id="{551D2DBB-65D3-B049-66A1-90D8FC344801}"/>
              </a:ext>
            </a:extLst>
          </p:cNvPr>
          <p:cNvSpPr>
            <a:spLocks noGrp="1"/>
          </p:cNvSpPr>
          <p:nvPr>
            <p:ph type="title"/>
          </p:nvPr>
        </p:nvSpPr>
        <p:spPr>
          <a:xfrm>
            <a:off x="457200" y="365125"/>
            <a:ext cx="9454872" cy="671513"/>
          </a:xfrm>
        </p:spPr>
        <p:txBody>
          <a:bodyPr>
            <a:normAutofit/>
          </a:bodyPr>
          <a:lstStyle/>
          <a:p>
            <a:r>
              <a:rPr lang="en-US">
                <a:solidFill>
                  <a:srgbClr val="006699"/>
                </a:solidFill>
              </a:rPr>
              <a:t>Bronchopulmonary Dysplasia – Studies </a:t>
            </a:r>
          </a:p>
        </p:txBody>
      </p:sp>
      <p:graphicFrame>
        <p:nvGraphicFramePr>
          <p:cNvPr id="6" name="Content Placeholder 11">
            <a:extLst>
              <a:ext uri="{FF2B5EF4-FFF2-40B4-BE49-F238E27FC236}">
                <a16:creationId xmlns:a16="http://schemas.microsoft.com/office/drawing/2014/main" id="{21FF7E9A-FEFA-1B90-1B2C-8DD754E03520}"/>
              </a:ext>
            </a:extLst>
          </p:cNvPr>
          <p:cNvGraphicFramePr>
            <a:graphicFrameLocks noGrp="1"/>
          </p:cNvGraphicFramePr>
          <p:nvPr>
            <p:ph idx="1"/>
            <p:extLst>
              <p:ext uri="{D42A27DB-BD31-4B8C-83A1-F6EECF244321}">
                <p14:modId xmlns:p14="http://schemas.microsoft.com/office/powerpoint/2010/main" val="2785410839"/>
              </p:ext>
            </p:extLst>
          </p:nvPr>
        </p:nvGraphicFramePr>
        <p:xfrm>
          <a:off x="427758" y="1298182"/>
          <a:ext cx="11336482" cy="51946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lide Number Placeholder 4">
            <a:extLst>
              <a:ext uri="{FF2B5EF4-FFF2-40B4-BE49-F238E27FC236}">
                <a16:creationId xmlns:a16="http://schemas.microsoft.com/office/drawing/2014/main" id="{71B4A1E2-2BF5-7F23-CD8A-2BF21BAD807F}"/>
              </a:ext>
            </a:extLst>
          </p:cNvPr>
          <p:cNvSpPr>
            <a:spLocks noGrp="1"/>
          </p:cNvSpPr>
          <p:nvPr>
            <p:ph type="sldNum" sz="quarter" idx="12"/>
          </p:nvPr>
        </p:nvSpPr>
        <p:spPr>
          <a:xfrm>
            <a:off x="11035145" y="6356349"/>
            <a:ext cx="75853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D1E9B-0CD9-46C1-9FE5-23AA9940E1DF}" type="slidenum">
              <a:rPr kumimoji="0" lang="en-US" sz="1200" b="0" i="0" u="none" strike="noStrike" kern="1200" cap="none" spc="0" normalizeH="0" baseline="0" noProof="0" smtClean="0">
                <a:ln>
                  <a:noFill/>
                </a:ln>
                <a:solidFill>
                  <a:srgbClr val="A5A5A5">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A5A5A5">
                  <a:lumMod val="50000"/>
                </a:srgbClr>
              </a:solidFill>
              <a:effectLst/>
              <a:uLnTx/>
              <a:uFillTx/>
              <a:latin typeface="Calibri" panose="020F0502020204030204"/>
              <a:ea typeface="+mn-ea"/>
              <a:cs typeface="+mn-cs"/>
            </a:endParaRPr>
          </a:p>
        </p:txBody>
      </p:sp>
      <p:sp>
        <p:nvSpPr>
          <p:cNvPr id="8" name="Rectangle 2">
            <a:extLst>
              <a:ext uri="{FF2B5EF4-FFF2-40B4-BE49-F238E27FC236}">
                <a16:creationId xmlns:a16="http://schemas.microsoft.com/office/drawing/2014/main" id="{61DD7D65-6FAC-CCB0-554F-5E0826A8C668}"/>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9BAB712F-27AC-45A5-F1C7-93B28CFED973}"/>
              </a:ext>
            </a:extLst>
          </p:cNvPr>
          <p:cNvSpPr txBox="1"/>
          <p:nvPr/>
        </p:nvSpPr>
        <p:spPr>
          <a:xfrm>
            <a:off x="4792133" y="6591627"/>
            <a:ext cx="2607733" cy="276999"/>
          </a:xfrm>
          <a:prstGeom prst="rect">
            <a:avLst/>
          </a:prstGeom>
          <a:noFill/>
        </p:spPr>
        <p:txBody>
          <a:bodyPr wrap="square" rtlCol="0">
            <a:spAutoFit/>
          </a:bodyPr>
          <a:lstStyle/>
          <a:p>
            <a:pPr algn="ctr"/>
            <a:r>
              <a:rPr lang="en-US" sz="1200">
                <a:solidFill>
                  <a:schemeClr val="accent1">
                    <a:lumMod val="50000"/>
                  </a:schemeClr>
                </a:solidFill>
              </a:rPr>
              <a:t>References on next slide</a:t>
            </a:r>
          </a:p>
        </p:txBody>
      </p:sp>
    </p:spTree>
    <p:extLst>
      <p:ext uri="{BB962C8B-B14F-4D97-AF65-F5344CB8AC3E}">
        <p14:creationId xmlns:p14="http://schemas.microsoft.com/office/powerpoint/2010/main" val="1864115737"/>
      </p:ext>
    </p:extLst>
  </p:cSld>
  <p:clrMapOvr>
    <a:masterClrMapping/>
  </p:clrMapOvr>
  <p:extLst>
    <p:ext uri="{6950BFC3-D8DA-4A85-94F7-54DA5524770B}">
      <p188:commentRel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5" name="Title 1">
            <a:extLst>
              <a:ext uri="{FF2B5EF4-FFF2-40B4-BE49-F238E27FC236}">
                <a16:creationId xmlns:a16="http://schemas.microsoft.com/office/drawing/2014/main" id="{551D2DBB-65D3-B049-66A1-90D8FC344801}"/>
              </a:ext>
            </a:extLst>
          </p:cNvPr>
          <p:cNvSpPr>
            <a:spLocks noGrp="1"/>
          </p:cNvSpPr>
          <p:nvPr>
            <p:ph type="title"/>
          </p:nvPr>
        </p:nvSpPr>
        <p:spPr>
          <a:xfrm>
            <a:off x="457200" y="365125"/>
            <a:ext cx="9454872" cy="671513"/>
          </a:xfrm>
        </p:spPr>
        <p:txBody>
          <a:bodyPr>
            <a:normAutofit fontScale="90000"/>
          </a:bodyPr>
          <a:lstStyle/>
          <a:p>
            <a:r>
              <a:rPr lang="en-US">
                <a:solidFill>
                  <a:srgbClr val="006699"/>
                </a:solidFill>
              </a:rPr>
              <a:t>Bronchopulmonary Dysplasia – References </a:t>
            </a:r>
          </a:p>
        </p:txBody>
      </p:sp>
      <p:sp>
        <p:nvSpPr>
          <p:cNvPr id="8" name="Rectangle 2">
            <a:extLst>
              <a:ext uri="{FF2B5EF4-FFF2-40B4-BE49-F238E27FC236}">
                <a16:creationId xmlns:a16="http://schemas.microsoft.com/office/drawing/2014/main" id="{61DD7D65-6FAC-CCB0-554F-5E0826A8C668}"/>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Content Placeholder 2">
            <a:extLst>
              <a:ext uri="{FF2B5EF4-FFF2-40B4-BE49-F238E27FC236}">
                <a16:creationId xmlns:a16="http://schemas.microsoft.com/office/drawing/2014/main" id="{7AA785E5-0722-CBED-077C-A640959E0904}"/>
              </a:ext>
            </a:extLst>
          </p:cNvPr>
          <p:cNvSpPr>
            <a:spLocks noGrp="1"/>
          </p:cNvSpPr>
          <p:nvPr>
            <p:ph idx="1"/>
          </p:nvPr>
        </p:nvSpPr>
        <p:spPr>
          <a:xfrm>
            <a:off x="594893" y="855532"/>
            <a:ext cx="10806466" cy="5404303"/>
          </a:xfrm>
        </p:spPr>
        <p:txBody>
          <a:bodyPr>
            <a:no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6699"/>
                </a:solidFill>
                <a:effectLst/>
                <a:uLnTx/>
                <a:uFillTx/>
                <a:ea typeface="+mn-ea"/>
                <a:cs typeface="+mn-cs"/>
              </a:rPr>
              <a:t>Kapoor V et al. Cochrane Database Syst Rev. 2015;12:CD009172.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err="1">
                <a:ln>
                  <a:noFill/>
                </a:ln>
                <a:solidFill>
                  <a:srgbClr val="006699"/>
                </a:solidFill>
                <a:effectLst/>
                <a:uLnTx/>
                <a:uFillTx/>
                <a:ea typeface="+mn-ea"/>
                <a:cs typeface="+mn-cs"/>
              </a:rPr>
              <a:t>Vayalthrikkovil</a:t>
            </a:r>
            <a:r>
              <a:rPr kumimoji="0" lang="en-US" sz="1200" b="0" i="0" u="none" strike="noStrike" kern="1200" cap="none" spc="0" normalizeH="0" baseline="0" noProof="0">
                <a:ln>
                  <a:noFill/>
                </a:ln>
                <a:solidFill>
                  <a:srgbClr val="006699"/>
                </a:solidFill>
                <a:effectLst/>
                <a:uLnTx/>
                <a:uFillTx/>
                <a:ea typeface="+mn-ea"/>
                <a:cs typeface="+mn-cs"/>
              </a:rPr>
              <a:t> S et al. Am J </a:t>
            </a:r>
            <a:r>
              <a:rPr kumimoji="0" lang="en-US" sz="1200" b="0" i="0" u="none" strike="noStrike" kern="1200" cap="none" spc="0" normalizeH="0" baseline="0" noProof="0" err="1">
                <a:ln>
                  <a:noFill/>
                </a:ln>
                <a:solidFill>
                  <a:srgbClr val="006699"/>
                </a:solidFill>
                <a:effectLst/>
                <a:uLnTx/>
                <a:uFillTx/>
                <a:ea typeface="+mn-ea"/>
                <a:cs typeface="+mn-cs"/>
              </a:rPr>
              <a:t>Perinatol</a:t>
            </a:r>
            <a:r>
              <a:rPr kumimoji="0" lang="en-US" sz="1200" b="0" i="0" u="none" strike="noStrike" kern="1200" cap="none" spc="0" normalizeH="0" baseline="0" noProof="0">
                <a:ln>
                  <a:noFill/>
                </a:ln>
                <a:solidFill>
                  <a:srgbClr val="006699"/>
                </a:solidFill>
                <a:effectLst/>
                <a:uLnTx/>
                <a:uFillTx/>
                <a:ea typeface="+mn-ea"/>
                <a:cs typeface="+mn-cs"/>
              </a:rPr>
              <a:t>. 2017;34(7):705-715.</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6699"/>
                </a:solidFill>
                <a:effectLst/>
                <a:uLnTx/>
                <a:uFillTx/>
                <a:ea typeface="+mn-ea"/>
                <a:cs typeface="+mn-cs"/>
              </a:rPr>
              <a:t>Kapoor V. et al. Cochrane Database Syst Rev. 2019;6:CD013163.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6699"/>
                </a:solidFill>
                <a:effectLst/>
                <a:uLnTx/>
                <a:uFillTx/>
                <a:ea typeface="+mn-ea"/>
                <a:cs typeface="+mn-cs"/>
              </a:rPr>
              <a:t>Fan X et al. J Perinatology 2020; 40(1): 1585-96.</a:t>
            </a:r>
          </a:p>
          <a:p>
            <a:pPr>
              <a:lnSpc>
                <a:spcPct val="100000"/>
              </a:lnSpc>
              <a:spcBef>
                <a:spcPts val="0"/>
              </a:spcBef>
              <a:buFont typeface="+mj-lt"/>
              <a:buAutoNum type="arabicPeriod"/>
              <a:defRPr/>
            </a:pPr>
            <a:r>
              <a:rPr lang="en-US" sz="1200" b="0">
                <a:solidFill>
                  <a:srgbClr val="006699"/>
                </a:solidFill>
              </a:rPr>
              <a:t>He T, Huang J, Ren D, Yan S. Brit J Hospital Medicine 2024; 85(10): </a:t>
            </a:r>
            <a:r>
              <a:rPr lang="en-US" sz="1200" b="0" err="1">
                <a:solidFill>
                  <a:srgbClr val="006699"/>
                </a:solidFill>
              </a:rPr>
              <a:t>doi</a:t>
            </a:r>
            <a:r>
              <a:rPr lang="en-US" sz="1200" b="0">
                <a:solidFill>
                  <a:srgbClr val="006699"/>
                </a:solidFill>
              </a:rPr>
              <a:t>: 10.12968/hmed.2024.0303. </a:t>
            </a:r>
            <a:endParaRPr kumimoji="0" lang="en-US" sz="1200" b="0" i="0" u="none" strike="noStrike" kern="1200" cap="none" spc="0" normalizeH="0" baseline="0" noProof="0">
              <a:ln>
                <a:noFill/>
              </a:ln>
              <a:solidFill>
                <a:srgbClr val="006699"/>
              </a:solidFill>
              <a:effectLst/>
              <a:uLnTx/>
              <a:uFillTx/>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err="1">
                <a:ln>
                  <a:noFill/>
                </a:ln>
                <a:solidFill>
                  <a:srgbClr val="006699"/>
                </a:solidFill>
                <a:effectLst/>
                <a:uLnTx/>
                <a:uFillTx/>
                <a:ea typeface="+mn-ea"/>
                <a:cs typeface="+mn-cs"/>
              </a:rPr>
              <a:t>Ozkan</a:t>
            </a:r>
            <a:r>
              <a:rPr kumimoji="0" lang="en-US" sz="1200" b="0" i="0" u="none" strike="noStrike" kern="1200" cap="none" spc="0" normalizeH="0" baseline="0" noProof="0">
                <a:ln>
                  <a:noFill/>
                </a:ln>
                <a:solidFill>
                  <a:srgbClr val="006699"/>
                </a:solidFill>
                <a:effectLst/>
                <a:uLnTx/>
                <a:uFillTx/>
                <a:ea typeface="+mn-ea"/>
                <a:cs typeface="+mn-cs"/>
              </a:rPr>
              <a:t> H et al. Pediatrics International. 2019;61(4):388-392.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6699"/>
                </a:solidFill>
                <a:effectLst/>
                <a:uLnTx/>
                <a:uFillTx/>
                <a:ea typeface="+mn-ea"/>
                <a:cs typeface="+mn-cs"/>
              </a:rPr>
              <a:t>Hsiao CC et al. Clin </a:t>
            </a:r>
            <a:r>
              <a:rPr kumimoji="0" lang="en-US" sz="1200" b="0" i="0" u="none" strike="noStrike" kern="1200" cap="none" spc="0" normalizeH="0" baseline="0" noProof="0" err="1">
                <a:ln>
                  <a:noFill/>
                </a:ln>
                <a:solidFill>
                  <a:srgbClr val="006699"/>
                </a:solidFill>
                <a:effectLst/>
                <a:uLnTx/>
                <a:uFillTx/>
                <a:ea typeface="+mn-ea"/>
                <a:cs typeface="+mn-cs"/>
              </a:rPr>
              <a:t>Nutr</a:t>
            </a:r>
            <a:r>
              <a:rPr kumimoji="0" lang="en-US" sz="1200" b="0" i="0" u="none" strike="noStrike" kern="1200" cap="none" spc="0" normalizeH="0" baseline="0" noProof="0">
                <a:ln>
                  <a:noFill/>
                </a:ln>
                <a:solidFill>
                  <a:srgbClr val="006699"/>
                </a:solidFill>
                <a:effectLst/>
                <a:uLnTx/>
                <a:uFillTx/>
                <a:ea typeface="+mn-ea"/>
                <a:cs typeface="+mn-cs"/>
              </a:rPr>
              <a:t>. 2019;38(3):1045-1052.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err="1">
                <a:ln>
                  <a:noFill/>
                </a:ln>
                <a:solidFill>
                  <a:srgbClr val="006699"/>
                </a:solidFill>
                <a:effectLst/>
                <a:uLnTx/>
                <a:uFillTx/>
                <a:ea typeface="+mn-ea"/>
                <a:cs typeface="+mn-cs"/>
              </a:rPr>
              <a:t>Repa</a:t>
            </a:r>
            <a:r>
              <a:rPr kumimoji="0" lang="en-US" sz="1200" b="0" i="0" u="none" strike="noStrike" kern="1200" cap="none" spc="0" normalizeH="0" baseline="0" noProof="0">
                <a:ln>
                  <a:noFill/>
                </a:ln>
                <a:solidFill>
                  <a:srgbClr val="006699"/>
                </a:solidFill>
                <a:effectLst/>
                <a:uLnTx/>
                <a:uFillTx/>
                <a:ea typeface="+mn-ea"/>
                <a:cs typeface="+mn-cs"/>
              </a:rPr>
              <a:t> A, Binder C, </a:t>
            </a:r>
            <a:r>
              <a:rPr kumimoji="0" lang="en-US" sz="1200" b="0" i="0" u="none" strike="noStrike" kern="1200" cap="none" spc="0" normalizeH="0" baseline="0" noProof="0" err="1">
                <a:ln>
                  <a:noFill/>
                </a:ln>
                <a:solidFill>
                  <a:srgbClr val="006699"/>
                </a:solidFill>
                <a:effectLst/>
                <a:uLnTx/>
                <a:uFillTx/>
                <a:ea typeface="+mn-ea"/>
                <a:cs typeface="+mn-cs"/>
              </a:rPr>
              <a:t>Thanhaeuser</a:t>
            </a:r>
            <a:r>
              <a:rPr kumimoji="0" lang="en-US" sz="1200" b="0" i="0" u="none" strike="noStrike" kern="1200" cap="none" spc="0" normalizeH="0" baseline="0" noProof="0">
                <a:ln>
                  <a:noFill/>
                </a:ln>
                <a:solidFill>
                  <a:srgbClr val="006699"/>
                </a:solidFill>
                <a:effectLst/>
                <a:uLnTx/>
                <a:uFillTx/>
                <a:ea typeface="+mn-ea"/>
                <a:cs typeface="+mn-cs"/>
              </a:rPr>
              <a:t> M, et al. J </a:t>
            </a:r>
            <a:r>
              <a:rPr kumimoji="0" lang="en-US" sz="1200" b="0" i="0" u="none" strike="noStrike" kern="1200" cap="none" spc="0" normalizeH="0" baseline="0" noProof="0" err="1">
                <a:ln>
                  <a:noFill/>
                </a:ln>
                <a:solidFill>
                  <a:srgbClr val="006699"/>
                </a:solidFill>
                <a:effectLst/>
                <a:uLnTx/>
                <a:uFillTx/>
                <a:ea typeface="+mn-ea"/>
                <a:cs typeface="+mn-cs"/>
              </a:rPr>
              <a:t>Pediatr</a:t>
            </a:r>
            <a:r>
              <a:rPr kumimoji="0" lang="en-US" sz="1200" b="0" i="0" u="none" strike="noStrike" kern="1200" cap="none" spc="0" normalizeH="0" baseline="0" noProof="0">
                <a:ln>
                  <a:noFill/>
                </a:ln>
                <a:solidFill>
                  <a:srgbClr val="006699"/>
                </a:solidFill>
                <a:effectLst/>
                <a:uLnTx/>
                <a:uFillTx/>
                <a:ea typeface="+mn-ea"/>
                <a:cs typeface="+mn-cs"/>
              </a:rPr>
              <a:t>. 2018;194:87-93 e81.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err="1">
                <a:ln>
                  <a:noFill/>
                </a:ln>
                <a:solidFill>
                  <a:srgbClr val="006699"/>
                </a:solidFill>
                <a:effectLst/>
                <a:uLnTx/>
                <a:uFillTx/>
                <a:ea typeface="+mn-ea"/>
                <a:cs typeface="+mn-cs"/>
              </a:rPr>
              <a:t>Najm</a:t>
            </a:r>
            <a:r>
              <a:rPr kumimoji="0" lang="en-US" sz="1200" b="0" i="0" u="none" strike="noStrike" kern="1200" cap="none" spc="0" normalizeH="0" baseline="0" noProof="0">
                <a:ln>
                  <a:noFill/>
                </a:ln>
                <a:solidFill>
                  <a:srgbClr val="006699"/>
                </a:solidFill>
                <a:effectLst/>
                <a:uLnTx/>
                <a:uFillTx/>
                <a:ea typeface="+mn-ea"/>
                <a:cs typeface="+mn-cs"/>
              </a:rPr>
              <a:t> S, </a:t>
            </a:r>
            <a:r>
              <a:rPr kumimoji="0" lang="en-US" sz="1200" b="0" i="0" u="none" strike="noStrike" kern="1200" cap="none" spc="0" normalizeH="0" baseline="0" noProof="0" err="1">
                <a:ln>
                  <a:noFill/>
                </a:ln>
                <a:solidFill>
                  <a:srgbClr val="006699"/>
                </a:solidFill>
                <a:effectLst/>
                <a:uLnTx/>
                <a:uFillTx/>
                <a:ea typeface="+mn-ea"/>
                <a:cs typeface="+mn-cs"/>
              </a:rPr>
              <a:t>Lofqvist</a:t>
            </a:r>
            <a:r>
              <a:rPr kumimoji="0" lang="en-US" sz="1200" b="0" i="0" u="none" strike="noStrike" kern="1200" cap="none" spc="0" normalizeH="0" baseline="0" noProof="0">
                <a:ln>
                  <a:noFill/>
                </a:ln>
                <a:solidFill>
                  <a:srgbClr val="006699"/>
                </a:solidFill>
                <a:effectLst/>
                <a:uLnTx/>
                <a:uFillTx/>
                <a:ea typeface="+mn-ea"/>
                <a:cs typeface="+mn-cs"/>
              </a:rPr>
              <a:t> C, </a:t>
            </a:r>
            <a:r>
              <a:rPr kumimoji="0" lang="en-US" sz="1200" b="0" i="0" u="none" strike="noStrike" kern="1200" cap="none" spc="0" normalizeH="0" baseline="0" noProof="0" err="1">
                <a:ln>
                  <a:noFill/>
                </a:ln>
                <a:solidFill>
                  <a:srgbClr val="006699"/>
                </a:solidFill>
                <a:effectLst/>
                <a:uLnTx/>
                <a:uFillTx/>
                <a:ea typeface="+mn-ea"/>
                <a:cs typeface="+mn-cs"/>
              </a:rPr>
              <a:t>Hellgren</a:t>
            </a:r>
            <a:r>
              <a:rPr kumimoji="0" lang="en-US" sz="1200" b="0" i="0" u="none" strike="noStrike" kern="1200" cap="none" spc="0" normalizeH="0" baseline="0" noProof="0">
                <a:ln>
                  <a:noFill/>
                </a:ln>
                <a:solidFill>
                  <a:srgbClr val="006699"/>
                </a:solidFill>
                <a:effectLst/>
                <a:uLnTx/>
                <a:uFillTx/>
                <a:ea typeface="+mn-ea"/>
                <a:cs typeface="+mn-cs"/>
              </a:rPr>
              <a:t> G, et al. Clinical nutrition ESPEN. 2017;20:17-23.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err="1">
                <a:ln>
                  <a:noFill/>
                </a:ln>
                <a:solidFill>
                  <a:srgbClr val="006699"/>
                </a:solidFill>
                <a:effectLst/>
                <a:uLnTx/>
                <a:uFillTx/>
                <a:ea typeface="+mn-ea"/>
                <a:cs typeface="+mn-cs"/>
              </a:rPr>
              <a:t>Skouroliakou</a:t>
            </a:r>
            <a:r>
              <a:rPr kumimoji="0" lang="en-US" sz="1200" b="0" i="0" u="none" strike="noStrike" kern="1200" cap="none" spc="0" normalizeH="0" baseline="0" noProof="0">
                <a:ln>
                  <a:noFill/>
                </a:ln>
                <a:solidFill>
                  <a:srgbClr val="006699"/>
                </a:solidFill>
                <a:effectLst/>
                <a:uLnTx/>
                <a:uFillTx/>
                <a:ea typeface="+mn-ea"/>
                <a:cs typeface="+mn-cs"/>
              </a:rPr>
              <a:t> M </a:t>
            </a:r>
            <a:r>
              <a:rPr kumimoji="0" lang="en-US" sz="1200" b="0" i="0" u="none" strike="noStrike" kern="1200" cap="none" spc="0" normalizeH="0" baseline="0" noProof="0" err="1">
                <a:ln>
                  <a:noFill/>
                </a:ln>
                <a:solidFill>
                  <a:srgbClr val="006699"/>
                </a:solidFill>
                <a:effectLst/>
                <a:uLnTx/>
                <a:uFillTx/>
                <a:ea typeface="+mn-ea"/>
                <a:cs typeface="+mn-cs"/>
              </a:rPr>
              <a:t>etl</a:t>
            </a:r>
            <a:r>
              <a:rPr kumimoji="0" lang="en-US" sz="1200" b="0" i="0" u="none" strike="noStrike" kern="1200" cap="none" spc="0" normalizeH="0" baseline="0" noProof="0">
                <a:ln>
                  <a:noFill/>
                </a:ln>
                <a:solidFill>
                  <a:srgbClr val="006699"/>
                </a:solidFill>
                <a:effectLst/>
                <a:uLnTx/>
                <a:uFillTx/>
                <a:ea typeface="+mn-ea"/>
                <a:cs typeface="+mn-cs"/>
              </a:rPr>
              <a:t> al. </a:t>
            </a:r>
            <a:r>
              <a:rPr kumimoji="0" lang="en-US" sz="1200" b="0" i="0" u="none" strike="noStrike" kern="1200" cap="none" spc="0" normalizeH="0" baseline="0" noProof="0" err="1">
                <a:ln>
                  <a:noFill/>
                </a:ln>
                <a:solidFill>
                  <a:srgbClr val="006699"/>
                </a:solidFill>
                <a:effectLst/>
                <a:uLnTx/>
                <a:uFillTx/>
                <a:ea typeface="+mn-ea"/>
                <a:cs typeface="+mn-cs"/>
              </a:rPr>
              <a:t>Nutr</a:t>
            </a:r>
            <a:r>
              <a:rPr kumimoji="0" lang="en-US" sz="1200" b="0" i="0" u="none" strike="noStrike" kern="1200" cap="none" spc="0" normalizeH="0" baseline="0" noProof="0">
                <a:ln>
                  <a:noFill/>
                </a:ln>
                <a:solidFill>
                  <a:srgbClr val="006699"/>
                </a:solidFill>
                <a:effectLst/>
                <a:uLnTx/>
                <a:uFillTx/>
                <a:ea typeface="+mn-ea"/>
                <a:cs typeface="+mn-cs"/>
              </a:rPr>
              <a:t> Clin </a:t>
            </a:r>
            <a:r>
              <a:rPr kumimoji="0" lang="en-US" sz="1200" b="0" i="0" u="none" strike="noStrike" kern="1200" cap="none" spc="0" normalizeH="0" baseline="0" noProof="0" err="1">
                <a:ln>
                  <a:noFill/>
                </a:ln>
                <a:solidFill>
                  <a:srgbClr val="006699"/>
                </a:solidFill>
                <a:effectLst/>
                <a:uLnTx/>
                <a:uFillTx/>
                <a:ea typeface="+mn-ea"/>
                <a:cs typeface="+mn-cs"/>
              </a:rPr>
              <a:t>Pract</a:t>
            </a:r>
            <a:r>
              <a:rPr kumimoji="0" lang="en-US" sz="1200" b="0" i="0" u="none" strike="noStrike" kern="1200" cap="none" spc="0" normalizeH="0" baseline="0" noProof="0">
                <a:ln>
                  <a:noFill/>
                </a:ln>
                <a:solidFill>
                  <a:srgbClr val="006699"/>
                </a:solidFill>
                <a:effectLst/>
                <a:uLnTx/>
                <a:uFillTx/>
                <a:ea typeface="+mn-ea"/>
                <a:cs typeface="+mn-cs"/>
              </a:rPr>
              <a:t>. 2016;31(2):235-244.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6699"/>
                </a:solidFill>
                <a:effectLst/>
                <a:uLnTx/>
                <a:uFillTx/>
                <a:ea typeface="+mn-ea"/>
                <a:cs typeface="+mn-cs"/>
              </a:rPr>
              <a:t>Beken S, Dilli D, </a:t>
            </a:r>
            <a:r>
              <a:rPr kumimoji="0" lang="en-US" sz="1200" b="0" i="0" u="none" strike="noStrike" kern="1200" cap="none" spc="0" normalizeH="0" baseline="0" noProof="0" err="1">
                <a:ln>
                  <a:noFill/>
                </a:ln>
                <a:solidFill>
                  <a:srgbClr val="006699"/>
                </a:solidFill>
                <a:effectLst/>
                <a:uLnTx/>
                <a:uFillTx/>
                <a:ea typeface="+mn-ea"/>
                <a:cs typeface="+mn-cs"/>
              </a:rPr>
              <a:t>Fettah</a:t>
            </a:r>
            <a:r>
              <a:rPr kumimoji="0" lang="en-US" sz="1200" b="0" i="0" u="none" strike="noStrike" kern="1200" cap="none" spc="0" normalizeH="0" baseline="0" noProof="0">
                <a:ln>
                  <a:noFill/>
                </a:ln>
                <a:solidFill>
                  <a:srgbClr val="006699"/>
                </a:solidFill>
                <a:effectLst/>
                <a:uLnTx/>
                <a:uFillTx/>
                <a:ea typeface="+mn-ea"/>
                <a:cs typeface="+mn-cs"/>
              </a:rPr>
              <a:t> ND, </a:t>
            </a:r>
            <a:r>
              <a:rPr kumimoji="0" lang="en-US" sz="1200" b="0" i="0" u="none" strike="noStrike" kern="1200" cap="none" spc="0" normalizeH="0" baseline="0" noProof="0" err="1">
                <a:ln>
                  <a:noFill/>
                </a:ln>
                <a:solidFill>
                  <a:srgbClr val="006699"/>
                </a:solidFill>
                <a:effectLst/>
                <a:uLnTx/>
                <a:uFillTx/>
                <a:ea typeface="+mn-ea"/>
                <a:cs typeface="+mn-cs"/>
              </a:rPr>
              <a:t>Kabatas</a:t>
            </a:r>
            <a:r>
              <a:rPr kumimoji="0" lang="en-US" sz="1200" b="0" i="0" u="none" strike="noStrike" kern="1200" cap="none" spc="0" normalizeH="0" baseline="0" noProof="0">
                <a:ln>
                  <a:noFill/>
                </a:ln>
                <a:solidFill>
                  <a:srgbClr val="006699"/>
                </a:solidFill>
                <a:effectLst/>
                <a:uLnTx/>
                <a:uFillTx/>
                <a:ea typeface="+mn-ea"/>
                <a:cs typeface="+mn-cs"/>
              </a:rPr>
              <a:t> EU, </a:t>
            </a:r>
            <a:r>
              <a:rPr kumimoji="0" lang="en-US" sz="1200" b="0" i="0" u="none" strike="noStrike" kern="1200" cap="none" spc="0" normalizeH="0" baseline="0" noProof="0" err="1">
                <a:ln>
                  <a:noFill/>
                </a:ln>
                <a:solidFill>
                  <a:srgbClr val="006699"/>
                </a:solidFill>
                <a:effectLst/>
                <a:uLnTx/>
                <a:uFillTx/>
                <a:ea typeface="+mn-ea"/>
                <a:cs typeface="+mn-cs"/>
              </a:rPr>
              <a:t>Zenciroglu</a:t>
            </a:r>
            <a:r>
              <a:rPr kumimoji="0" lang="en-US" sz="1200" b="0" i="0" u="none" strike="noStrike" kern="1200" cap="none" spc="0" normalizeH="0" baseline="0" noProof="0">
                <a:ln>
                  <a:noFill/>
                </a:ln>
                <a:solidFill>
                  <a:srgbClr val="006699"/>
                </a:solidFill>
                <a:effectLst/>
                <a:uLnTx/>
                <a:uFillTx/>
                <a:ea typeface="+mn-ea"/>
                <a:cs typeface="+mn-cs"/>
              </a:rPr>
              <a:t> A, </a:t>
            </a:r>
            <a:r>
              <a:rPr kumimoji="0" lang="en-US" sz="1200" b="0" i="0" u="none" strike="noStrike" kern="1200" cap="none" spc="0" normalizeH="0" baseline="0" noProof="0" err="1">
                <a:ln>
                  <a:noFill/>
                </a:ln>
                <a:solidFill>
                  <a:srgbClr val="006699"/>
                </a:solidFill>
                <a:effectLst/>
                <a:uLnTx/>
                <a:uFillTx/>
                <a:ea typeface="+mn-ea"/>
                <a:cs typeface="+mn-cs"/>
              </a:rPr>
              <a:t>Okumus</a:t>
            </a:r>
            <a:r>
              <a:rPr kumimoji="0" lang="en-US" sz="1200" b="0" i="0" u="none" strike="noStrike" kern="1200" cap="none" spc="0" normalizeH="0" baseline="0" noProof="0">
                <a:ln>
                  <a:noFill/>
                </a:ln>
                <a:solidFill>
                  <a:srgbClr val="006699"/>
                </a:solidFill>
                <a:effectLst/>
                <a:uLnTx/>
                <a:uFillTx/>
                <a:ea typeface="+mn-ea"/>
                <a:cs typeface="+mn-cs"/>
              </a:rPr>
              <a:t> N. Early Hum Dev. 2014;90(1):27-31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err="1">
                <a:ln>
                  <a:noFill/>
                </a:ln>
                <a:solidFill>
                  <a:srgbClr val="006699"/>
                </a:solidFill>
                <a:effectLst/>
                <a:uLnTx/>
                <a:uFillTx/>
                <a:ea typeface="+mn-ea"/>
                <a:cs typeface="+mn-cs"/>
              </a:rPr>
              <a:t>Savini</a:t>
            </a:r>
            <a:r>
              <a:rPr kumimoji="0" lang="en-US" sz="1200" b="0" i="0" u="none" strike="noStrike" kern="1200" cap="none" spc="0" normalizeH="0" baseline="0" noProof="0">
                <a:ln>
                  <a:noFill/>
                </a:ln>
                <a:solidFill>
                  <a:srgbClr val="006699"/>
                </a:solidFill>
                <a:effectLst/>
                <a:uLnTx/>
                <a:uFillTx/>
                <a:ea typeface="+mn-ea"/>
                <a:cs typeface="+mn-cs"/>
              </a:rPr>
              <a:t> S et al. Am J Clin </a:t>
            </a:r>
            <a:r>
              <a:rPr kumimoji="0" lang="en-US" sz="1200" b="0" i="0" u="none" strike="noStrike" kern="1200" cap="none" spc="0" normalizeH="0" baseline="0" noProof="0" err="1">
                <a:ln>
                  <a:noFill/>
                </a:ln>
                <a:solidFill>
                  <a:srgbClr val="006699"/>
                </a:solidFill>
                <a:effectLst/>
                <a:uLnTx/>
                <a:uFillTx/>
                <a:ea typeface="+mn-ea"/>
                <a:cs typeface="+mn-cs"/>
              </a:rPr>
              <a:t>Nutr</a:t>
            </a:r>
            <a:r>
              <a:rPr kumimoji="0" lang="en-US" sz="1200" b="0" i="0" u="none" strike="noStrike" kern="1200" cap="none" spc="0" normalizeH="0" baseline="0" noProof="0">
                <a:ln>
                  <a:noFill/>
                </a:ln>
                <a:solidFill>
                  <a:srgbClr val="006699"/>
                </a:solidFill>
                <a:effectLst/>
                <a:uLnTx/>
                <a:uFillTx/>
                <a:ea typeface="+mn-ea"/>
                <a:cs typeface="+mn-cs"/>
              </a:rPr>
              <a:t>. 2013;98(2):312-318.</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6699"/>
                </a:solidFill>
                <a:effectLst/>
                <a:uLnTx/>
                <a:uFillTx/>
                <a:ea typeface="+mn-ea"/>
                <a:cs typeface="+mn-cs"/>
              </a:rPr>
              <a:t>Huff KA et al. JPEN 2023; DOI: 10.1002/jpen.2483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6699"/>
                </a:solidFill>
                <a:effectLst/>
                <a:uLnTx/>
                <a:uFillTx/>
                <a:ea typeface="+mn-ea"/>
                <a:cs typeface="+mn-cs"/>
              </a:rPr>
              <a:t>Costa S et al. JPEN 2021; 45(1): 94-101.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err="1">
                <a:ln>
                  <a:noFill/>
                </a:ln>
                <a:solidFill>
                  <a:srgbClr val="006699"/>
                </a:solidFill>
                <a:effectLst/>
                <a:uLnTx/>
                <a:uFillTx/>
                <a:ea typeface="+mn-ea"/>
                <a:cs typeface="+mn-cs"/>
              </a:rPr>
              <a:t>Yildizdas</a:t>
            </a:r>
            <a:r>
              <a:rPr kumimoji="0" lang="en-US" sz="1200" b="0" i="0" u="none" strike="noStrike" kern="1200" cap="none" spc="0" normalizeH="0" baseline="0" noProof="0">
                <a:ln>
                  <a:noFill/>
                </a:ln>
                <a:solidFill>
                  <a:srgbClr val="006699"/>
                </a:solidFill>
                <a:effectLst/>
                <a:uLnTx/>
                <a:uFillTx/>
                <a:ea typeface="+mn-ea"/>
                <a:cs typeface="+mn-cs"/>
              </a:rPr>
              <a:t> HY, </a:t>
            </a:r>
            <a:r>
              <a:rPr kumimoji="0" lang="en-US" sz="1200" b="0" i="0" u="none" strike="noStrike" kern="1200" cap="none" spc="0" normalizeH="0" baseline="0" noProof="0" err="1">
                <a:ln>
                  <a:noFill/>
                </a:ln>
                <a:solidFill>
                  <a:srgbClr val="006699"/>
                </a:solidFill>
                <a:effectLst/>
                <a:uLnTx/>
                <a:uFillTx/>
                <a:ea typeface="+mn-ea"/>
                <a:cs typeface="+mn-cs"/>
              </a:rPr>
              <a:t>Poyraz</a:t>
            </a:r>
            <a:r>
              <a:rPr kumimoji="0" lang="en-US" sz="1200" b="0" i="0" u="none" strike="noStrike" kern="1200" cap="none" spc="0" normalizeH="0" baseline="0" noProof="0">
                <a:ln>
                  <a:noFill/>
                </a:ln>
                <a:solidFill>
                  <a:srgbClr val="006699"/>
                </a:solidFill>
                <a:effectLst/>
                <a:uLnTx/>
                <a:uFillTx/>
                <a:ea typeface="+mn-ea"/>
                <a:cs typeface="+mn-cs"/>
              </a:rPr>
              <a:t> B, Atli G, et al. </a:t>
            </a:r>
            <a:r>
              <a:rPr kumimoji="0" lang="en-US" sz="1200" b="0" i="1" u="none" strike="noStrike" kern="1200" cap="none" spc="0" normalizeH="0" baseline="0" noProof="0" err="1">
                <a:ln>
                  <a:noFill/>
                </a:ln>
                <a:solidFill>
                  <a:srgbClr val="006699"/>
                </a:solidFill>
                <a:effectLst/>
                <a:uLnTx/>
                <a:uFillTx/>
                <a:ea typeface="+mn-ea"/>
                <a:cs typeface="+mn-cs"/>
              </a:rPr>
              <a:t>Pediatr</a:t>
            </a:r>
            <a:r>
              <a:rPr kumimoji="0" lang="en-US" sz="1200" b="0" i="1" u="none" strike="noStrike" kern="1200" cap="none" spc="0" normalizeH="0" baseline="0" noProof="0">
                <a:ln>
                  <a:noFill/>
                </a:ln>
                <a:solidFill>
                  <a:srgbClr val="006699"/>
                </a:solidFill>
                <a:effectLst/>
                <a:uLnTx/>
                <a:uFillTx/>
                <a:ea typeface="+mn-ea"/>
                <a:cs typeface="+mn-cs"/>
              </a:rPr>
              <a:t> </a:t>
            </a:r>
            <a:r>
              <a:rPr kumimoji="0" lang="en-US" sz="1200" b="0" i="1" u="none" strike="noStrike" kern="1200" cap="none" spc="0" normalizeH="0" baseline="0" noProof="0" err="1">
                <a:ln>
                  <a:noFill/>
                </a:ln>
                <a:solidFill>
                  <a:srgbClr val="006699"/>
                </a:solidFill>
                <a:effectLst/>
                <a:uLnTx/>
                <a:uFillTx/>
                <a:ea typeface="+mn-ea"/>
                <a:cs typeface="+mn-cs"/>
              </a:rPr>
              <a:t>Neonatol</a:t>
            </a:r>
            <a:r>
              <a:rPr kumimoji="0" lang="en-US" sz="1200" b="0" i="1" u="none" strike="noStrike" kern="1200" cap="none" spc="0" normalizeH="0" baseline="0" noProof="0">
                <a:ln>
                  <a:noFill/>
                </a:ln>
                <a:solidFill>
                  <a:srgbClr val="006699"/>
                </a:solidFill>
                <a:effectLst/>
                <a:uLnTx/>
                <a:uFillTx/>
                <a:ea typeface="+mn-ea"/>
                <a:cs typeface="+mn-cs"/>
              </a:rPr>
              <a:t>. 2019;60(4):359-367.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6699"/>
                </a:solidFill>
                <a:effectLst/>
                <a:uLnTx/>
                <a:uFillTx/>
                <a:ea typeface="+mn-ea"/>
                <a:cs typeface="+mn-cs"/>
              </a:rPr>
              <a:t> </a:t>
            </a:r>
            <a:r>
              <a:rPr kumimoji="0" lang="en-US" sz="1200" b="0" i="0" u="none" strike="noStrike" kern="1200" cap="none" spc="0" normalizeH="0" baseline="0" noProof="0" err="1">
                <a:ln>
                  <a:noFill/>
                </a:ln>
                <a:solidFill>
                  <a:srgbClr val="006699"/>
                </a:solidFill>
                <a:effectLst/>
                <a:uLnTx/>
                <a:uFillTx/>
                <a:ea typeface="+mn-ea"/>
                <a:cs typeface="+mn-cs"/>
              </a:rPr>
              <a:t>Techasatid</a:t>
            </a:r>
            <a:r>
              <a:rPr kumimoji="0" lang="en-US" sz="1200" b="0" i="0" u="none" strike="noStrike" kern="1200" cap="none" spc="0" normalizeH="0" baseline="0" noProof="0">
                <a:ln>
                  <a:noFill/>
                </a:ln>
                <a:solidFill>
                  <a:srgbClr val="006699"/>
                </a:solidFill>
                <a:effectLst/>
                <a:uLnTx/>
                <a:uFillTx/>
                <a:ea typeface="+mn-ea"/>
                <a:cs typeface="+mn-cs"/>
              </a:rPr>
              <a:t> W, et al. </a:t>
            </a:r>
            <a:r>
              <a:rPr kumimoji="0" lang="en-US" sz="1200" b="0" i="1" u="none" strike="noStrike" kern="1200" cap="none" spc="0" normalizeH="0" baseline="0" noProof="0">
                <a:ln>
                  <a:noFill/>
                </a:ln>
                <a:solidFill>
                  <a:srgbClr val="006699"/>
                </a:solidFill>
                <a:effectLst/>
                <a:uLnTx/>
                <a:uFillTx/>
                <a:ea typeface="+mn-ea"/>
                <a:cs typeface="+mn-cs"/>
              </a:rPr>
              <a:t>Journal of the Medical Association of Thailand. 2017;100:972-979.</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err="1">
                <a:ln>
                  <a:noFill/>
                </a:ln>
                <a:solidFill>
                  <a:srgbClr val="006699"/>
                </a:solidFill>
                <a:effectLst/>
                <a:uLnTx/>
                <a:uFillTx/>
                <a:ea typeface="+mn-ea"/>
                <a:cs typeface="+mn-cs"/>
              </a:rPr>
              <a:t>D'Ascenzo</a:t>
            </a:r>
            <a:r>
              <a:rPr kumimoji="0" lang="en-US" sz="1200" b="0" i="0" u="none" strike="noStrike" kern="1200" cap="none" spc="0" normalizeH="0" baseline="0" noProof="0">
                <a:ln>
                  <a:noFill/>
                </a:ln>
                <a:solidFill>
                  <a:srgbClr val="006699"/>
                </a:solidFill>
                <a:effectLst/>
                <a:uLnTx/>
                <a:uFillTx/>
                <a:ea typeface="+mn-ea"/>
                <a:cs typeface="+mn-cs"/>
              </a:rPr>
              <a:t> R, </a:t>
            </a:r>
            <a:r>
              <a:rPr kumimoji="0" lang="en-US" sz="1200" b="0" i="0" u="none" strike="noStrike" kern="1200" cap="none" spc="0" normalizeH="0" baseline="0" noProof="0" err="1">
                <a:ln>
                  <a:noFill/>
                </a:ln>
                <a:solidFill>
                  <a:srgbClr val="006699"/>
                </a:solidFill>
                <a:effectLst/>
                <a:uLnTx/>
                <a:uFillTx/>
                <a:ea typeface="+mn-ea"/>
                <a:cs typeface="+mn-cs"/>
              </a:rPr>
              <a:t>Savini</a:t>
            </a:r>
            <a:r>
              <a:rPr kumimoji="0" lang="en-US" sz="1200" b="0" i="0" u="none" strike="noStrike" kern="1200" cap="none" spc="0" normalizeH="0" baseline="0" noProof="0">
                <a:ln>
                  <a:noFill/>
                </a:ln>
                <a:solidFill>
                  <a:srgbClr val="006699"/>
                </a:solidFill>
                <a:effectLst/>
                <a:uLnTx/>
                <a:uFillTx/>
                <a:ea typeface="+mn-ea"/>
                <a:cs typeface="+mn-cs"/>
              </a:rPr>
              <a:t> S, </a:t>
            </a:r>
            <a:r>
              <a:rPr kumimoji="0" lang="en-US" sz="1200" b="0" i="0" u="none" strike="noStrike" kern="1200" cap="none" spc="0" normalizeH="0" baseline="0" noProof="0" err="1">
                <a:ln>
                  <a:noFill/>
                </a:ln>
                <a:solidFill>
                  <a:srgbClr val="006699"/>
                </a:solidFill>
                <a:effectLst/>
                <a:uLnTx/>
                <a:uFillTx/>
                <a:ea typeface="+mn-ea"/>
                <a:cs typeface="+mn-cs"/>
              </a:rPr>
              <a:t>Biagetti</a:t>
            </a:r>
            <a:r>
              <a:rPr kumimoji="0" lang="en-US" sz="1200" b="0" i="0" u="none" strike="noStrike" kern="1200" cap="none" spc="0" normalizeH="0" baseline="0" noProof="0">
                <a:ln>
                  <a:noFill/>
                </a:ln>
                <a:solidFill>
                  <a:srgbClr val="006699"/>
                </a:solidFill>
                <a:effectLst/>
                <a:uLnTx/>
                <a:uFillTx/>
                <a:ea typeface="+mn-ea"/>
                <a:cs typeface="+mn-cs"/>
              </a:rPr>
              <a:t> C, et al. </a:t>
            </a:r>
            <a:r>
              <a:rPr kumimoji="0" lang="en-US" sz="1200" b="0" i="1" u="none" strike="noStrike" kern="1200" cap="none" spc="0" normalizeH="0" baseline="0" noProof="0">
                <a:ln>
                  <a:noFill/>
                </a:ln>
                <a:solidFill>
                  <a:srgbClr val="006699"/>
                </a:solidFill>
                <a:effectLst/>
                <a:uLnTx/>
                <a:uFillTx/>
                <a:ea typeface="+mn-ea"/>
                <a:cs typeface="+mn-cs"/>
              </a:rPr>
              <a:t>Clinical nutrition (Edinburgh, Scotland). 2014;33(6):1002-1009.</a:t>
            </a:r>
          </a:p>
          <a:p>
            <a:pPr>
              <a:lnSpc>
                <a:spcPct val="100000"/>
              </a:lnSpc>
              <a:spcBef>
                <a:spcPts val="0"/>
              </a:spcBef>
              <a:buFont typeface="+mj-lt"/>
              <a:buAutoNum type="arabicPeriod"/>
              <a:defRPr/>
            </a:pPr>
            <a:r>
              <a:rPr lang="en-US" sz="1200" b="0">
                <a:solidFill>
                  <a:srgbClr val="006699"/>
                </a:solidFill>
                <a:ea typeface="Calibri" panose="020F0502020204030204" pitchFamily="34" charset="0"/>
                <a:cs typeface="Calibri" panose="020F0502020204030204" pitchFamily="34" charset="0"/>
              </a:rPr>
              <a:t>Abrams SA et al. J Nutrition 2024; doi.org/10.1016/j.tjnut.2024.10.005</a:t>
            </a:r>
          </a:p>
          <a:p>
            <a:pPr>
              <a:lnSpc>
                <a:spcPct val="100000"/>
              </a:lnSpc>
              <a:spcBef>
                <a:spcPts val="0"/>
              </a:spcBef>
              <a:buFont typeface="+mj-lt"/>
              <a:buAutoNum type="arabicPeriod"/>
              <a:defRPr/>
            </a:pPr>
            <a:r>
              <a:rPr kumimoji="0" lang="en-US" sz="1200" b="0" i="0" u="none" strike="noStrike" kern="1200" cap="none" spc="0" normalizeH="0" baseline="0" noProof="0">
                <a:ln>
                  <a:noFill/>
                </a:ln>
                <a:solidFill>
                  <a:srgbClr val="006699"/>
                </a:solidFill>
                <a:effectLst/>
                <a:uLnTx/>
                <a:uFillTx/>
                <a:ea typeface="+mn-ea"/>
                <a:cs typeface="+mn-cs"/>
              </a:rPr>
              <a:t>Yang Q, Kong J, Bai RM et al. </a:t>
            </a:r>
            <a:r>
              <a:rPr kumimoji="0" lang="en-US" sz="1200" b="0" i="0" u="none" strike="noStrike" kern="1200" cap="none" spc="0" normalizeH="0" baseline="0" noProof="0" err="1">
                <a:ln>
                  <a:noFill/>
                </a:ln>
                <a:solidFill>
                  <a:srgbClr val="006699"/>
                </a:solidFill>
                <a:effectLst/>
                <a:uLnTx/>
                <a:uFillTx/>
                <a:ea typeface="+mn-ea"/>
                <a:cs typeface="+mn-cs"/>
              </a:rPr>
              <a:t>Eur</a:t>
            </a:r>
            <a:r>
              <a:rPr kumimoji="0" lang="en-US" sz="1200" b="0" i="0" u="none" strike="noStrike" kern="1200" cap="none" spc="0" normalizeH="0" baseline="0" noProof="0">
                <a:ln>
                  <a:noFill/>
                </a:ln>
                <a:solidFill>
                  <a:srgbClr val="006699"/>
                </a:solidFill>
                <a:effectLst/>
                <a:uLnTx/>
                <a:uFillTx/>
                <a:ea typeface="+mn-ea"/>
                <a:cs typeface="+mn-cs"/>
              </a:rPr>
              <a:t> J Clin </a:t>
            </a:r>
            <a:r>
              <a:rPr kumimoji="0" lang="en-US" sz="1200" b="0" i="0" u="none" strike="noStrike" kern="1200" cap="none" spc="0" normalizeH="0" baseline="0" noProof="0" err="1">
                <a:ln>
                  <a:noFill/>
                </a:ln>
                <a:solidFill>
                  <a:srgbClr val="006699"/>
                </a:solidFill>
                <a:effectLst/>
                <a:uLnTx/>
                <a:uFillTx/>
                <a:ea typeface="+mn-ea"/>
                <a:cs typeface="+mn-cs"/>
              </a:rPr>
              <a:t>Nutr</a:t>
            </a:r>
            <a:r>
              <a:rPr kumimoji="0" lang="en-US" sz="1200" b="0" i="0" u="none" strike="noStrike" kern="1200" cap="none" spc="0" normalizeH="0" baseline="0" noProof="0">
                <a:ln>
                  <a:noFill/>
                </a:ln>
                <a:solidFill>
                  <a:srgbClr val="006699"/>
                </a:solidFill>
                <a:effectLst/>
                <a:uLnTx/>
                <a:uFillTx/>
                <a:ea typeface="+mn-ea"/>
                <a:cs typeface="+mn-cs"/>
              </a:rPr>
              <a:t> 2023; 77: 823.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6699"/>
                </a:solidFill>
                <a:effectLst/>
                <a:uLnTx/>
                <a:uFillTx/>
                <a:ea typeface="+mn-ea"/>
                <a:cs typeface="+mn-cs"/>
              </a:rPr>
              <a:t>Choudhary N et al. European journal of pediatrics. 2018;177(5):723-731.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6699"/>
                </a:solidFill>
                <a:effectLst/>
                <a:uLnTx/>
                <a:uFillTx/>
                <a:ea typeface="+mn-ea"/>
                <a:cs typeface="+mn-cs"/>
              </a:rPr>
              <a:t>Unal S, </a:t>
            </a:r>
            <a:r>
              <a:rPr kumimoji="0" lang="en-US" sz="1200" b="0" i="0" u="none" strike="noStrike" kern="1200" cap="none" spc="0" normalizeH="0" baseline="0" noProof="0" err="1">
                <a:ln>
                  <a:noFill/>
                </a:ln>
                <a:solidFill>
                  <a:srgbClr val="006699"/>
                </a:solidFill>
                <a:effectLst/>
                <a:uLnTx/>
                <a:uFillTx/>
                <a:ea typeface="+mn-ea"/>
                <a:cs typeface="+mn-cs"/>
              </a:rPr>
              <a:t>Demirel</a:t>
            </a:r>
            <a:r>
              <a:rPr kumimoji="0" lang="en-US" sz="1200" b="0" i="0" u="none" strike="noStrike" kern="1200" cap="none" spc="0" normalizeH="0" baseline="0" noProof="0">
                <a:ln>
                  <a:noFill/>
                </a:ln>
                <a:solidFill>
                  <a:srgbClr val="006699"/>
                </a:solidFill>
                <a:effectLst/>
                <a:uLnTx/>
                <a:uFillTx/>
                <a:ea typeface="+mn-ea"/>
                <a:cs typeface="+mn-cs"/>
              </a:rPr>
              <a:t> N, Erol S, et al. J </a:t>
            </a:r>
            <a:r>
              <a:rPr kumimoji="0" lang="en-US" sz="1200" b="0" i="0" u="none" strike="noStrike" kern="1200" cap="none" spc="0" normalizeH="0" baseline="0" noProof="0" err="1">
                <a:ln>
                  <a:noFill/>
                </a:ln>
                <a:solidFill>
                  <a:srgbClr val="006699"/>
                </a:solidFill>
                <a:effectLst/>
                <a:uLnTx/>
                <a:uFillTx/>
                <a:ea typeface="+mn-ea"/>
                <a:cs typeface="+mn-cs"/>
              </a:rPr>
              <a:t>Matern</a:t>
            </a:r>
            <a:r>
              <a:rPr kumimoji="0" lang="en-US" sz="1200" b="0" i="0" u="none" strike="noStrike" kern="1200" cap="none" spc="0" normalizeH="0" baseline="0" noProof="0">
                <a:ln>
                  <a:noFill/>
                </a:ln>
                <a:solidFill>
                  <a:srgbClr val="006699"/>
                </a:solidFill>
                <a:effectLst/>
                <a:uLnTx/>
                <a:uFillTx/>
                <a:ea typeface="+mn-ea"/>
                <a:cs typeface="+mn-cs"/>
              </a:rPr>
              <a:t> Fetal Neonatal Med. 2018;31(7):850-856.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err="1">
                <a:ln>
                  <a:noFill/>
                </a:ln>
                <a:solidFill>
                  <a:srgbClr val="006699"/>
                </a:solidFill>
                <a:effectLst/>
                <a:uLnTx/>
                <a:uFillTx/>
                <a:ea typeface="+mn-ea"/>
                <a:cs typeface="+mn-cs"/>
              </a:rPr>
              <a:t>Skouroliakou</a:t>
            </a:r>
            <a:r>
              <a:rPr kumimoji="0" lang="en-US" sz="1200" b="0" i="0" u="none" strike="noStrike" kern="1200" cap="none" spc="0" normalizeH="0" baseline="0" noProof="0">
                <a:ln>
                  <a:noFill/>
                </a:ln>
                <a:solidFill>
                  <a:srgbClr val="006699"/>
                </a:solidFill>
                <a:effectLst/>
                <a:uLnTx/>
                <a:uFillTx/>
                <a:ea typeface="+mn-ea"/>
                <a:cs typeface="+mn-cs"/>
              </a:rPr>
              <a:t> M, Konstantinou D, </a:t>
            </a:r>
            <a:r>
              <a:rPr kumimoji="0" lang="en-US" sz="1200" b="0" i="0" u="none" strike="noStrike" kern="1200" cap="none" spc="0" normalizeH="0" baseline="0" noProof="0" err="1">
                <a:ln>
                  <a:noFill/>
                </a:ln>
                <a:solidFill>
                  <a:srgbClr val="006699"/>
                </a:solidFill>
                <a:effectLst/>
                <a:uLnTx/>
                <a:uFillTx/>
                <a:ea typeface="+mn-ea"/>
                <a:cs typeface="+mn-cs"/>
              </a:rPr>
              <a:t>Agakidis</a:t>
            </a:r>
            <a:r>
              <a:rPr kumimoji="0" lang="en-US" sz="1200" b="0" i="0" u="none" strike="noStrike" kern="1200" cap="none" spc="0" normalizeH="0" baseline="0" noProof="0">
                <a:ln>
                  <a:noFill/>
                </a:ln>
                <a:solidFill>
                  <a:srgbClr val="006699"/>
                </a:solidFill>
                <a:effectLst/>
                <a:uLnTx/>
                <a:uFillTx/>
                <a:ea typeface="+mn-ea"/>
                <a:cs typeface="+mn-cs"/>
              </a:rPr>
              <a:t> C, et al. 2012;27(6):817-824.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6699"/>
                </a:solidFill>
                <a:effectLst/>
                <a:uLnTx/>
                <a:uFillTx/>
                <a:ea typeface="+mn-ea"/>
                <a:cs typeface="+mn-cs"/>
              </a:rPr>
              <a:t>Franco S.et al. J </a:t>
            </a:r>
            <a:r>
              <a:rPr kumimoji="0" lang="en-US" sz="1200" b="0" i="0" u="none" strike="noStrike" kern="1200" cap="none" spc="0" normalizeH="0" baseline="0" noProof="0" err="1">
                <a:ln>
                  <a:noFill/>
                </a:ln>
                <a:solidFill>
                  <a:srgbClr val="006699"/>
                </a:solidFill>
                <a:effectLst/>
                <a:uLnTx/>
                <a:uFillTx/>
                <a:ea typeface="+mn-ea"/>
                <a:cs typeface="+mn-cs"/>
              </a:rPr>
              <a:t>Parenter</a:t>
            </a:r>
            <a:r>
              <a:rPr kumimoji="0" lang="en-US" sz="1200" b="0" i="0" u="none" strike="noStrike" kern="1200" cap="none" spc="0" normalizeH="0" baseline="0" noProof="0">
                <a:ln>
                  <a:noFill/>
                </a:ln>
                <a:solidFill>
                  <a:srgbClr val="006699"/>
                </a:solidFill>
                <a:effectLst/>
                <a:uLnTx/>
                <a:uFillTx/>
                <a:ea typeface="+mn-ea"/>
                <a:cs typeface="+mn-cs"/>
              </a:rPr>
              <a:t> Enteral </a:t>
            </a:r>
            <a:r>
              <a:rPr kumimoji="0" lang="en-US" sz="1200" b="0" i="0" u="none" strike="noStrike" kern="1200" cap="none" spc="0" normalizeH="0" baseline="0" noProof="0" err="1">
                <a:ln>
                  <a:noFill/>
                </a:ln>
                <a:solidFill>
                  <a:srgbClr val="006699"/>
                </a:solidFill>
                <a:effectLst/>
                <a:uLnTx/>
                <a:uFillTx/>
                <a:ea typeface="+mn-ea"/>
                <a:cs typeface="+mn-cs"/>
              </a:rPr>
              <a:t>Nutr</a:t>
            </a:r>
            <a:r>
              <a:rPr kumimoji="0" lang="en-US" sz="1200" b="0" i="0" u="none" strike="noStrike" kern="1200" cap="none" spc="0" normalizeH="0" baseline="0" noProof="0">
                <a:ln>
                  <a:noFill/>
                </a:ln>
                <a:solidFill>
                  <a:srgbClr val="006699"/>
                </a:solidFill>
                <a:effectLst/>
                <a:uLnTx/>
                <a:uFillTx/>
                <a:ea typeface="+mn-ea"/>
                <a:cs typeface="+mn-cs"/>
              </a:rPr>
              <a:t> 2021; 45(6): 1204-12.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6699"/>
                </a:solidFill>
                <a:effectLst/>
                <a:uLnTx/>
                <a:uFillTx/>
                <a:ea typeface="+mn-ea"/>
                <a:cs typeface="+mn-cs"/>
              </a:rPr>
              <a:t>Tu CF. et al. </a:t>
            </a:r>
            <a:r>
              <a:rPr kumimoji="0" lang="en-US" sz="1200" b="0" i="0" u="none" strike="noStrike" kern="1200" cap="none" spc="0" normalizeH="0" baseline="0" noProof="0" err="1">
                <a:ln>
                  <a:noFill/>
                </a:ln>
                <a:solidFill>
                  <a:srgbClr val="006699"/>
                </a:solidFill>
                <a:effectLst/>
                <a:uLnTx/>
                <a:uFillTx/>
                <a:ea typeface="+mn-ea"/>
                <a:cs typeface="+mn-cs"/>
              </a:rPr>
              <a:t>Pediatr</a:t>
            </a:r>
            <a:r>
              <a:rPr kumimoji="0" lang="en-US" sz="1200" b="0" i="0" u="none" strike="noStrike" kern="1200" cap="none" spc="0" normalizeH="0" baseline="0" noProof="0">
                <a:ln>
                  <a:noFill/>
                </a:ln>
                <a:solidFill>
                  <a:srgbClr val="006699"/>
                </a:solidFill>
                <a:effectLst/>
                <a:uLnTx/>
                <a:uFillTx/>
                <a:ea typeface="+mn-ea"/>
                <a:cs typeface="+mn-cs"/>
              </a:rPr>
              <a:t> </a:t>
            </a:r>
            <a:r>
              <a:rPr kumimoji="0" lang="en-US" sz="1200" b="0" i="0" u="none" strike="noStrike" kern="1200" cap="none" spc="0" normalizeH="0" baseline="0" noProof="0" err="1">
                <a:ln>
                  <a:noFill/>
                </a:ln>
                <a:solidFill>
                  <a:srgbClr val="006699"/>
                </a:solidFill>
                <a:effectLst/>
                <a:uLnTx/>
                <a:uFillTx/>
                <a:ea typeface="+mn-ea"/>
                <a:cs typeface="+mn-cs"/>
              </a:rPr>
              <a:t>Neonatol</a:t>
            </a:r>
            <a:r>
              <a:rPr kumimoji="0" lang="en-US" sz="1200" b="0" i="0" u="none" strike="noStrike" kern="1200" cap="none" spc="0" normalizeH="0" baseline="0" noProof="0">
                <a:ln>
                  <a:noFill/>
                </a:ln>
                <a:solidFill>
                  <a:srgbClr val="006699"/>
                </a:solidFill>
                <a:effectLst/>
                <a:uLnTx/>
                <a:uFillTx/>
                <a:ea typeface="+mn-ea"/>
                <a:cs typeface="+mn-cs"/>
              </a:rPr>
              <a:t>. 2020;61(2):224-230.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err="1">
                <a:ln>
                  <a:noFill/>
                </a:ln>
                <a:solidFill>
                  <a:srgbClr val="006699"/>
                </a:solidFill>
                <a:effectLst/>
                <a:uLnTx/>
                <a:uFillTx/>
                <a:ea typeface="+mn-ea"/>
                <a:cs typeface="+mn-cs"/>
              </a:rPr>
              <a:t>Asfour</a:t>
            </a:r>
            <a:r>
              <a:rPr kumimoji="0" lang="en-US" sz="1200" b="0" i="0" u="none" strike="noStrike" kern="1200" cap="none" spc="0" normalizeH="0" baseline="0" noProof="0">
                <a:ln>
                  <a:noFill/>
                </a:ln>
                <a:solidFill>
                  <a:srgbClr val="006699"/>
                </a:solidFill>
                <a:effectLst/>
                <a:uLnTx/>
                <a:uFillTx/>
                <a:ea typeface="+mn-ea"/>
                <a:cs typeface="+mn-cs"/>
              </a:rPr>
              <a:t> SS, </a:t>
            </a:r>
            <a:r>
              <a:rPr kumimoji="0" lang="en-US" sz="1200" b="0" i="0" u="none" strike="noStrike" kern="1200" cap="none" spc="0" normalizeH="0" baseline="0" noProof="0" err="1">
                <a:ln>
                  <a:noFill/>
                </a:ln>
                <a:solidFill>
                  <a:srgbClr val="006699"/>
                </a:solidFill>
                <a:effectLst/>
                <a:uLnTx/>
                <a:uFillTx/>
                <a:ea typeface="+mn-ea"/>
                <a:cs typeface="+mn-cs"/>
              </a:rPr>
              <a:t>Alshaikh</a:t>
            </a:r>
            <a:r>
              <a:rPr kumimoji="0" lang="en-US" sz="1200" b="0" i="0" u="none" strike="noStrike" kern="1200" cap="none" spc="0" normalizeH="0" baseline="0" noProof="0">
                <a:ln>
                  <a:noFill/>
                </a:ln>
                <a:solidFill>
                  <a:srgbClr val="006699"/>
                </a:solidFill>
                <a:effectLst/>
                <a:uLnTx/>
                <a:uFillTx/>
                <a:ea typeface="+mn-ea"/>
                <a:cs typeface="+mn-cs"/>
              </a:rPr>
              <a:t> B, </a:t>
            </a:r>
            <a:r>
              <a:rPr kumimoji="0" lang="en-US" sz="1200" b="0" i="0" u="none" strike="noStrike" kern="1200" cap="none" spc="0" normalizeH="0" baseline="0" noProof="0" err="1">
                <a:ln>
                  <a:noFill/>
                </a:ln>
                <a:solidFill>
                  <a:srgbClr val="006699"/>
                </a:solidFill>
                <a:effectLst/>
                <a:uLnTx/>
                <a:uFillTx/>
                <a:ea typeface="+mn-ea"/>
                <a:cs typeface="+mn-cs"/>
              </a:rPr>
              <a:t>AlMahmoud</a:t>
            </a:r>
            <a:r>
              <a:rPr kumimoji="0" lang="en-US" sz="1200" b="0" i="0" u="none" strike="noStrike" kern="1200" cap="none" spc="0" normalizeH="0" baseline="0" noProof="0">
                <a:ln>
                  <a:noFill/>
                </a:ln>
                <a:solidFill>
                  <a:srgbClr val="006699"/>
                </a:solidFill>
                <a:effectLst/>
                <a:uLnTx/>
                <a:uFillTx/>
                <a:ea typeface="+mn-ea"/>
                <a:cs typeface="+mn-cs"/>
              </a:rPr>
              <a:t> L, et al. </a:t>
            </a:r>
            <a:r>
              <a:rPr kumimoji="0" lang="en-US" sz="1200" b="0" i="1" u="none" strike="noStrike" kern="1200" cap="none" spc="0" normalizeH="0" baseline="0" noProof="0">
                <a:ln>
                  <a:noFill/>
                </a:ln>
                <a:solidFill>
                  <a:srgbClr val="006699"/>
                </a:solidFill>
                <a:effectLst/>
                <a:uLnTx/>
                <a:uFillTx/>
                <a:ea typeface="+mn-ea"/>
                <a:cs typeface="+mn-cs"/>
              </a:rPr>
              <a:t>Nutrients. 2022;14(19).</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a:solidFill>
                  <a:srgbClr val="006699"/>
                </a:solidFill>
              </a:rPr>
              <a:t>Li X, Zhao R et al. Asia Pac J Clin </a:t>
            </a:r>
            <a:r>
              <a:rPr lang="en-US" sz="1200" b="0" err="1">
                <a:solidFill>
                  <a:srgbClr val="006699"/>
                </a:solidFill>
              </a:rPr>
              <a:t>Nutr</a:t>
            </a:r>
            <a:r>
              <a:rPr lang="en-US" sz="1200" b="0">
                <a:solidFill>
                  <a:srgbClr val="006699"/>
                </a:solidFill>
              </a:rPr>
              <a:t> 2023; 32(1): 77 – 84.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u="none" strike="noStrike" kern="1200" cap="none" spc="0" normalizeH="0" baseline="0" noProof="0">
                <a:ln>
                  <a:noFill/>
                </a:ln>
                <a:solidFill>
                  <a:srgbClr val="006699"/>
                </a:solidFill>
                <a:effectLst/>
                <a:uLnTx/>
                <a:uFillTx/>
                <a:ea typeface="+mn-ea"/>
                <a:cs typeface="+mn-cs"/>
              </a:rPr>
              <a:t>Li X, Chen L et al. JPEN 2024; DOI: 10.1002/jpen.2588</a:t>
            </a:r>
          </a:p>
          <a:p>
            <a:pPr marL="0" marR="0" lvl="0" indent="0" algn="l" defTabSz="914400" rtl="0" eaLnBrk="1" fontAlgn="auto" latinLnBrk="0" hangingPunct="1">
              <a:lnSpc>
                <a:spcPct val="100000"/>
              </a:lnSpc>
              <a:spcBef>
                <a:spcPts val="0"/>
              </a:spcBef>
              <a:spcAft>
                <a:spcPts val="0"/>
              </a:spcAft>
              <a:buClrTx/>
              <a:buSzTx/>
              <a:buNone/>
              <a:tabLst/>
              <a:defRPr/>
            </a:pPr>
            <a:r>
              <a:rPr lang="en-US" sz="1200" b="0">
                <a:solidFill>
                  <a:srgbClr val="006699"/>
                </a:solidFill>
              </a:rPr>
              <a:t>28. Li X et al. </a:t>
            </a:r>
            <a:r>
              <a:rPr lang="en-US" sz="1200" b="0" i="1">
                <a:solidFill>
                  <a:srgbClr val="006699"/>
                </a:solidFill>
              </a:rPr>
              <a:t>Indian J of Pediatrics </a:t>
            </a:r>
            <a:r>
              <a:rPr lang="en-US" sz="1200" b="0">
                <a:solidFill>
                  <a:srgbClr val="006699"/>
                </a:solidFill>
              </a:rPr>
              <a:t>2025; </a:t>
            </a:r>
            <a:r>
              <a:rPr lang="en-US" sz="1200" b="0" err="1">
                <a:solidFill>
                  <a:srgbClr val="006699"/>
                </a:solidFill>
              </a:rPr>
              <a:t>doi</a:t>
            </a:r>
            <a:r>
              <a:rPr lang="en-US" sz="1200" b="0">
                <a:solidFill>
                  <a:srgbClr val="006699"/>
                </a:solidFill>
              </a:rPr>
              <a:t>: 10.1007/s12098-024-05394-6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29</a:t>
            </a:r>
            <a:r>
              <a:rPr kumimoji="0" lang="en-US" sz="1300" b="0" i="0" u="none" strike="noStrike" kern="1200" cap="none" spc="0" normalizeH="0" baseline="0" noProof="0">
                <a:ln>
                  <a:noFill/>
                </a:ln>
                <a:solidFill>
                  <a:srgbClr val="006699"/>
                </a:solidFill>
                <a:effectLst/>
                <a:uLnTx/>
                <a:uFillTx/>
                <a:latin typeface="Calibri" panose="020F0502020204030204"/>
                <a:ea typeface="+mn-ea"/>
                <a:cs typeface="+mn-cs"/>
              </a:rPr>
              <a:t>. </a:t>
            </a:r>
            <a:r>
              <a:rPr kumimoji="0" lang="en-US" sz="1300" b="0" i="0" u="none" strike="noStrike" kern="1200" cap="none" spc="0" normalizeH="0" baseline="0" noProof="0" err="1">
                <a:ln>
                  <a:noFill/>
                </a:ln>
                <a:solidFill>
                  <a:srgbClr val="006699"/>
                </a:solidFill>
                <a:effectLst/>
                <a:uLnTx/>
                <a:uFillTx/>
                <a:latin typeface="Calibri" panose="020F0502020204030204"/>
                <a:ea typeface="+mn-ea"/>
                <a:cs typeface="+mn-cs"/>
              </a:rPr>
              <a:t>Torgalkar</a:t>
            </a:r>
            <a:r>
              <a:rPr kumimoji="0" lang="en-US" sz="1300" b="0" i="0" u="none" strike="noStrike" kern="1200" cap="none" spc="0" normalizeH="0" baseline="0" noProof="0">
                <a:ln>
                  <a:noFill/>
                </a:ln>
                <a:solidFill>
                  <a:srgbClr val="006699"/>
                </a:solidFill>
                <a:effectLst/>
                <a:uLnTx/>
                <a:uFillTx/>
                <a:latin typeface="Calibri" panose="020F0502020204030204"/>
                <a:ea typeface="+mn-ea"/>
                <a:cs typeface="+mn-cs"/>
              </a:rPr>
              <a:t> R et al. </a:t>
            </a:r>
            <a:r>
              <a:rPr kumimoji="0" lang="en-US" sz="1300" b="0" i="1" u="none" strike="noStrike" kern="1200" cap="none" spc="0" normalizeH="0" baseline="0" noProof="0">
                <a:ln>
                  <a:noFill/>
                </a:ln>
                <a:solidFill>
                  <a:srgbClr val="006699"/>
                </a:solidFill>
                <a:effectLst/>
                <a:uLnTx/>
                <a:uFillTx/>
                <a:latin typeface="Calibri" panose="020F0502020204030204"/>
                <a:ea typeface="+mn-ea"/>
                <a:cs typeface="+mn-cs"/>
              </a:rPr>
              <a:t>J </a:t>
            </a:r>
            <a:r>
              <a:rPr kumimoji="0" lang="en-US" sz="1300" b="0" i="1" u="none" strike="noStrike" kern="1200" cap="none" spc="0" normalizeH="0" baseline="0" noProof="0" err="1">
                <a:ln>
                  <a:noFill/>
                </a:ln>
                <a:solidFill>
                  <a:srgbClr val="006699"/>
                </a:solidFill>
                <a:effectLst/>
                <a:uLnTx/>
                <a:uFillTx/>
                <a:latin typeface="Calibri" panose="020F0502020204030204"/>
                <a:ea typeface="+mn-ea"/>
                <a:cs typeface="+mn-cs"/>
              </a:rPr>
              <a:t>Perinatol</a:t>
            </a:r>
            <a:r>
              <a:rPr kumimoji="0" lang="en-US" sz="1300" b="0" i="1" u="none" strike="noStrike" kern="1200" cap="none" spc="0" normalizeH="0" baseline="0" noProof="0">
                <a:ln>
                  <a:noFill/>
                </a:ln>
                <a:solidFill>
                  <a:srgbClr val="006699"/>
                </a:solidFill>
                <a:effectLst/>
                <a:uLnTx/>
                <a:uFillTx/>
                <a:latin typeface="Calibri" panose="020F0502020204030204"/>
                <a:ea typeface="+mn-ea"/>
                <a:cs typeface="+mn-cs"/>
              </a:rPr>
              <a:t> </a:t>
            </a:r>
            <a:r>
              <a:rPr kumimoji="0" lang="en-US" sz="1300" b="0" i="0" u="none" strike="noStrike" kern="1200" cap="none" spc="0" normalizeH="0" baseline="0" noProof="0">
                <a:ln>
                  <a:noFill/>
                </a:ln>
                <a:solidFill>
                  <a:srgbClr val="006699"/>
                </a:solidFill>
                <a:effectLst/>
                <a:uLnTx/>
                <a:uFillTx/>
                <a:latin typeface="Calibri" panose="020F0502020204030204"/>
                <a:ea typeface="+mn-ea"/>
                <a:cs typeface="+mn-cs"/>
              </a:rPr>
              <a:t>2019; 39(8): 1118-24.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0" i="0" u="none" strike="noStrike" kern="1200" cap="none" spc="0" normalizeH="0" baseline="0" noProof="0">
                <a:ln>
                  <a:noFill/>
                </a:ln>
                <a:solidFill>
                  <a:srgbClr val="006699"/>
                </a:solidFill>
                <a:effectLst/>
                <a:uLnTx/>
                <a:uFillTx/>
                <a:latin typeface="Calibri" panose="020F0502020204030204"/>
                <a:ea typeface="+mn-ea"/>
                <a:cs typeface="+mn-cs"/>
              </a:rPr>
              <a:t>30. </a:t>
            </a:r>
            <a:r>
              <a:rPr kumimoji="0" lang="en-US" sz="1300" b="0" i="0" u="none" strike="noStrike" kern="1200" cap="none" spc="0" normalizeH="0" baseline="0" noProof="0" err="1">
                <a:ln>
                  <a:noFill/>
                </a:ln>
                <a:solidFill>
                  <a:srgbClr val="006699"/>
                </a:solidFill>
                <a:effectLst/>
                <a:uLnTx/>
                <a:uFillTx/>
                <a:latin typeface="Calibri" panose="020F0502020204030204"/>
                <a:ea typeface="+mn-ea"/>
                <a:cs typeface="+mn-cs"/>
              </a:rPr>
              <a:t>Uberos</a:t>
            </a:r>
            <a:r>
              <a:rPr kumimoji="0" lang="en-US" sz="1300" b="0" i="0" u="none" strike="noStrike" kern="1200" cap="none" spc="0" normalizeH="0" baseline="0" noProof="0">
                <a:ln>
                  <a:noFill/>
                </a:ln>
                <a:solidFill>
                  <a:srgbClr val="006699"/>
                </a:solidFill>
                <a:effectLst/>
                <a:uLnTx/>
                <a:uFillTx/>
                <a:latin typeface="Calibri" panose="020F0502020204030204"/>
                <a:ea typeface="+mn-ea"/>
                <a:cs typeface="+mn-cs"/>
              </a:rPr>
              <a:t> J, Jimenez-</a:t>
            </a:r>
            <a:r>
              <a:rPr kumimoji="0" lang="en-US" sz="1300" b="0" i="0" u="none" strike="noStrike" kern="1200" cap="none" spc="0" normalizeH="0" baseline="0" noProof="0" err="1">
                <a:ln>
                  <a:noFill/>
                </a:ln>
                <a:solidFill>
                  <a:srgbClr val="006699"/>
                </a:solidFill>
                <a:effectLst/>
                <a:uLnTx/>
                <a:uFillTx/>
                <a:latin typeface="Calibri" panose="020F0502020204030204"/>
                <a:ea typeface="+mn-ea"/>
                <a:cs typeface="+mn-cs"/>
              </a:rPr>
              <a:t>Montilla</a:t>
            </a:r>
            <a:r>
              <a:rPr kumimoji="0" lang="en-US" sz="1300" b="0" i="0" u="none" strike="noStrike" kern="1200" cap="none" spc="0" normalizeH="0" baseline="0" noProof="0">
                <a:ln>
                  <a:noFill/>
                </a:ln>
                <a:solidFill>
                  <a:srgbClr val="006699"/>
                </a:solidFill>
                <a:effectLst/>
                <a:uLnTx/>
                <a:uFillTx/>
                <a:latin typeface="Calibri" panose="020F0502020204030204"/>
                <a:ea typeface="+mn-ea"/>
                <a:cs typeface="+mn-cs"/>
              </a:rPr>
              <a:t> S, Molina-Oya M, et al.  </a:t>
            </a:r>
            <a:r>
              <a:rPr kumimoji="0" lang="en-US" sz="1300" b="0" i="1" u="none" strike="noStrike" kern="1200" cap="none" spc="0" normalizeH="0" baseline="0" noProof="0">
                <a:ln>
                  <a:noFill/>
                </a:ln>
                <a:solidFill>
                  <a:srgbClr val="006699"/>
                </a:solidFill>
                <a:effectLst/>
                <a:uLnTx/>
                <a:uFillTx/>
                <a:latin typeface="Calibri" panose="020F0502020204030204"/>
                <a:ea typeface="+mn-ea"/>
                <a:cs typeface="+mn-cs"/>
              </a:rPr>
              <a:t>American journal of perinatology. 2021;38(9):952-959.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0" i="0" u="none" strike="noStrike" kern="1200" cap="none" spc="0" normalizeH="0" baseline="0" noProof="0">
                <a:ln>
                  <a:noFill/>
                </a:ln>
                <a:solidFill>
                  <a:srgbClr val="006699"/>
                </a:solidFill>
                <a:effectLst/>
                <a:uLnTx/>
                <a:uFillTx/>
                <a:latin typeface="Calibri" panose="020F0502020204030204"/>
                <a:ea typeface="+mn-ea"/>
                <a:cs typeface="+mn-cs"/>
              </a:rPr>
              <a:t>31. Kim ES, Lee LJ, Romero T, Calkins KL. </a:t>
            </a:r>
            <a:r>
              <a:rPr kumimoji="0" lang="en-US" sz="1300" b="0" i="1" u="none" strike="noStrike" kern="1200" cap="none" spc="0" normalizeH="0" baseline="0" noProof="0">
                <a:ln>
                  <a:noFill/>
                </a:ln>
                <a:solidFill>
                  <a:srgbClr val="006699"/>
                </a:solidFill>
                <a:effectLst/>
                <a:uLnTx/>
                <a:uFillTx/>
                <a:latin typeface="Calibri" panose="020F0502020204030204"/>
                <a:ea typeface="+mn-ea"/>
                <a:cs typeface="+mn-cs"/>
              </a:rPr>
              <a:t>Journal of Parenteral and Enteral Nutrition. 2023;47(3):354-363.</a:t>
            </a:r>
          </a:p>
          <a:p>
            <a:pPr marL="0" marR="0" lvl="0" indent="0" algn="l" defTabSz="914400" rtl="0" eaLnBrk="1" fontAlgn="auto" latinLnBrk="0" hangingPunct="1">
              <a:lnSpc>
                <a:spcPct val="100000"/>
              </a:lnSpc>
              <a:spcBef>
                <a:spcPts val="0"/>
              </a:spcBef>
              <a:spcAft>
                <a:spcPts val="0"/>
              </a:spcAft>
              <a:buClrTx/>
              <a:buSzTx/>
              <a:buNone/>
              <a:tabLst/>
              <a:defRPr/>
            </a:pPr>
            <a:endParaRPr lang="en-US" sz="1200" b="0">
              <a:solidFill>
                <a:srgbClr val="006699"/>
              </a:solidFill>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1200" b="0" u="none" strike="noStrike" kern="1200" cap="none" spc="0" normalizeH="0" baseline="0" noProof="0">
              <a:ln>
                <a:noFill/>
              </a:ln>
              <a:solidFill>
                <a:srgbClr val="006699"/>
              </a:solidFill>
              <a:effectLst/>
              <a:uLnTx/>
              <a:uFillTx/>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u="none" strike="noStrike" kern="1200" cap="none" spc="0" normalizeH="0" baseline="0" noProof="0">
              <a:ln>
                <a:noFill/>
              </a:ln>
              <a:solidFill>
                <a:srgbClr val="006699"/>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6699"/>
              </a:solidFill>
              <a:effectLst/>
              <a:uLnTx/>
              <a:uFillTx/>
              <a:ea typeface="+mn-ea"/>
              <a:cs typeface="+mn-cs"/>
            </a:endParaRPr>
          </a:p>
          <a:p>
            <a:endParaRPr lang="en-US" sz="1200">
              <a:solidFill>
                <a:srgbClr val="006699"/>
              </a:solidFill>
            </a:endParaRPr>
          </a:p>
          <a:p>
            <a:endParaRPr lang="en-US" sz="1200">
              <a:solidFill>
                <a:srgbClr val="006699"/>
              </a:solidFill>
            </a:endParaRPr>
          </a:p>
        </p:txBody>
      </p:sp>
    </p:spTree>
    <p:extLst>
      <p:ext uri="{BB962C8B-B14F-4D97-AF65-F5344CB8AC3E}">
        <p14:creationId xmlns:p14="http://schemas.microsoft.com/office/powerpoint/2010/main" val="1454187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2">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763534" y="2626995"/>
            <a:ext cx="3673602" cy="1604010"/>
          </a:xfrm>
        </p:spPr>
        <p:txBody>
          <a:bodyPr>
            <a:noAutofit/>
          </a:bodyPr>
          <a:lstStyle/>
          <a:p>
            <a:pPr algn="ctr"/>
            <a:r>
              <a:rPr lang="en-US" sz="8000">
                <a:solidFill>
                  <a:srgbClr val="006699"/>
                </a:solidFill>
              </a:rPr>
              <a:t>Sepsis</a:t>
            </a:r>
          </a:p>
        </p:txBody>
      </p:sp>
      <p:pic>
        <p:nvPicPr>
          <p:cNvPr id="6" name="Picture 5" descr="A medical symbols and a body&#10;&#10;AI-generated content may be incorrect.">
            <a:extLst>
              <a:ext uri="{FF2B5EF4-FFF2-40B4-BE49-F238E27FC236}">
                <a16:creationId xmlns:a16="http://schemas.microsoft.com/office/drawing/2014/main" id="{B0AC7889-C9CE-F41A-5A52-4004119086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00650" y="100188"/>
            <a:ext cx="6678204" cy="6657624"/>
          </a:xfrm>
          <a:prstGeom prst="rect">
            <a:avLst/>
          </a:prstGeom>
        </p:spPr>
      </p:pic>
      <p:sp>
        <p:nvSpPr>
          <p:cNvPr id="7" name="TextBox 6">
            <a:extLst>
              <a:ext uri="{FF2B5EF4-FFF2-40B4-BE49-F238E27FC236}">
                <a16:creationId xmlns:a16="http://schemas.microsoft.com/office/drawing/2014/main" id="{09ADE69B-02BF-888A-E82B-789D12F75FE8}"/>
              </a:ext>
            </a:extLst>
          </p:cNvPr>
          <p:cNvSpPr txBox="1"/>
          <p:nvPr/>
        </p:nvSpPr>
        <p:spPr>
          <a:xfrm>
            <a:off x="9086851" y="6677262"/>
            <a:ext cx="4097262" cy="230832"/>
          </a:xfrm>
          <a:prstGeom prst="rect">
            <a:avLst/>
          </a:prstGeom>
          <a:noFill/>
        </p:spPr>
        <p:txBody>
          <a:bodyPr wrap="square" rtlCol="0">
            <a:spAutoFit/>
          </a:bodyPr>
          <a:lstStyle/>
          <a:p>
            <a:r>
              <a:rPr lang="en-US" sz="900">
                <a:solidFill>
                  <a:srgbClr val="006699"/>
                </a:solidFill>
                <a:hlinkClick r:id="rId4" tooltip="https://www.clinmedjournals.org/articles/jide/journal-of-infectious-diseases-and-epidemiology-jide-2-006.php">
                  <a:extLst>
                    <a:ext uri="{A12FA001-AC4F-418D-AE19-62706E023703}">
                      <ahyp:hlinkClr xmlns:ahyp="http://schemas.microsoft.com/office/drawing/2018/hyperlinkcolor" val="tx"/>
                    </a:ext>
                  </a:extLst>
                </a:hlinkClick>
              </a:rPr>
              <a:t>This Photo</a:t>
            </a:r>
            <a:r>
              <a:rPr lang="en-US" sz="900">
                <a:solidFill>
                  <a:srgbClr val="006699"/>
                </a:solidFill>
              </a:rPr>
              <a:t> by Unknown Author is licensed under </a:t>
            </a:r>
            <a:r>
              <a:rPr lang="en-US" sz="900">
                <a:solidFill>
                  <a:srgbClr val="006699"/>
                </a:solidFill>
                <a:hlinkClick r:id="rId5" tooltip="https://creativecommons.org/licenses/by/3.0/">
                  <a:extLst>
                    <a:ext uri="{A12FA001-AC4F-418D-AE19-62706E023703}">
                      <ahyp:hlinkClr xmlns:ahyp="http://schemas.microsoft.com/office/drawing/2018/hyperlinkcolor" val="tx"/>
                    </a:ext>
                  </a:extLst>
                </a:hlinkClick>
              </a:rPr>
              <a:t>CC BY</a:t>
            </a:r>
            <a:endParaRPr lang="en-US" sz="900">
              <a:solidFill>
                <a:srgbClr val="006699"/>
              </a:solidFill>
            </a:endParaRPr>
          </a:p>
        </p:txBody>
      </p:sp>
    </p:spTree>
    <p:extLst>
      <p:ext uri="{BB962C8B-B14F-4D97-AF65-F5344CB8AC3E}">
        <p14:creationId xmlns:p14="http://schemas.microsoft.com/office/powerpoint/2010/main" val="3467549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4">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Sepsis/Late Onset Sepsis</a:t>
            </a:r>
          </a:p>
        </p:txBody>
      </p:sp>
      <p:graphicFrame>
        <p:nvGraphicFramePr>
          <p:cNvPr id="10" name="Content Placeholder 2">
            <a:extLst>
              <a:ext uri="{FF2B5EF4-FFF2-40B4-BE49-F238E27FC236}">
                <a16:creationId xmlns:a16="http://schemas.microsoft.com/office/drawing/2014/main" id="{0A2AA104-39E4-8F46-A412-102D0CAC7AF2}"/>
              </a:ext>
            </a:extLst>
          </p:cNvPr>
          <p:cNvGraphicFramePr>
            <a:graphicFrameLocks noGrp="1"/>
          </p:cNvGraphicFramePr>
          <p:nvPr>
            <p:ph idx="1"/>
            <p:extLst>
              <p:ext uri="{D42A27DB-BD31-4B8C-83A1-F6EECF244321}">
                <p14:modId xmlns:p14="http://schemas.microsoft.com/office/powerpoint/2010/main" val="2224943250"/>
              </p:ext>
            </p:extLst>
          </p:nvPr>
        </p:nvGraphicFramePr>
        <p:xfrm>
          <a:off x="550506" y="1292733"/>
          <a:ext cx="11336482" cy="5195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a:extLst>
              <a:ext uri="{FF2B5EF4-FFF2-40B4-BE49-F238E27FC236}">
                <a16:creationId xmlns:a16="http://schemas.microsoft.com/office/drawing/2014/main" id="{100BD218-6104-C423-865F-6BC8D9664D45}"/>
              </a:ext>
            </a:extLst>
          </p:cNvPr>
          <p:cNvSpPr txBox="1"/>
          <p:nvPr/>
        </p:nvSpPr>
        <p:spPr>
          <a:xfrm>
            <a:off x="4441371" y="6581391"/>
            <a:ext cx="3309257" cy="307777"/>
          </a:xfrm>
          <a:prstGeom prst="rect">
            <a:avLst/>
          </a:prstGeom>
          <a:noFill/>
        </p:spPr>
        <p:txBody>
          <a:bodyPr wrap="square" rtlCol="0">
            <a:spAutoFit/>
          </a:bodyPr>
          <a:lstStyle/>
          <a:p>
            <a:pPr algn="ctr"/>
            <a:r>
              <a:rPr lang="en-US" sz="1400">
                <a:solidFill>
                  <a:srgbClr val="006699"/>
                </a:solidFill>
              </a:rPr>
              <a:t>References on Next Slide</a:t>
            </a:r>
          </a:p>
        </p:txBody>
      </p:sp>
    </p:spTree>
    <p:extLst>
      <p:ext uri="{BB962C8B-B14F-4D97-AF65-F5344CB8AC3E}">
        <p14:creationId xmlns:p14="http://schemas.microsoft.com/office/powerpoint/2010/main" val="3879446176"/>
      </p:ext>
    </p:extLst>
  </p:cSld>
  <p:clrMapOvr>
    <a:masterClrMapping/>
  </p:clrMapOvr>
  <p:extLst>
    <p:ext uri="{6950BFC3-D8DA-4A85-94F7-54DA5524770B}">
      <p188:commentRel xmlns:p188="http://schemas.microsoft.com/office/powerpoint/2018/8/main" r:id="rId3"/>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Sepsis/Late Onset Sepsis – References </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612648" y="1323646"/>
            <a:ext cx="10653579" cy="4593828"/>
          </a:xfrm>
        </p:spPr>
        <p:txBody>
          <a:bodyPr>
            <a:no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50" b="0" i="0" u="none" strike="noStrike" kern="1200" cap="none" spc="0" normalizeH="0" baseline="0" noProof="0">
                <a:ln>
                  <a:noFill/>
                </a:ln>
                <a:solidFill>
                  <a:srgbClr val="006699"/>
                </a:solidFill>
                <a:effectLst/>
                <a:uLnTx/>
                <a:uFillTx/>
                <a:ea typeface="+mn-ea"/>
                <a:cs typeface="+mn-cs"/>
              </a:rPr>
              <a:t>Kapoor et al. Cochrane database of systematic reviews 2019; 6: CD013163.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50" b="0" i="0" u="none" strike="noStrike" kern="1200" cap="none" spc="0" normalizeH="0" baseline="0" noProof="0">
                <a:ln>
                  <a:noFill/>
                </a:ln>
                <a:solidFill>
                  <a:srgbClr val="006699"/>
                </a:solidFill>
                <a:effectLst/>
                <a:uLnTx/>
                <a:uFillTx/>
                <a:ea typeface="+mn-ea"/>
                <a:cs typeface="+mn-cs"/>
              </a:rPr>
              <a:t>Kapoor et al. Cochrane database of systematic reviews 2019; 6: CD013171.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50" b="0" i="0" u="none" strike="noStrike" kern="1200" cap="none" spc="0" normalizeH="0" baseline="0" noProof="0" err="1">
                <a:ln>
                  <a:noFill/>
                </a:ln>
                <a:solidFill>
                  <a:srgbClr val="006699"/>
                </a:solidFill>
                <a:effectLst/>
                <a:uLnTx/>
                <a:uFillTx/>
                <a:ea typeface="+mn-ea"/>
                <a:cs typeface="+mn-cs"/>
              </a:rPr>
              <a:t>Vayalthrikkovil</a:t>
            </a:r>
            <a:r>
              <a:rPr kumimoji="0" lang="en-US" sz="1150" b="0" i="0" u="none" strike="noStrike" kern="1200" cap="none" spc="0" normalizeH="0" baseline="0" noProof="0">
                <a:ln>
                  <a:noFill/>
                </a:ln>
                <a:solidFill>
                  <a:srgbClr val="006699"/>
                </a:solidFill>
                <a:effectLst/>
                <a:uLnTx/>
                <a:uFillTx/>
                <a:ea typeface="+mn-ea"/>
                <a:cs typeface="+mn-cs"/>
              </a:rPr>
              <a:t> S, Bashir RA, Rabi Y, et al. </a:t>
            </a:r>
            <a:r>
              <a:rPr kumimoji="0" lang="en-US" sz="1150" b="0" i="1" u="none" strike="noStrike" kern="1200" cap="none" spc="0" normalizeH="0" baseline="0" noProof="0">
                <a:ln>
                  <a:noFill/>
                </a:ln>
                <a:solidFill>
                  <a:srgbClr val="006699"/>
                </a:solidFill>
                <a:effectLst/>
                <a:uLnTx/>
                <a:uFillTx/>
                <a:ea typeface="+mn-ea"/>
                <a:cs typeface="+mn-cs"/>
              </a:rPr>
              <a:t>American journal of perinatology. 2017;34(7):705-715.</a:t>
            </a:r>
          </a:p>
          <a:p>
            <a:pPr>
              <a:lnSpc>
                <a:spcPct val="100000"/>
              </a:lnSpc>
              <a:spcBef>
                <a:spcPts val="0"/>
              </a:spcBef>
              <a:buFontTx/>
              <a:buAutoNum type="arabicPeriod"/>
              <a:defRPr/>
            </a:pPr>
            <a:r>
              <a:rPr lang="en-US" sz="1150" b="0">
                <a:solidFill>
                  <a:srgbClr val="006699"/>
                </a:solidFill>
              </a:rPr>
              <a:t>He T, Huang J, Ren D, Yan S. Brit J Hospital Medicine 2024; 85(10): </a:t>
            </a:r>
            <a:r>
              <a:rPr lang="en-US" sz="1150" b="0" err="1">
                <a:solidFill>
                  <a:srgbClr val="006699"/>
                </a:solidFill>
              </a:rPr>
              <a:t>doi</a:t>
            </a:r>
            <a:r>
              <a:rPr lang="en-US" sz="1150" b="0">
                <a:solidFill>
                  <a:srgbClr val="006699"/>
                </a:solidFill>
              </a:rPr>
              <a:t>: 10.12968/hmed.2024.0303. </a:t>
            </a:r>
            <a:endParaRPr kumimoji="0" lang="en-US" sz="1150" b="0" i="1" u="none" strike="noStrike" kern="1200" cap="none" spc="0" normalizeH="0" baseline="0" noProof="0">
              <a:ln>
                <a:noFill/>
              </a:ln>
              <a:solidFill>
                <a:srgbClr val="006699"/>
              </a:solidFill>
              <a:effectLst/>
              <a:uLnTx/>
              <a:uFillTx/>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err="1">
                <a:ln>
                  <a:noFill/>
                </a:ln>
                <a:solidFill>
                  <a:srgbClr val="006699"/>
                </a:solidFill>
                <a:effectLst/>
                <a:uLnTx/>
                <a:uFillTx/>
                <a:ea typeface="+mn-ea"/>
                <a:cs typeface="+mn-cs"/>
              </a:rPr>
              <a:t>Abdelkareem</a:t>
            </a:r>
            <a:r>
              <a:rPr kumimoji="0" lang="en-US" sz="1150" b="0" i="0" u="none" strike="noStrike" kern="1200" cap="none" spc="0" normalizeH="0" baseline="0" noProof="0">
                <a:ln>
                  <a:noFill/>
                </a:ln>
                <a:solidFill>
                  <a:srgbClr val="006699"/>
                </a:solidFill>
                <a:effectLst/>
                <a:uLnTx/>
                <a:uFillTx/>
                <a:ea typeface="+mn-ea"/>
                <a:cs typeface="+mn-cs"/>
              </a:rPr>
              <a:t> M, Wahba Y, Shouman B, Mesbah. </a:t>
            </a:r>
            <a:r>
              <a:rPr kumimoji="0" lang="en-US" sz="1150" b="0" i="1" u="none" strike="noStrike" kern="1200" cap="none" spc="0" normalizeH="0" baseline="0" noProof="0">
                <a:ln>
                  <a:noFill/>
                </a:ln>
                <a:solidFill>
                  <a:srgbClr val="006699"/>
                </a:solidFill>
                <a:effectLst/>
                <a:uLnTx/>
                <a:uFillTx/>
                <a:ea typeface="+mn-ea"/>
                <a:cs typeface="+mn-cs"/>
              </a:rPr>
              <a:t>Indian pediatrics. 2019;56(10):841-844.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a:ln>
                  <a:noFill/>
                </a:ln>
                <a:solidFill>
                  <a:srgbClr val="006699"/>
                </a:solidFill>
                <a:effectLst/>
                <a:uLnTx/>
                <a:uFillTx/>
                <a:ea typeface="+mn-ea"/>
                <a:cs typeface="+mn-cs"/>
              </a:rPr>
              <a:t>Costa S, </a:t>
            </a:r>
            <a:r>
              <a:rPr kumimoji="0" lang="en-US" sz="1150" b="0" i="0" u="none" strike="noStrike" kern="1200" cap="none" spc="0" normalizeH="0" baseline="0" noProof="0" err="1">
                <a:ln>
                  <a:noFill/>
                </a:ln>
                <a:solidFill>
                  <a:srgbClr val="006699"/>
                </a:solidFill>
                <a:effectLst/>
                <a:uLnTx/>
                <a:uFillTx/>
                <a:ea typeface="+mn-ea"/>
                <a:cs typeface="+mn-cs"/>
              </a:rPr>
              <a:t>Cocca</a:t>
            </a:r>
            <a:r>
              <a:rPr kumimoji="0" lang="en-US" sz="1150" b="0" i="0" u="none" strike="noStrike" kern="1200" cap="none" spc="0" normalizeH="0" baseline="0" noProof="0">
                <a:ln>
                  <a:noFill/>
                </a:ln>
                <a:solidFill>
                  <a:srgbClr val="006699"/>
                </a:solidFill>
                <a:effectLst/>
                <a:uLnTx/>
                <a:uFillTx/>
                <a:ea typeface="+mn-ea"/>
                <a:cs typeface="+mn-cs"/>
              </a:rPr>
              <a:t> C, Barone G, et al. </a:t>
            </a:r>
            <a:r>
              <a:rPr kumimoji="0" lang="en-US" sz="1150" b="0" i="1" u="none" strike="noStrike" kern="1200" cap="none" spc="0" normalizeH="0" baseline="0" noProof="0">
                <a:ln>
                  <a:noFill/>
                </a:ln>
                <a:solidFill>
                  <a:srgbClr val="006699"/>
                </a:solidFill>
                <a:effectLst/>
                <a:uLnTx/>
                <a:uFillTx/>
                <a:ea typeface="+mn-ea"/>
                <a:cs typeface="+mn-cs"/>
              </a:rPr>
              <a:t>JPEN J </a:t>
            </a:r>
            <a:r>
              <a:rPr kumimoji="0" lang="en-US" sz="1150" b="0" i="1" u="none" strike="noStrike" kern="1200" cap="none" spc="0" normalizeH="0" baseline="0" noProof="0" err="1">
                <a:ln>
                  <a:noFill/>
                </a:ln>
                <a:solidFill>
                  <a:srgbClr val="006699"/>
                </a:solidFill>
                <a:effectLst/>
                <a:uLnTx/>
                <a:uFillTx/>
                <a:ea typeface="+mn-ea"/>
                <a:cs typeface="+mn-cs"/>
              </a:rPr>
              <a:t>Parenter</a:t>
            </a:r>
            <a:r>
              <a:rPr kumimoji="0" lang="en-US" sz="1150" b="0" i="1" u="none" strike="noStrike" kern="1200" cap="none" spc="0" normalizeH="0" baseline="0" noProof="0">
                <a:ln>
                  <a:noFill/>
                </a:ln>
                <a:solidFill>
                  <a:srgbClr val="006699"/>
                </a:solidFill>
                <a:effectLst/>
                <a:uLnTx/>
                <a:uFillTx/>
                <a:ea typeface="+mn-ea"/>
                <a:cs typeface="+mn-cs"/>
              </a:rPr>
              <a:t> Enteral </a:t>
            </a:r>
            <a:r>
              <a:rPr kumimoji="0" lang="en-US" sz="1150" b="0" i="1" u="none" strike="noStrike" kern="1200" cap="none" spc="0" normalizeH="0" baseline="0" noProof="0" err="1">
                <a:ln>
                  <a:noFill/>
                </a:ln>
                <a:solidFill>
                  <a:srgbClr val="006699"/>
                </a:solidFill>
                <a:effectLst/>
                <a:uLnTx/>
                <a:uFillTx/>
                <a:ea typeface="+mn-ea"/>
                <a:cs typeface="+mn-cs"/>
              </a:rPr>
              <a:t>Nutr</a:t>
            </a:r>
            <a:r>
              <a:rPr kumimoji="0" lang="en-US" sz="1150" b="0" i="1" u="none" strike="noStrike" kern="1200" cap="none" spc="0" normalizeH="0" baseline="0" noProof="0">
                <a:ln>
                  <a:noFill/>
                </a:ln>
                <a:solidFill>
                  <a:srgbClr val="006699"/>
                </a:solidFill>
                <a:effectLst/>
                <a:uLnTx/>
                <a:uFillTx/>
                <a:ea typeface="+mn-ea"/>
                <a:cs typeface="+mn-cs"/>
              </a:rPr>
              <a:t>. 2021;45(1):94-101.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err="1">
                <a:ln>
                  <a:noFill/>
                </a:ln>
                <a:solidFill>
                  <a:srgbClr val="006699"/>
                </a:solidFill>
                <a:effectLst/>
                <a:uLnTx/>
                <a:uFillTx/>
                <a:ea typeface="+mn-ea"/>
                <a:cs typeface="+mn-cs"/>
              </a:rPr>
              <a:t>D'Ascenzo</a:t>
            </a:r>
            <a:r>
              <a:rPr kumimoji="0" lang="en-US" sz="1150" b="0" i="0" u="none" strike="noStrike" kern="1200" cap="none" spc="0" normalizeH="0" baseline="0" noProof="0">
                <a:ln>
                  <a:noFill/>
                </a:ln>
                <a:solidFill>
                  <a:srgbClr val="006699"/>
                </a:solidFill>
                <a:effectLst/>
                <a:uLnTx/>
                <a:uFillTx/>
                <a:ea typeface="+mn-ea"/>
                <a:cs typeface="+mn-cs"/>
              </a:rPr>
              <a:t> R, </a:t>
            </a:r>
            <a:r>
              <a:rPr kumimoji="0" lang="en-US" sz="1150" b="0" i="0" u="none" strike="noStrike" kern="1200" cap="none" spc="0" normalizeH="0" baseline="0" noProof="0" err="1">
                <a:ln>
                  <a:noFill/>
                </a:ln>
                <a:solidFill>
                  <a:srgbClr val="006699"/>
                </a:solidFill>
                <a:effectLst/>
                <a:uLnTx/>
                <a:uFillTx/>
                <a:ea typeface="+mn-ea"/>
                <a:cs typeface="+mn-cs"/>
              </a:rPr>
              <a:t>Savini</a:t>
            </a:r>
            <a:r>
              <a:rPr kumimoji="0" lang="en-US" sz="1150" b="0" i="0" u="none" strike="noStrike" kern="1200" cap="none" spc="0" normalizeH="0" baseline="0" noProof="0">
                <a:ln>
                  <a:noFill/>
                </a:ln>
                <a:solidFill>
                  <a:srgbClr val="006699"/>
                </a:solidFill>
                <a:effectLst/>
                <a:uLnTx/>
                <a:uFillTx/>
                <a:ea typeface="+mn-ea"/>
                <a:cs typeface="+mn-cs"/>
              </a:rPr>
              <a:t> S, </a:t>
            </a:r>
            <a:r>
              <a:rPr kumimoji="0" lang="en-US" sz="1150" b="0" i="0" u="none" strike="noStrike" kern="1200" cap="none" spc="0" normalizeH="0" baseline="0" noProof="0" err="1">
                <a:ln>
                  <a:noFill/>
                </a:ln>
                <a:solidFill>
                  <a:srgbClr val="006699"/>
                </a:solidFill>
                <a:effectLst/>
                <a:uLnTx/>
                <a:uFillTx/>
                <a:ea typeface="+mn-ea"/>
                <a:cs typeface="+mn-cs"/>
              </a:rPr>
              <a:t>Biagetti</a:t>
            </a:r>
            <a:r>
              <a:rPr kumimoji="0" lang="en-US" sz="1150" b="0" i="0" u="none" strike="noStrike" kern="1200" cap="none" spc="0" normalizeH="0" baseline="0" noProof="0">
                <a:ln>
                  <a:noFill/>
                </a:ln>
                <a:solidFill>
                  <a:srgbClr val="006699"/>
                </a:solidFill>
                <a:effectLst/>
                <a:uLnTx/>
                <a:uFillTx/>
                <a:ea typeface="+mn-ea"/>
                <a:cs typeface="+mn-cs"/>
              </a:rPr>
              <a:t> C, et al. </a:t>
            </a:r>
            <a:r>
              <a:rPr kumimoji="0" lang="en-US" sz="1150" b="0" i="1" u="none" strike="noStrike" kern="1200" cap="none" spc="0" normalizeH="0" baseline="0" noProof="0">
                <a:ln>
                  <a:noFill/>
                </a:ln>
                <a:solidFill>
                  <a:srgbClr val="006699"/>
                </a:solidFill>
                <a:effectLst/>
                <a:uLnTx/>
                <a:uFillTx/>
                <a:ea typeface="+mn-ea"/>
                <a:cs typeface="+mn-cs"/>
              </a:rPr>
              <a:t>Clinical nutrition (Edinburgh, Scotland). 2014;33(6):1002-1009.</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a:ln>
                  <a:noFill/>
                </a:ln>
                <a:solidFill>
                  <a:srgbClr val="006699"/>
                </a:solidFill>
                <a:effectLst/>
                <a:uLnTx/>
                <a:uFillTx/>
                <a:ea typeface="+mn-ea"/>
                <a:cs typeface="+mn-cs"/>
              </a:rPr>
              <a:t>Deshpande G, Simmer K, Deshmukh M, Mori TA, Croft KD, Kristensen J. Ped Gastroenterol Nutrition. </a:t>
            </a:r>
            <a:r>
              <a:rPr kumimoji="0" lang="en-US" sz="1150" b="0" i="1" u="none" strike="noStrike" kern="1200" cap="none" spc="0" normalizeH="0" baseline="0" noProof="0">
                <a:ln>
                  <a:noFill/>
                </a:ln>
                <a:solidFill>
                  <a:srgbClr val="006699"/>
                </a:solidFill>
                <a:effectLst/>
                <a:uLnTx/>
                <a:uFillTx/>
                <a:ea typeface="+mn-ea"/>
                <a:cs typeface="+mn-cs"/>
              </a:rPr>
              <a:t>2014;58(2):177-182.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a:ln>
                  <a:noFill/>
                </a:ln>
                <a:solidFill>
                  <a:srgbClr val="006699"/>
                </a:solidFill>
                <a:effectLst/>
                <a:uLnTx/>
                <a:uFillTx/>
                <a:ea typeface="+mn-ea"/>
                <a:cs typeface="+mn-cs"/>
              </a:rPr>
              <a:t>Hsiao CC, Lin HC, Chang YJ, et al.  </a:t>
            </a:r>
            <a:r>
              <a:rPr kumimoji="0" lang="en-US" sz="1150" b="0" i="1" u="none" strike="noStrike" kern="1200" cap="none" spc="0" normalizeH="0" baseline="0" noProof="0">
                <a:ln>
                  <a:noFill/>
                </a:ln>
                <a:solidFill>
                  <a:srgbClr val="006699"/>
                </a:solidFill>
                <a:effectLst/>
                <a:uLnTx/>
                <a:uFillTx/>
                <a:ea typeface="+mn-ea"/>
                <a:cs typeface="+mn-cs"/>
              </a:rPr>
              <a:t>Clinical nutrition (Edinburgh, Scotland). 2019;38(3):1045-1052.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err="1">
                <a:ln>
                  <a:noFill/>
                </a:ln>
                <a:solidFill>
                  <a:srgbClr val="006699"/>
                </a:solidFill>
                <a:effectLst/>
                <a:uLnTx/>
                <a:uFillTx/>
                <a:ea typeface="+mn-ea"/>
                <a:cs typeface="+mn-cs"/>
              </a:rPr>
              <a:t>Najm</a:t>
            </a:r>
            <a:r>
              <a:rPr kumimoji="0" lang="en-US" sz="1150" b="0" i="0" u="none" strike="noStrike" kern="1200" cap="none" spc="0" normalizeH="0" baseline="0" noProof="0">
                <a:ln>
                  <a:noFill/>
                </a:ln>
                <a:solidFill>
                  <a:srgbClr val="006699"/>
                </a:solidFill>
                <a:effectLst/>
                <a:uLnTx/>
                <a:uFillTx/>
                <a:ea typeface="+mn-ea"/>
                <a:cs typeface="+mn-cs"/>
              </a:rPr>
              <a:t> S, </a:t>
            </a:r>
            <a:r>
              <a:rPr kumimoji="0" lang="en-US" sz="1150" b="0" i="0" u="none" strike="noStrike" kern="1200" cap="none" spc="0" normalizeH="0" baseline="0" noProof="0" err="1">
                <a:ln>
                  <a:noFill/>
                </a:ln>
                <a:solidFill>
                  <a:srgbClr val="006699"/>
                </a:solidFill>
                <a:effectLst/>
                <a:uLnTx/>
                <a:uFillTx/>
                <a:ea typeface="+mn-ea"/>
                <a:cs typeface="+mn-cs"/>
              </a:rPr>
              <a:t>Lofqvist</a:t>
            </a:r>
            <a:r>
              <a:rPr kumimoji="0" lang="en-US" sz="1150" b="0" i="0" u="none" strike="noStrike" kern="1200" cap="none" spc="0" normalizeH="0" baseline="0" noProof="0">
                <a:ln>
                  <a:noFill/>
                </a:ln>
                <a:solidFill>
                  <a:srgbClr val="006699"/>
                </a:solidFill>
                <a:effectLst/>
                <a:uLnTx/>
                <a:uFillTx/>
                <a:ea typeface="+mn-ea"/>
                <a:cs typeface="+mn-cs"/>
              </a:rPr>
              <a:t> C, </a:t>
            </a:r>
            <a:r>
              <a:rPr kumimoji="0" lang="en-US" sz="1150" b="0" i="0" u="none" strike="noStrike" kern="1200" cap="none" spc="0" normalizeH="0" baseline="0" noProof="0" err="1">
                <a:ln>
                  <a:noFill/>
                </a:ln>
                <a:solidFill>
                  <a:srgbClr val="006699"/>
                </a:solidFill>
                <a:effectLst/>
                <a:uLnTx/>
                <a:uFillTx/>
                <a:ea typeface="+mn-ea"/>
                <a:cs typeface="+mn-cs"/>
              </a:rPr>
              <a:t>Hellgren</a:t>
            </a:r>
            <a:r>
              <a:rPr kumimoji="0" lang="en-US" sz="1150" b="0" i="0" u="none" strike="noStrike" kern="1200" cap="none" spc="0" normalizeH="0" baseline="0" noProof="0">
                <a:ln>
                  <a:noFill/>
                </a:ln>
                <a:solidFill>
                  <a:srgbClr val="006699"/>
                </a:solidFill>
                <a:effectLst/>
                <a:uLnTx/>
                <a:uFillTx/>
                <a:ea typeface="+mn-ea"/>
                <a:cs typeface="+mn-cs"/>
              </a:rPr>
              <a:t> G, et al. </a:t>
            </a:r>
            <a:r>
              <a:rPr kumimoji="0" lang="en-US" sz="1150" b="0" i="1" u="none" strike="noStrike" kern="1200" cap="none" spc="0" normalizeH="0" baseline="0" noProof="0">
                <a:ln>
                  <a:noFill/>
                </a:ln>
                <a:solidFill>
                  <a:srgbClr val="006699"/>
                </a:solidFill>
                <a:effectLst/>
                <a:uLnTx/>
                <a:uFillTx/>
                <a:ea typeface="+mn-ea"/>
                <a:cs typeface="+mn-cs"/>
              </a:rPr>
              <a:t>Clin </a:t>
            </a:r>
            <a:r>
              <a:rPr kumimoji="0" lang="en-US" sz="1150" b="0" i="1" u="none" strike="noStrike" kern="1200" cap="none" spc="0" normalizeH="0" baseline="0" noProof="0" err="1">
                <a:ln>
                  <a:noFill/>
                </a:ln>
                <a:solidFill>
                  <a:srgbClr val="006699"/>
                </a:solidFill>
                <a:effectLst/>
                <a:uLnTx/>
                <a:uFillTx/>
                <a:ea typeface="+mn-ea"/>
                <a:cs typeface="+mn-cs"/>
              </a:rPr>
              <a:t>Nutr</a:t>
            </a:r>
            <a:r>
              <a:rPr kumimoji="0" lang="en-US" sz="1150" b="0" i="1" u="none" strike="noStrike" kern="1200" cap="none" spc="0" normalizeH="0" baseline="0" noProof="0">
                <a:ln>
                  <a:noFill/>
                </a:ln>
                <a:solidFill>
                  <a:srgbClr val="006699"/>
                </a:solidFill>
                <a:effectLst/>
                <a:uLnTx/>
                <a:uFillTx/>
                <a:ea typeface="+mn-ea"/>
                <a:cs typeface="+mn-cs"/>
              </a:rPr>
              <a:t> ESPEN. 2017;20:17-23.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err="1">
                <a:ln>
                  <a:noFill/>
                </a:ln>
                <a:solidFill>
                  <a:srgbClr val="006699"/>
                </a:solidFill>
                <a:effectLst/>
                <a:uLnTx/>
                <a:uFillTx/>
                <a:ea typeface="+mn-ea"/>
                <a:cs typeface="+mn-cs"/>
              </a:rPr>
              <a:t>Savini</a:t>
            </a:r>
            <a:r>
              <a:rPr kumimoji="0" lang="en-US" sz="1150" b="0" i="0" u="none" strike="noStrike" kern="1200" cap="none" spc="0" normalizeH="0" baseline="0" noProof="0">
                <a:ln>
                  <a:noFill/>
                </a:ln>
                <a:solidFill>
                  <a:srgbClr val="006699"/>
                </a:solidFill>
                <a:effectLst/>
                <a:uLnTx/>
                <a:uFillTx/>
                <a:ea typeface="+mn-ea"/>
                <a:cs typeface="+mn-cs"/>
              </a:rPr>
              <a:t> S, </a:t>
            </a:r>
            <a:r>
              <a:rPr kumimoji="0" lang="en-US" sz="1150" b="0" i="0" u="none" strike="noStrike" kern="1200" cap="none" spc="0" normalizeH="0" baseline="0" noProof="0" err="1">
                <a:ln>
                  <a:noFill/>
                </a:ln>
                <a:solidFill>
                  <a:srgbClr val="006699"/>
                </a:solidFill>
                <a:effectLst/>
                <a:uLnTx/>
                <a:uFillTx/>
                <a:ea typeface="+mn-ea"/>
                <a:cs typeface="+mn-cs"/>
              </a:rPr>
              <a:t>D'Ascenzo</a:t>
            </a:r>
            <a:r>
              <a:rPr kumimoji="0" lang="en-US" sz="1150" b="0" i="0" u="none" strike="noStrike" kern="1200" cap="none" spc="0" normalizeH="0" baseline="0" noProof="0">
                <a:ln>
                  <a:noFill/>
                </a:ln>
                <a:solidFill>
                  <a:srgbClr val="006699"/>
                </a:solidFill>
                <a:effectLst/>
                <a:uLnTx/>
                <a:uFillTx/>
                <a:ea typeface="+mn-ea"/>
                <a:cs typeface="+mn-cs"/>
              </a:rPr>
              <a:t> R, </a:t>
            </a:r>
            <a:r>
              <a:rPr kumimoji="0" lang="en-US" sz="1150" b="0" i="0" u="none" strike="noStrike" kern="1200" cap="none" spc="0" normalizeH="0" baseline="0" noProof="0" err="1">
                <a:ln>
                  <a:noFill/>
                </a:ln>
                <a:solidFill>
                  <a:srgbClr val="006699"/>
                </a:solidFill>
                <a:effectLst/>
                <a:uLnTx/>
                <a:uFillTx/>
                <a:ea typeface="+mn-ea"/>
                <a:cs typeface="+mn-cs"/>
              </a:rPr>
              <a:t>Biagetti</a:t>
            </a:r>
            <a:r>
              <a:rPr kumimoji="0" lang="en-US" sz="1150" b="0" i="0" u="none" strike="noStrike" kern="1200" cap="none" spc="0" normalizeH="0" baseline="0" noProof="0">
                <a:ln>
                  <a:noFill/>
                </a:ln>
                <a:solidFill>
                  <a:srgbClr val="006699"/>
                </a:solidFill>
                <a:effectLst/>
                <a:uLnTx/>
                <a:uFillTx/>
                <a:ea typeface="+mn-ea"/>
                <a:cs typeface="+mn-cs"/>
              </a:rPr>
              <a:t> C, et al. </a:t>
            </a:r>
            <a:r>
              <a:rPr kumimoji="0" lang="en-US" sz="1150" b="0" i="1" u="none" strike="noStrike" kern="1200" cap="none" spc="0" normalizeH="0" baseline="0" noProof="0">
                <a:ln>
                  <a:noFill/>
                </a:ln>
                <a:solidFill>
                  <a:srgbClr val="006699"/>
                </a:solidFill>
                <a:effectLst/>
                <a:uLnTx/>
                <a:uFillTx/>
                <a:ea typeface="+mn-ea"/>
                <a:cs typeface="+mn-cs"/>
              </a:rPr>
              <a:t>The American journal of clinical nutrition. 2013;98(2):312-318.</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err="1">
                <a:ln>
                  <a:noFill/>
                </a:ln>
                <a:solidFill>
                  <a:srgbClr val="006699"/>
                </a:solidFill>
                <a:effectLst/>
                <a:uLnTx/>
                <a:uFillTx/>
                <a:ea typeface="+mn-ea"/>
                <a:cs typeface="+mn-cs"/>
              </a:rPr>
              <a:t>Tomsits</a:t>
            </a:r>
            <a:r>
              <a:rPr kumimoji="0" lang="en-US" sz="1150" b="0" i="0" u="none" strike="noStrike" kern="1200" cap="none" spc="0" normalizeH="0" baseline="0" noProof="0">
                <a:ln>
                  <a:noFill/>
                </a:ln>
                <a:solidFill>
                  <a:srgbClr val="006699"/>
                </a:solidFill>
                <a:effectLst/>
                <a:uLnTx/>
                <a:uFillTx/>
                <a:ea typeface="+mn-ea"/>
                <a:cs typeface="+mn-cs"/>
              </a:rPr>
              <a:t> E, Pataki M, </a:t>
            </a:r>
            <a:r>
              <a:rPr kumimoji="0" lang="en-US" sz="1150" b="0" i="0" u="none" strike="noStrike" kern="1200" cap="none" spc="0" normalizeH="0" baseline="0" noProof="0" err="1">
                <a:ln>
                  <a:noFill/>
                </a:ln>
                <a:solidFill>
                  <a:srgbClr val="006699"/>
                </a:solidFill>
                <a:effectLst/>
                <a:uLnTx/>
                <a:uFillTx/>
                <a:ea typeface="+mn-ea"/>
                <a:cs typeface="+mn-cs"/>
              </a:rPr>
              <a:t>Tolgyesi</a:t>
            </a:r>
            <a:r>
              <a:rPr kumimoji="0" lang="en-US" sz="1150" b="0" i="0" u="none" strike="noStrike" kern="1200" cap="none" spc="0" normalizeH="0" baseline="0" noProof="0">
                <a:ln>
                  <a:noFill/>
                </a:ln>
                <a:solidFill>
                  <a:srgbClr val="006699"/>
                </a:solidFill>
                <a:effectLst/>
                <a:uLnTx/>
                <a:uFillTx/>
                <a:ea typeface="+mn-ea"/>
                <a:cs typeface="+mn-cs"/>
              </a:rPr>
              <a:t> A, Fekete G, </a:t>
            </a:r>
            <a:r>
              <a:rPr kumimoji="0" lang="en-US" sz="1150" b="0" i="0" u="none" strike="noStrike" kern="1200" cap="none" spc="0" normalizeH="0" baseline="0" noProof="0" err="1">
                <a:ln>
                  <a:noFill/>
                </a:ln>
                <a:solidFill>
                  <a:srgbClr val="006699"/>
                </a:solidFill>
                <a:effectLst/>
                <a:uLnTx/>
                <a:uFillTx/>
                <a:ea typeface="+mn-ea"/>
                <a:cs typeface="+mn-cs"/>
              </a:rPr>
              <a:t>Rischak</a:t>
            </a:r>
            <a:r>
              <a:rPr kumimoji="0" lang="en-US" sz="1150" b="0" i="0" u="none" strike="noStrike" kern="1200" cap="none" spc="0" normalizeH="0" baseline="0" noProof="0">
                <a:ln>
                  <a:noFill/>
                </a:ln>
                <a:solidFill>
                  <a:srgbClr val="006699"/>
                </a:solidFill>
                <a:effectLst/>
                <a:uLnTx/>
                <a:uFillTx/>
                <a:ea typeface="+mn-ea"/>
                <a:cs typeface="+mn-cs"/>
              </a:rPr>
              <a:t> K, </a:t>
            </a:r>
            <a:r>
              <a:rPr kumimoji="0" lang="en-US" sz="1150" b="0" i="0" u="none" strike="noStrike" kern="1200" cap="none" spc="0" normalizeH="0" baseline="0" noProof="0" err="1">
                <a:ln>
                  <a:noFill/>
                </a:ln>
                <a:solidFill>
                  <a:srgbClr val="006699"/>
                </a:solidFill>
                <a:effectLst/>
                <a:uLnTx/>
                <a:uFillTx/>
                <a:ea typeface="+mn-ea"/>
                <a:cs typeface="+mn-cs"/>
              </a:rPr>
              <a:t>Szollar</a:t>
            </a:r>
            <a:r>
              <a:rPr kumimoji="0" lang="en-US" sz="1150" b="0" i="0" u="none" strike="noStrike" kern="1200" cap="none" spc="0" normalizeH="0" baseline="0" noProof="0">
                <a:ln>
                  <a:noFill/>
                </a:ln>
                <a:solidFill>
                  <a:srgbClr val="006699"/>
                </a:solidFill>
                <a:effectLst/>
                <a:uLnTx/>
                <a:uFillTx/>
                <a:ea typeface="+mn-ea"/>
                <a:cs typeface="+mn-cs"/>
              </a:rPr>
              <a:t> L. </a:t>
            </a:r>
            <a:r>
              <a:rPr kumimoji="0" lang="en-US" sz="1150" b="0" i="1" u="none" strike="noStrike" kern="1200" cap="none" spc="0" normalizeH="0" baseline="0" noProof="0">
                <a:ln>
                  <a:noFill/>
                </a:ln>
                <a:solidFill>
                  <a:srgbClr val="006699"/>
                </a:solidFill>
                <a:effectLst/>
                <a:uLnTx/>
                <a:uFillTx/>
                <a:ea typeface="+mn-ea"/>
                <a:cs typeface="+mn-cs"/>
              </a:rPr>
              <a:t>Journal of pediatric gastroenterology and nutrition. 2010;51(4):514-521.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err="1">
                <a:ln>
                  <a:noFill/>
                </a:ln>
                <a:solidFill>
                  <a:srgbClr val="006699"/>
                </a:solidFill>
                <a:effectLst/>
                <a:uLnTx/>
                <a:uFillTx/>
                <a:ea typeface="+mn-ea"/>
                <a:cs typeface="+mn-cs"/>
              </a:rPr>
              <a:t>Skouroliakou</a:t>
            </a:r>
            <a:r>
              <a:rPr kumimoji="0" lang="en-US" sz="1150" b="0" i="0" u="none" strike="noStrike" kern="1200" cap="none" spc="0" normalizeH="0" baseline="0" noProof="0">
                <a:ln>
                  <a:noFill/>
                </a:ln>
                <a:solidFill>
                  <a:srgbClr val="006699"/>
                </a:solidFill>
                <a:effectLst/>
                <a:uLnTx/>
                <a:uFillTx/>
                <a:ea typeface="+mn-ea"/>
                <a:cs typeface="+mn-cs"/>
              </a:rPr>
              <a:t> M, Konstantinou D, </a:t>
            </a:r>
            <a:r>
              <a:rPr kumimoji="0" lang="en-US" sz="1150" b="0" i="0" u="none" strike="noStrike" kern="1200" cap="none" spc="0" normalizeH="0" baseline="0" noProof="0" err="1">
                <a:ln>
                  <a:noFill/>
                </a:ln>
                <a:solidFill>
                  <a:srgbClr val="006699"/>
                </a:solidFill>
                <a:effectLst/>
                <a:uLnTx/>
                <a:uFillTx/>
                <a:ea typeface="+mn-ea"/>
                <a:cs typeface="+mn-cs"/>
              </a:rPr>
              <a:t>Agakidis</a:t>
            </a:r>
            <a:r>
              <a:rPr kumimoji="0" lang="en-US" sz="1150" b="0" i="0" u="none" strike="noStrike" kern="1200" cap="none" spc="0" normalizeH="0" baseline="0" noProof="0">
                <a:ln>
                  <a:noFill/>
                </a:ln>
                <a:solidFill>
                  <a:srgbClr val="006699"/>
                </a:solidFill>
                <a:effectLst/>
                <a:uLnTx/>
                <a:uFillTx/>
                <a:ea typeface="+mn-ea"/>
                <a:cs typeface="+mn-cs"/>
              </a:rPr>
              <a:t> C, et al. </a:t>
            </a:r>
            <a:r>
              <a:rPr kumimoji="0" lang="en-US" sz="1150" b="0" i="1" u="none" strike="noStrike" kern="1200" cap="none" spc="0" normalizeH="0" baseline="0" noProof="0" err="1">
                <a:ln>
                  <a:noFill/>
                </a:ln>
                <a:solidFill>
                  <a:srgbClr val="006699"/>
                </a:solidFill>
                <a:effectLst/>
                <a:uLnTx/>
                <a:uFillTx/>
                <a:ea typeface="+mn-ea"/>
                <a:cs typeface="+mn-cs"/>
              </a:rPr>
              <a:t>Nutr</a:t>
            </a:r>
            <a:r>
              <a:rPr kumimoji="0" lang="en-US" sz="1150" b="0" i="1" u="none" strike="noStrike" kern="1200" cap="none" spc="0" normalizeH="0" baseline="0" noProof="0">
                <a:ln>
                  <a:noFill/>
                </a:ln>
                <a:solidFill>
                  <a:srgbClr val="006699"/>
                </a:solidFill>
                <a:effectLst/>
                <a:uLnTx/>
                <a:uFillTx/>
                <a:ea typeface="+mn-ea"/>
                <a:cs typeface="+mn-cs"/>
              </a:rPr>
              <a:t> Clin </a:t>
            </a:r>
            <a:r>
              <a:rPr kumimoji="0" lang="en-US" sz="1150" b="0" i="1" u="none" strike="noStrike" kern="1200" cap="none" spc="0" normalizeH="0" baseline="0" noProof="0" err="1">
                <a:ln>
                  <a:noFill/>
                </a:ln>
                <a:solidFill>
                  <a:srgbClr val="006699"/>
                </a:solidFill>
                <a:effectLst/>
                <a:uLnTx/>
                <a:uFillTx/>
                <a:ea typeface="+mn-ea"/>
                <a:cs typeface="+mn-cs"/>
              </a:rPr>
              <a:t>Pract</a:t>
            </a:r>
            <a:r>
              <a:rPr kumimoji="0" lang="en-US" sz="1150" b="0" i="1" u="none" strike="noStrike" kern="1200" cap="none" spc="0" normalizeH="0" baseline="0" noProof="0">
                <a:ln>
                  <a:noFill/>
                </a:ln>
                <a:solidFill>
                  <a:srgbClr val="006699"/>
                </a:solidFill>
                <a:effectLst/>
                <a:uLnTx/>
                <a:uFillTx/>
                <a:ea typeface="+mn-ea"/>
                <a:cs typeface="+mn-cs"/>
              </a:rPr>
              <a:t>. 2016;31(2):235-244.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err="1">
                <a:ln>
                  <a:noFill/>
                </a:ln>
                <a:solidFill>
                  <a:srgbClr val="006699"/>
                </a:solidFill>
                <a:effectLst/>
                <a:uLnTx/>
                <a:uFillTx/>
                <a:ea typeface="+mn-ea"/>
                <a:cs typeface="+mn-cs"/>
              </a:rPr>
              <a:t>Skouroliakou</a:t>
            </a:r>
            <a:r>
              <a:rPr kumimoji="0" lang="en-US" sz="1150" b="0" i="0" u="none" strike="noStrike" kern="1200" cap="none" spc="0" normalizeH="0" baseline="0" noProof="0">
                <a:ln>
                  <a:noFill/>
                </a:ln>
                <a:solidFill>
                  <a:srgbClr val="006699"/>
                </a:solidFill>
                <a:effectLst/>
                <a:uLnTx/>
                <a:uFillTx/>
                <a:ea typeface="+mn-ea"/>
                <a:cs typeface="+mn-cs"/>
              </a:rPr>
              <a:t> M, Konstantinou D, </a:t>
            </a:r>
            <a:r>
              <a:rPr kumimoji="0" lang="en-US" sz="1150" b="0" i="0" u="none" strike="noStrike" kern="1200" cap="none" spc="0" normalizeH="0" baseline="0" noProof="0" err="1">
                <a:ln>
                  <a:noFill/>
                </a:ln>
                <a:solidFill>
                  <a:srgbClr val="006699"/>
                </a:solidFill>
                <a:effectLst/>
                <a:uLnTx/>
                <a:uFillTx/>
                <a:ea typeface="+mn-ea"/>
                <a:cs typeface="+mn-cs"/>
              </a:rPr>
              <a:t>Koutri</a:t>
            </a:r>
            <a:r>
              <a:rPr kumimoji="0" lang="en-US" sz="1150" b="0" i="0" u="none" strike="noStrike" kern="1200" cap="none" spc="0" normalizeH="0" baseline="0" noProof="0">
                <a:ln>
                  <a:noFill/>
                </a:ln>
                <a:solidFill>
                  <a:srgbClr val="006699"/>
                </a:solidFill>
                <a:effectLst/>
                <a:uLnTx/>
                <a:uFillTx/>
                <a:ea typeface="+mn-ea"/>
                <a:cs typeface="+mn-cs"/>
              </a:rPr>
              <a:t> K, et al. </a:t>
            </a:r>
            <a:r>
              <a:rPr kumimoji="0" lang="en-US" sz="1150" b="0" i="1" u="none" strike="noStrike" kern="1200" cap="none" spc="0" normalizeH="0" baseline="0" noProof="0" err="1">
                <a:ln>
                  <a:noFill/>
                </a:ln>
                <a:solidFill>
                  <a:srgbClr val="006699"/>
                </a:solidFill>
                <a:effectLst/>
                <a:uLnTx/>
                <a:uFillTx/>
                <a:ea typeface="+mn-ea"/>
                <a:cs typeface="+mn-cs"/>
              </a:rPr>
              <a:t>Eur</a:t>
            </a:r>
            <a:r>
              <a:rPr kumimoji="0" lang="en-US" sz="1150" b="0" i="1" u="none" strike="noStrike" kern="1200" cap="none" spc="0" normalizeH="0" baseline="0" noProof="0">
                <a:ln>
                  <a:noFill/>
                </a:ln>
                <a:solidFill>
                  <a:srgbClr val="006699"/>
                </a:solidFill>
                <a:effectLst/>
                <a:uLnTx/>
                <a:uFillTx/>
                <a:ea typeface="+mn-ea"/>
                <a:cs typeface="+mn-cs"/>
              </a:rPr>
              <a:t> J Clin </a:t>
            </a:r>
            <a:r>
              <a:rPr kumimoji="0" lang="en-US" sz="1150" b="0" i="1" u="none" strike="noStrike" kern="1200" cap="none" spc="0" normalizeH="0" baseline="0" noProof="0" err="1">
                <a:ln>
                  <a:noFill/>
                </a:ln>
                <a:solidFill>
                  <a:srgbClr val="006699"/>
                </a:solidFill>
                <a:effectLst/>
                <a:uLnTx/>
                <a:uFillTx/>
                <a:ea typeface="+mn-ea"/>
                <a:cs typeface="+mn-cs"/>
              </a:rPr>
              <a:t>Nutr</a:t>
            </a:r>
            <a:r>
              <a:rPr kumimoji="0" lang="en-US" sz="1150" b="0" i="1" u="none" strike="noStrike" kern="1200" cap="none" spc="0" normalizeH="0" baseline="0" noProof="0">
                <a:ln>
                  <a:noFill/>
                </a:ln>
                <a:solidFill>
                  <a:srgbClr val="006699"/>
                </a:solidFill>
                <a:effectLst/>
                <a:uLnTx/>
                <a:uFillTx/>
                <a:ea typeface="+mn-ea"/>
                <a:cs typeface="+mn-cs"/>
              </a:rPr>
              <a:t>. 2010;64(9):940-947.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err="1">
                <a:ln>
                  <a:noFill/>
                </a:ln>
                <a:solidFill>
                  <a:srgbClr val="006699"/>
                </a:solidFill>
                <a:effectLst/>
                <a:uLnTx/>
                <a:uFillTx/>
                <a:ea typeface="+mn-ea"/>
                <a:cs typeface="+mn-cs"/>
              </a:rPr>
              <a:t>Uthaya</a:t>
            </a:r>
            <a:r>
              <a:rPr kumimoji="0" lang="en-US" sz="1150" b="0" i="0" u="none" strike="noStrike" kern="1200" cap="none" spc="0" normalizeH="0" baseline="0" noProof="0">
                <a:ln>
                  <a:noFill/>
                </a:ln>
                <a:solidFill>
                  <a:srgbClr val="006699"/>
                </a:solidFill>
                <a:effectLst/>
                <a:uLnTx/>
                <a:uFillTx/>
                <a:ea typeface="+mn-ea"/>
                <a:cs typeface="+mn-cs"/>
              </a:rPr>
              <a:t> S, Liu X, </a:t>
            </a:r>
            <a:r>
              <a:rPr kumimoji="0" lang="en-US" sz="1150" b="0" i="0" u="none" strike="noStrike" kern="1200" cap="none" spc="0" normalizeH="0" baseline="0" noProof="0" err="1">
                <a:ln>
                  <a:noFill/>
                </a:ln>
                <a:solidFill>
                  <a:srgbClr val="006699"/>
                </a:solidFill>
                <a:effectLst/>
                <a:uLnTx/>
                <a:uFillTx/>
                <a:ea typeface="+mn-ea"/>
                <a:cs typeface="+mn-cs"/>
              </a:rPr>
              <a:t>Babalis</a:t>
            </a:r>
            <a:r>
              <a:rPr kumimoji="0" lang="en-US" sz="1150" b="0" i="0" u="none" strike="noStrike" kern="1200" cap="none" spc="0" normalizeH="0" baseline="0" noProof="0">
                <a:ln>
                  <a:noFill/>
                </a:ln>
                <a:solidFill>
                  <a:srgbClr val="006699"/>
                </a:solidFill>
                <a:effectLst/>
                <a:uLnTx/>
                <a:uFillTx/>
                <a:ea typeface="+mn-ea"/>
                <a:cs typeface="+mn-cs"/>
              </a:rPr>
              <a:t> D, et al.  Am J Clin </a:t>
            </a:r>
            <a:r>
              <a:rPr kumimoji="0" lang="en-US" sz="1150" b="0" i="0" u="none" strike="noStrike" kern="1200" cap="none" spc="0" normalizeH="0" baseline="0" noProof="0" err="1">
                <a:ln>
                  <a:noFill/>
                </a:ln>
                <a:solidFill>
                  <a:srgbClr val="006699"/>
                </a:solidFill>
                <a:effectLst/>
                <a:uLnTx/>
                <a:uFillTx/>
                <a:ea typeface="+mn-ea"/>
                <a:cs typeface="+mn-cs"/>
              </a:rPr>
              <a:t>Nutr</a:t>
            </a:r>
            <a:r>
              <a:rPr kumimoji="0" lang="en-US" sz="1150" b="0" i="0" u="none" strike="noStrike" kern="1200" cap="none" spc="0" normalizeH="0" baseline="0" noProof="0">
                <a:ln>
                  <a:noFill/>
                </a:ln>
                <a:solidFill>
                  <a:srgbClr val="006699"/>
                </a:solidFill>
                <a:effectLst/>
                <a:uLnTx/>
                <a:uFillTx/>
                <a:ea typeface="+mn-ea"/>
                <a:cs typeface="+mn-cs"/>
              </a:rPr>
              <a:t>. </a:t>
            </a:r>
            <a:r>
              <a:rPr kumimoji="0" lang="en-US" sz="1150" b="0" i="1" u="none" strike="noStrike" kern="1200" cap="none" spc="0" normalizeH="0" baseline="0" noProof="0">
                <a:ln>
                  <a:noFill/>
                </a:ln>
                <a:solidFill>
                  <a:srgbClr val="006699"/>
                </a:solidFill>
                <a:effectLst/>
                <a:uLnTx/>
                <a:uFillTx/>
                <a:ea typeface="+mn-ea"/>
                <a:cs typeface="+mn-cs"/>
              </a:rPr>
              <a:t>2016;103(6):1443-1452.</a:t>
            </a:r>
            <a:endParaRPr kumimoji="0" lang="en-US" sz="1150" b="0" i="0" u="none" strike="noStrike" kern="1200" cap="none" spc="0" normalizeH="0" baseline="0" noProof="0">
              <a:ln>
                <a:noFill/>
              </a:ln>
              <a:solidFill>
                <a:srgbClr val="006699"/>
              </a:solidFill>
              <a:effectLst/>
              <a:uLnTx/>
              <a:uFillTx/>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err="1">
                <a:ln>
                  <a:noFill/>
                </a:ln>
                <a:solidFill>
                  <a:srgbClr val="006699"/>
                </a:solidFill>
                <a:effectLst/>
                <a:uLnTx/>
                <a:uFillTx/>
                <a:ea typeface="+mn-ea"/>
                <a:cs typeface="+mn-cs"/>
              </a:rPr>
              <a:t>Repa</a:t>
            </a:r>
            <a:r>
              <a:rPr kumimoji="0" lang="en-US" sz="1150" b="0" i="0" u="none" strike="noStrike" kern="1200" cap="none" spc="0" normalizeH="0" baseline="0" noProof="0">
                <a:ln>
                  <a:noFill/>
                </a:ln>
                <a:solidFill>
                  <a:srgbClr val="006699"/>
                </a:solidFill>
                <a:effectLst/>
                <a:uLnTx/>
                <a:uFillTx/>
                <a:ea typeface="+mn-ea"/>
                <a:cs typeface="+mn-cs"/>
              </a:rPr>
              <a:t> A, Binder C, </a:t>
            </a:r>
            <a:r>
              <a:rPr kumimoji="0" lang="en-US" sz="1150" b="0" i="0" u="none" strike="noStrike" kern="1200" cap="none" spc="0" normalizeH="0" baseline="0" noProof="0" err="1">
                <a:ln>
                  <a:noFill/>
                </a:ln>
                <a:solidFill>
                  <a:srgbClr val="006699"/>
                </a:solidFill>
                <a:effectLst/>
                <a:uLnTx/>
                <a:uFillTx/>
                <a:ea typeface="+mn-ea"/>
                <a:cs typeface="+mn-cs"/>
              </a:rPr>
              <a:t>Thanhaeuser</a:t>
            </a:r>
            <a:r>
              <a:rPr kumimoji="0" lang="en-US" sz="1150" b="0" i="0" u="none" strike="noStrike" kern="1200" cap="none" spc="0" normalizeH="0" baseline="0" noProof="0">
                <a:ln>
                  <a:noFill/>
                </a:ln>
                <a:solidFill>
                  <a:srgbClr val="006699"/>
                </a:solidFill>
                <a:effectLst/>
                <a:uLnTx/>
                <a:uFillTx/>
                <a:ea typeface="+mn-ea"/>
                <a:cs typeface="+mn-cs"/>
              </a:rPr>
              <a:t> M, et al. </a:t>
            </a:r>
            <a:r>
              <a:rPr kumimoji="0" lang="en-US" sz="1150" b="0" i="1" u="none" strike="noStrike" kern="1200" cap="none" spc="0" normalizeH="0" baseline="0" noProof="0">
                <a:ln>
                  <a:noFill/>
                </a:ln>
                <a:solidFill>
                  <a:srgbClr val="006699"/>
                </a:solidFill>
                <a:effectLst/>
                <a:uLnTx/>
                <a:uFillTx/>
                <a:ea typeface="+mn-ea"/>
                <a:cs typeface="+mn-cs"/>
              </a:rPr>
              <a:t>J </a:t>
            </a:r>
            <a:r>
              <a:rPr kumimoji="0" lang="en-US" sz="1150" b="0" i="1" u="none" strike="noStrike" kern="1200" cap="none" spc="0" normalizeH="0" baseline="0" noProof="0" err="1">
                <a:ln>
                  <a:noFill/>
                </a:ln>
                <a:solidFill>
                  <a:srgbClr val="006699"/>
                </a:solidFill>
                <a:effectLst/>
                <a:uLnTx/>
                <a:uFillTx/>
                <a:ea typeface="+mn-ea"/>
                <a:cs typeface="+mn-cs"/>
              </a:rPr>
              <a:t>Pediatr</a:t>
            </a:r>
            <a:r>
              <a:rPr kumimoji="0" lang="en-US" sz="1150" b="0" i="1" u="none" strike="noStrike" kern="1200" cap="none" spc="0" normalizeH="0" baseline="0" noProof="0">
                <a:ln>
                  <a:noFill/>
                </a:ln>
                <a:solidFill>
                  <a:srgbClr val="006699"/>
                </a:solidFill>
                <a:effectLst/>
                <a:uLnTx/>
                <a:uFillTx/>
                <a:ea typeface="+mn-ea"/>
                <a:cs typeface="+mn-cs"/>
              </a:rPr>
              <a:t>. 2018;194:87-93 e81.</a:t>
            </a:r>
          </a:p>
          <a:p>
            <a:pPr fontAlgn="base">
              <a:lnSpc>
                <a:spcPct val="100000"/>
              </a:lnSpc>
              <a:spcBef>
                <a:spcPts val="0"/>
              </a:spcBef>
              <a:buFont typeface="+mj-lt"/>
              <a:buAutoNum type="arabicPeriod"/>
              <a:defRPr/>
            </a:pPr>
            <a:r>
              <a:rPr kumimoji="0" lang="en-US" sz="1150" b="0" u="none" strike="noStrike" kern="1200" cap="none" spc="0" normalizeH="0" baseline="0" noProof="0">
                <a:ln>
                  <a:noFill/>
                </a:ln>
                <a:solidFill>
                  <a:srgbClr val="006699"/>
                </a:solidFill>
                <a:effectLst/>
                <a:uLnTx/>
                <a:uFillTx/>
                <a:ea typeface="+mn-ea"/>
                <a:cs typeface="+mn-cs"/>
              </a:rPr>
              <a:t> </a:t>
            </a:r>
            <a:r>
              <a:rPr lang="en-US" sz="1150" b="0">
                <a:solidFill>
                  <a:srgbClr val="006699"/>
                </a:solidFill>
                <a:ea typeface="Calibri" panose="020F0502020204030204" pitchFamily="34" charset="0"/>
                <a:cs typeface="Calibri" panose="020F0502020204030204" pitchFamily="34" charset="0"/>
              </a:rPr>
              <a:t>Abrams SA et al. J Nutrition 2024; doi.org/10.1016/j.tjnut.2024.10.005</a:t>
            </a:r>
          </a:p>
          <a:p>
            <a:pPr fontAlgn="base">
              <a:lnSpc>
                <a:spcPct val="100000"/>
              </a:lnSpc>
              <a:spcBef>
                <a:spcPts val="0"/>
              </a:spcBef>
              <a:buFont typeface="+mj-lt"/>
              <a:buAutoNum type="arabicPeriod"/>
              <a:defRPr/>
            </a:pPr>
            <a:r>
              <a:rPr kumimoji="0" lang="en-US" sz="1150" b="0" i="0" u="none" strike="noStrike" kern="1200" cap="none" spc="0" normalizeH="0" baseline="0" noProof="0">
                <a:ln>
                  <a:noFill/>
                </a:ln>
                <a:solidFill>
                  <a:srgbClr val="006699"/>
                </a:solidFill>
                <a:effectLst/>
                <a:uLnTx/>
                <a:uFillTx/>
                <a:ea typeface="+mn-ea"/>
                <a:cs typeface="+mn-cs"/>
              </a:rPr>
              <a:t>Yang Q, Kong J, Bai RM et al. </a:t>
            </a:r>
            <a:r>
              <a:rPr kumimoji="0" lang="en-US" sz="1150" b="0" i="0" u="none" strike="noStrike" kern="1200" cap="none" spc="0" normalizeH="0" baseline="0" noProof="0" err="1">
                <a:ln>
                  <a:noFill/>
                </a:ln>
                <a:solidFill>
                  <a:srgbClr val="006699"/>
                </a:solidFill>
                <a:effectLst/>
                <a:uLnTx/>
                <a:uFillTx/>
                <a:ea typeface="+mn-ea"/>
                <a:cs typeface="+mn-cs"/>
              </a:rPr>
              <a:t>Eur</a:t>
            </a:r>
            <a:r>
              <a:rPr kumimoji="0" lang="en-US" sz="1150" b="0" i="0" u="none" strike="noStrike" kern="1200" cap="none" spc="0" normalizeH="0" baseline="0" noProof="0">
                <a:ln>
                  <a:noFill/>
                </a:ln>
                <a:solidFill>
                  <a:srgbClr val="006699"/>
                </a:solidFill>
                <a:effectLst/>
                <a:uLnTx/>
                <a:uFillTx/>
                <a:ea typeface="+mn-ea"/>
                <a:cs typeface="+mn-cs"/>
              </a:rPr>
              <a:t> J Clin </a:t>
            </a:r>
            <a:r>
              <a:rPr kumimoji="0" lang="en-US" sz="1150" b="0" i="0" u="none" strike="noStrike" kern="1200" cap="none" spc="0" normalizeH="0" baseline="0" noProof="0" err="1">
                <a:ln>
                  <a:noFill/>
                </a:ln>
                <a:solidFill>
                  <a:srgbClr val="006699"/>
                </a:solidFill>
                <a:effectLst/>
                <a:uLnTx/>
                <a:uFillTx/>
                <a:ea typeface="+mn-ea"/>
                <a:cs typeface="+mn-cs"/>
              </a:rPr>
              <a:t>Nutr</a:t>
            </a:r>
            <a:r>
              <a:rPr kumimoji="0" lang="en-US" sz="1150" b="0" i="0" u="none" strike="noStrike" kern="1200" cap="none" spc="0" normalizeH="0" baseline="0" noProof="0">
                <a:ln>
                  <a:noFill/>
                </a:ln>
                <a:solidFill>
                  <a:srgbClr val="006699"/>
                </a:solidFill>
                <a:effectLst/>
                <a:uLnTx/>
                <a:uFillTx/>
                <a:ea typeface="+mn-ea"/>
                <a:cs typeface="+mn-cs"/>
              </a:rPr>
              <a:t> 2023; 77: 823</a:t>
            </a:r>
            <a:endParaRPr kumimoji="0" lang="en-US" sz="1150" b="0" u="none" strike="noStrike" kern="1200" cap="none" spc="0" normalizeH="0" baseline="0" noProof="0">
              <a:ln>
                <a:noFill/>
              </a:ln>
              <a:solidFill>
                <a:srgbClr val="006699"/>
              </a:solidFill>
              <a:effectLst/>
              <a:uLnTx/>
              <a:uFillTx/>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a:ln>
                  <a:noFill/>
                </a:ln>
                <a:solidFill>
                  <a:srgbClr val="006699"/>
                </a:solidFill>
                <a:effectLst/>
                <a:uLnTx/>
                <a:uFillTx/>
                <a:ea typeface="+mn-ea"/>
                <a:cs typeface="+mn-cs"/>
              </a:rPr>
              <a:t>Kim ES, Lee LJ, Romero T, Calkins KL. </a:t>
            </a:r>
            <a:r>
              <a:rPr kumimoji="0" lang="en-US" sz="1150" b="0" i="1" u="none" strike="noStrike" kern="1200" cap="none" spc="0" normalizeH="0" baseline="0" noProof="0">
                <a:ln>
                  <a:noFill/>
                </a:ln>
                <a:solidFill>
                  <a:srgbClr val="006699"/>
                </a:solidFill>
                <a:effectLst/>
                <a:uLnTx/>
                <a:uFillTx/>
                <a:ea typeface="+mn-ea"/>
                <a:cs typeface="+mn-cs"/>
              </a:rPr>
              <a:t>Journal of Parenteral and Enteral Nutrition. 2023;47(3):354-363.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err="1">
                <a:ln>
                  <a:noFill/>
                </a:ln>
                <a:solidFill>
                  <a:srgbClr val="006699"/>
                </a:solidFill>
                <a:effectLst/>
                <a:uLnTx/>
                <a:uFillTx/>
                <a:ea typeface="+mn-ea"/>
                <a:cs typeface="+mn-cs"/>
              </a:rPr>
              <a:t>Uberos</a:t>
            </a:r>
            <a:r>
              <a:rPr kumimoji="0" lang="en-US" sz="1150" b="0" i="0" u="none" strike="noStrike" kern="1200" cap="none" spc="0" normalizeH="0" baseline="0" noProof="0">
                <a:ln>
                  <a:noFill/>
                </a:ln>
                <a:solidFill>
                  <a:srgbClr val="006699"/>
                </a:solidFill>
                <a:effectLst/>
                <a:uLnTx/>
                <a:uFillTx/>
                <a:ea typeface="+mn-ea"/>
                <a:cs typeface="+mn-cs"/>
              </a:rPr>
              <a:t> J, Jimenez-</a:t>
            </a:r>
            <a:r>
              <a:rPr kumimoji="0" lang="en-US" sz="1150" b="0" i="0" u="none" strike="noStrike" kern="1200" cap="none" spc="0" normalizeH="0" baseline="0" noProof="0" err="1">
                <a:ln>
                  <a:noFill/>
                </a:ln>
                <a:solidFill>
                  <a:srgbClr val="006699"/>
                </a:solidFill>
                <a:effectLst/>
                <a:uLnTx/>
                <a:uFillTx/>
                <a:ea typeface="+mn-ea"/>
                <a:cs typeface="+mn-cs"/>
              </a:rPr>
              <a:t>Montilla</a:t>
            </a:r>
            <a:r>
              <a:rPr kumimoji="0" lang="en-US" sz="1150" b="0" i="0" u="none" strike="noStrike" kern="1200" cap="none" spc="0" normalizeH="0" baseline="0" noProof="0">
                <a:ln>
                  <a:noFill/>
                </a:ln>
                <a:solidFill>
                  <a:srgbClr val="006699"/>
                </a:solidFill>
                <a:effectLst/>
                <a:uLnTx/>
                <a:uFillTx/>
                <a:ea typeface="+mn-ea"/>
                <a:cs typeface="+mn-cs"/>
              </a:rPr>
              <a:t> S, Molina-Oya M, </a:t>
            </a:r>
            <a:r>
              <a:rPr lang="en-US" sz="1150" b="0">
                <a:solidFill>
                  <a:srgbClr val="006699"/>
                </a:solidFill>
              </a:rPr>
              <a:t>et al</a:t>
            </a:r>
            <a:r>
              <a:rPr kumimoji="0" lang="en-US" sz="1150" b="0" i="0" u="none" strike="noStrike" kern="1200" cap="none" spc="0" normalizeH="0" baseline="0" noProof="0">
                <a:ln>
                  <a:noFill/>
                </a:ln>
                <a:solidFill>
                  <a:srgbClr val="006699"/>
                </a:solidFill>
                <a:effectLst/>
                <a:uLnTx/>
                <a:uFillTx/>
                <a:ea typeface="+mn-ea"/>
                <a:cs typeface="+mn-cs"/>
              </a:rPr>
              <a:t>.  </a:t>
            </a:r>
            <a:r>
              <a:rPr kumimoji="0" lang="en-US" sz="1150" b="0" i="1" u="none" strike="noStrike" kern="1200" cap="none" spc="0" normalizeH="0" baseline="0" noProof="0">
                <a:ln>
                  <a:noFill/>
                </a:ln>
                <a:solidFill>
                  <a:srgbClr val="006699"/>
                </a:solidFill>
                <a:effectLst/>
                <a:uLnTx/>
                <a:uFillTx/>
                <a:ea typeface="+mn-ea"/>
                <a:cs typeface="+mn-cs"/>
              </a:rPr>
              <a:t>American journal of perinatology. 2021;38(9):952-959.</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a:ln>
                  <a:noFill/>
                </a:ln>
                <a:solidFill>
                  <a:srgbClr val="006699"/>
                </a:solidFill>
                <a:effectLst/>
                <a:uLnTx/>
                <a:uFillTx/>
                <a:ea typeface="+mn-ea"/>
                <a:cs typeface="+mn-cs"/>
              </a:rPr>
              <a:t>Choudhary N et al. </a:t>
            </a:r>
            <a:r>
              <a:rPr kumimoji="0" lang="en-US" sz="1150" b="0" i="1" u="none" strike="noStrike" kern="1200" cap="none" spc="0" normalizeH="0" baseline="0" noProof="0">
                <a:ln>
                  <a:noFill/>
                </a:ln>
                <a:solidFill>
                  <a:srgbClr val="006699"/>
                </a:solidFill>
                <a:effectLst/>
                <a:uLnTx/>
                <a:uFillTx/>
                <a:ea typeface="+mn-ea"/>
                <a:cs typeface="+mn-cs"/>
              </a:rPr>
              <a:t>European Journal of Pediatrics</a:t>
            </a:r>
            <a:r>
              <a:rPr kumimoji="0" lang="en-US" sz="1150" b="0" i="0" u="none" strike="noStrike" kern="1200" cap="none" spc="0" normalizeH="0" baseline="0" noProof="0">
                <a:ln>
                  <a:noFill/>
                </a:ln>
                <a:solidFill>
                  <a:srgbClr val="006699"/>
                </a:solidFill>
                <a:effectLst/>
                <a:uLnTx/>
                <a:uFillTx/>
                <a:ea typeface="+mn-ea"/>
                <a:cs typeface="+mn-cs"/>
              </a:rPr>
              <a:t>. 2018;177(5):723-731.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a:ln>
                  <a:noFill/>
                </a:ln>
                <a:solidFill>
                  <a:srgbClr val="006699"/>
                </a:solidFill>
                <a:effectLst/>
                <a:uLnTx/>
                <a:uFillTx/>
                <a:ea typeface="+mn-ea"/>
                <a:cs typeface="+mn-cs"/>
              </a:rPr>
              <a:t>Tu CF. et al</a:t>
            </a:r>
            <a:r>
              <a:rPr kumimoji="0" lang="en-US" sz="1150" b="0" i="1" u="none" strike="noStrike" kern="1200" cap="none" spc="0" normalizeH="0" baseline="0" noProof="0">
                <a:ln>
                  <a:noFill/>
                </a:ln>
                <a:solidFill>
                  <a:srgbClr val="006699"/>
                </a:solidFill>
                <a:effectLst/>
                <a:uLnTx/>
                <a:uFillTx/>
                <a:ea typeface="+mn-ea"/>
                <a:cs typeface="+mn-cs"/>
              </a:rPr>
              <a:t>. </a:t>
            </a:r>
            <a:r>
              <a:rPr kumimoji="0" lang="en-US" sz="1150" b="0" i="1" u="none" strike="noStrike" kern="1200" cap="none" spc="0" normalizeH="0" baseline="0" noProof="0" err="1">
                <a:ln>
                  <a:noFill/>
                </a:ln>
                <a:solidFill>
                  <a:srgbClr val="006699"/>
                </a:solidFill>
                <a:effectLst/>
                <a:uLnTx/>
                <a:uFillTx/>
                <a:ea typeface="+mn-ea"/>
                <a:cs typeface="+mn-cs"/>
              </a:rPr>
              <a:t>Pediatr</a:t>
            </a:r>
            <a:r>
              <a:rPr kumimoji="0" lang="en-US" sz="1150" b="0" i="1" u="none" strike="noStrike" kern="1200" cap="none" spc="0" normalizeH="0" baseline="0" noProof="0">
                <a:ln>
                  <a:noFill/>
                </a:ln>
                <a:solidFill>
                  <a:srgbClr val="006699"/>
                </a:solidFill>
                <a:effectLst/>
                <a:uLnTx/>
                <a:uFillTx/>
                <a:ea typeface="+mn-ea"/>
                <a:cs typeface="+mn-cs"/>
              </a:rPr>
              <a:t> </a:t>
            </a:r>
            <a:r>
              <a:rPr kumimoji="0" lang="en-US" sz="1150" b="0" i="1" u="none" strike="noStrike" kern="1200" cap="none" spc="0" normalizeH="0" baseline="0" noProof="0" err="1">
                <a:ln>
                  <a:noFill/>
                </a:ln>
                <a:solidFill>
                  <a:srgbClr val="006699"/>
                </a:solidFill>
                <a:effectLst/>
                <a:uLnTx/>
                <a:uFillTx/>
                <a:ea typeface="+mn-ea"/>
                <a:cs typeface="+mn-cs"/>
              </a:rPr>
              <a:t>Neonatol</a:t>
            </a:r>
            <a:r>
              <a:rPr kumimoji="0" lang="en-US" sz="1150" b="0" i="0" u="none" strike="noStrike" kern="1200" cap="none" spc="0" normalizeH="0" baseline="0" noProof="0">
                <a:ln>
                  <a:noFill/>
                </a:ln>
                <a:solidFill>
                  <a:srgbClr val="006699"/>
                </a:solidFill>
                <a:effectLst/>
                <a:uLnTx/>
                <a:uFillTx/>
                <a:ea typeface="+mn-ea"/>
                <a:cs typeface="+mn-cs"/>
              </a:rPr>
              <a:t>. 2020;61(2):224-230.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a:ln>
                  <a:noFill/>
                </a:ln>
                <a:solidFill>
                  <a:srgbClr val="006699"/>
                </a:solidFill>
                <a:effectLst/>
                <a:uLnTx/>
                <a:uFillTx/>
                <a:ea typeface="+mn-ea"/>
                <a:cs typeface="+mn-cs"/>
              </a:rPr>
              <a:t>Franco S et al. </a:t>
            </a:r>
            <a:r>
              <a:rPr kumimoji="0" lang="en-US" sz="1150" b="0" i="1" u="none" strike="noStrike" kern="1200" cap="none" spc="0" normalizeH="0" baseline="0" noProof="0">
                <a:ln>
                  <a:noFill/>
                </a:ln>
                <a:solidFill>
                  <a:srgbClr val="006699"/>
                </a:solidFill>
                <a:effectLst/>
                <a:uLnTx/>
                <a:uFillTx/>
                <a:ea typeface="+mn-ea"/>
                <a:cs typeface="+mn-cs"/>
              </a:rPr>
              <a:t>JPEN J </a:t>
            </a:r>
            <a:r>
              <a:rPr kumimoji="0" lang="en-US" sz="1150" b="0" i="1" u="none" strike="noStrike" kern="1200" cap="none" spc="0" normalizeH="0" baseline="0" noProof="0" err="1">
                <a:ln>
                  <a:noFill/>
                </a:ln>
                <a:solidFill>
                  <a:srgbClr val="006699"/>
                </a:solidFill>
                <a:effectLst/>
                <a:uLnTx/>
                <a:uFillTx/>
                <a:ea typeface="+mn-ea"/>
                <a:cs typeface="+mn-cs"/>
              </a:rPr>
              <a:t>Parenter</a:t>
            </a:r>
            <a:r>
              <a:rPr kumimoji="0" lang="en-US" sz="1150" b="0" i="1" u="none" strike="noStrike" kern="1200" cap="none" spc="0" normalizeH="0" baseline="0" noProof="0">
                <a:ln>
                  <a:noFill/>
                </a:ln>
                <a:solidFill>
                  <a:srgbClr val="006699"/>
                </a:solidFill>
                <a:effectLst/>
                <a:uLnTx/>
                <a:uFillTx/>
                <a:ea typeface="+mn-ea"/>
                <a:cs typeface="+mn-cs"/>
              </a:rPr>
              <a:t> Enteral Nutrition </a:t>
            </a:r>
            <a:r>
              <a:rPr kumimoji="0" lang="en-US" sz="1150" b="0" i="0" u="none" strike="noStrike" kern="1200" cap="none" spc="0" normalizeH="0" baseline="0" noProof="0">
                <a:ln>
                  <a:noFill/>
                </a:ln>
                <a:solidFill>
                  <a:srgbClr val="006699"/>
                </a:solidFill>
                <a:effectLst/>
                <a:uLnTx/>
                <a:uFillTx/>
                <a:ea typeface="+mn-ea"/>
                <a:cs typeface="+mn-cs"/>
              </a:rPr>
              <a:t>2021; 45(6): 1204 – 12.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50" b="0" i="0" u="none" strike="noStrike" kern="1200" cap="none" spc="0" normalizeH="0" baseline="0" noProof="0" err="1">
                <a:ln>
                  <a:noFill/>
                </a:ln>
                <a:solidFill>
                  <a:srgbClr val="006699"/>
                </a:solidFill>
                <a:effectLst/>
                <a:uLnTx/>
                <a:uFillTx/>
                <a:ea typeface="+mn-ea"/>
                <a:cs typeface="+mn-cs"/>
              </a:rPr>
              <a:t>Asfour</a:t>
            </a:r>
            <a:r>
              <a:rPr kumimoji="0" lang="en-US" sz="1150" b="0" i="0" u="none" strike="noStrike" kern="1200" cap="none" spc="0" normalizeH="0" baseline="0" noProof="0">
                <a:ln>
                  <a:noFill/>
                </a:ln>
                <a:solidFill>
                  <a:srgbClr val="006699"/>
                </a:solidFill>
                <a:effectLst/>
                <a:uLnTx/>
                <a:uFillTx/>
                <a:ea typeface="+mn-ea"/>
                <a:cs typeface="+mn-cs"/>
              </a:rPr>
              <a:t> SS et al. </a:t>
            </a:r>
            <a:r>
              <a:rPr kumimoji="0" lang="en-US" sz="1150" b="0" i="1" u="none" strike="noStrike" kern="1200" cap="none" spc="0" normalizeH="0" baseline="0" noProof="0">
                <a:ln>
                  <a:noFill/>
                </a:ln>
                <a:solidFill>
                  <a:srgbClr val="006699"/>
                </a:solidFill>
                <a:effectLst/>
                <a:uLnTx/>
                <a:uFillTx/>
                <a:ea typeface="+mn-ea"/>
                <a:cs typeface="+mn-cs"/>
              </a:rPr>
              <a:t>Nutrient</a:t>
            </a:r>
            <a:r>
              <a:rPr kumimoji="0" lang="en-US" sz="1150" b="0" i="0" u="none" strike="noStrike" kern="1200" cap="none" spc="0" normalizeH="0" baseline="0" noProof="0">
                <a:ln>
                  <a:noFill/>
                </a:ln>
                <a:solidFill>
                  <a:srgbClr val="006699"/>
                </a:solidFill>
                <a:effectLst/>
                <a:uLnTx/>
                <a:uFillTx/>
                <a:ea typeface="+mn-ea"/>
                <a:cs typeface="+mn-cs"/>
              </a:rPr>
              <a:t>s 2022; 14(19): </a:t>
            </a:r>
            <a:r>
              <a:rPr kumimoji="0" lang="en-US" sz="1150" b="0" i="0" u="none" strike="noStrike" kern="1200" cap="none" spc="0" normalizeH="0" baseline="0" noProof="0" err="1">
                <a:ln>
                  <a:noFill/>
                </a:ln>
                <a:solidFill>
                  <a:srgbClr val="006699"/>
                </a:solidFill>
                <a:effectLst/>
                <a:uLnTx/>
                <a:uFillTx/>
                <a:ea typeface="+mn-ea"/>
                <a:cs typeface="+mn-cs"/>
              </a:rPr>
              <a:t>doi</a:t>
            </a:r>
            <a:r>
              <a:rPr kumimoji="0" lang="en-US" sz="1150" b="0" i="0" u="none" strike="noStrike" kern="1200" cap="none" spc="0" normalizeH="0" baseline="0" noProof="0">
                <a:ln>
                  <a:noFill/>
                </a:ln>
                <a:solidFill>
                  <a:srgbClr val="006699"/>
                </a:solidFill>
                <a:effectLst/>
                <a:uLnTx/>
                <a:uFillTx/>
                <a:ea typeface="+mn-ea"/>
                <a:cs typeface="+mn-cs"/>
              </a:rPr>
              <a:t>: 10.3390/nu14193952. </a:t>
            </a:r>
          </a:p>
          <a:p>
            <a:pPr>
              <a:lnSpc>
                <a:spcPct val="100000"/>
              </a:lnSpc>
              <a:spcBef>
                <a:spcPts val="0"/>
              </a:spcBef>
              <a:buFont typeface="+mj-lt"/>
              <a:buAutoNum type="arabicPeriod"/>
              <a:defRPr/>
            </a:pPr>
            <a:r>
              <a:rPr kumimoji="0" lang="en-US" sz="1150" b="0" u="none" strike="noStrike" kern="1200" cap="none" spc="0" normalizeH="0" baseline="0" noProof="0">
                <a:ln>
                  <a:noFill/>
                </a:ln>
                <a:solidFill>
                  <a:srgbClr val="006699"/>
                </a:solidFill>
                <a:effectLst/>
                <a:uLnTx/>
                <a:uFillTx/>
                <a:ea typeface="+mn-ea"/>
                <a:cs typeface="+mn-cs"/>
              </a:rPr>
              <a:t>Li X, Chen L et al. </a:t>
            </a:r>
            <a:r>
              <a:rPr kumimoji="0" lang="en-US" sz="1150" b="0" i="1" u="none" strike="noStrike" kern="1200" cap="none" spc="0" normalizeH="0" baseline="0" noProof="0">
                <a:ln>
                  <a:noFill/>
                </a:ln>
                <a:solidFill>
                  <a:srgbClr val="006699"/>
                </a:solidFill>
                <a:effectLst/>
                <a:uLnTx/>
                <a:uFillTx/>
                <a:ea typeface="+mn-ea"/>
                <a:cs typeface="+mn-cs"/>
              </a:rPr>
              <a:t>JPEN</a:t>
            </a:r>
            <a:r>
              <a:rPr kumimoji="0" lang="en-US" sz="1150" b="0" u="none" strike="noStrike" kern="1200" cap="none" spc="0" normalizeH="0" baseline="0" noProof="0">
                <a:ln>
                  <a:noFill/>
                </a:ln>
                <a:solidFill>
                  <a:srgbClr val="006699"/>
                </a:solidFill>
                <a:effectLst/>
                <a:uLnTx/>
                <a:uFillTx/>
                <a:ea typeface="+mn-ea"/>
                <a:cs typeface="+mn-cs"/>
              </a:rPr>
              <a:t> 2024; DOI: 10.1002/jpen.2588</a:t>
            </a:r>
          </a:p>
          <a:p>
            <a:pPr>
              <a:lnSpc>
                <a:spcPct val="100000"/>
              </a:lnSpc>
              <a:spcBef>
                <a:spcPts val="0"/>
              </a:spcBef>
              <a:buFont typeface="+mj-lt"/>
              <a:buAutoNum type="arabicPeriod"/>
              <a:defRPr/>
            </a:pPr>
            <a:r>
              <a:rPr lang="en-US" sz="1150" b="0">
                <a:solidFill>
                  <a:srgbClr val="006699"/>
                </a:solidFill>
              </a:rPr>
              <a:t>Li X, Zhao R et al. </a:t>
            </a:r>
            <a:r>
              <a:rPr lang="en-US" sz="1150" b="0" i="1">
                <a:solidFill>
                  <a:srgbClr val="006699"/>
                </a:solidFill>
              </a:rPr>
              <a:t>Asia Pac J Clin </a:t>
            </a:r>
            <a:r>
              <a:rPr lang="en-US" sz="1150" b="0" i="1" err="1">
                <a:solidFill>
                  <a:srgbClr val="006699"/>
                </a:solidFill>
              </a:rPr>
              <a:t>Nutr</a:t>
            </a:r>
            <a:r>
              <a:rPr lang="en-US" sz="1150" b="0" i="1">
                <a:solidFill>
                  <a:srgbClr val="006699"/>
                </a:solidFill>
              </a:rPr>
              <a:t> </a:t>
            </a:r>
            <a:r>
              <a:rPr lang="en-US" sz="1150" b="0">
                <a:solidFill>
                  <a:srgbClr val="006699"/>
                </a:solidFill>
              </a:rPr>
              <a:t>2023; 32(1): 77 – 84.</a:t>
            </a:r>
          </a:p>
          <a:p>
            <a:pPr>
              <a:lnSpc>
                <a:spcPct val="100000"/>
              </a:lnSpc>
              <a:spcBef>
                <a:spcPts val="0"/>
              </a:spcBef>
              <a:buFont typeface="+mj-lt"/>
              <a:buAutoNum type="arabicPeriod"/>
              <a:defRPr/>
            </a:pPr>
            <a:r>
              <a:rPr lang="en-US" sz="1150" b="0">
                <a:solidFill>
                  <a:srgbClr val="006699"/>
                </a:solidFill>
              </a:rPr>
              <a:t>Khalifa M, </a:t>
            </a:r>
            <a:r>
              <a:rPr lang="en-US" sz="1150" b="0" err="1">
                <a:solidFill>
                  <a:srgbClr val="006699"/>
                </a:solidFill>
              </a:rPr>
              <a:t>Fanag</a:t>
            </a:r>
            <a:r>
              <a:rPr lang="en-US" sz="1150" b="0">
                <a:solidFill>
                  <a:srgbClr val="006699"/>
                </a:solidFill>
              </a:rPr>
              <a:t> M, Hanafi NF, Gouda H. </a:t>
            </a:r>
            <a:r>
              <a:rPr lang="en-US" sz="1150" b="0" i="1">
                <a:solidFill>
                  <a:srgbClr val="006699"/>
                </a:solidFill>
              </a:rPr>
              <a:t>Senses Sci (Educ Sci Tech)</a:t>
            </a:r>
            <a:r>
              <a:rPr lang="en-US" sz="1150" b="0">
                <a:solidFill>
                  <a:srgbClr val="006699"/>
                </a:solidFill>
              </a:rPr>
              <a:t> 2024; 11(2): 78 – 88.  </a:t>
            </a:r>
          </a:p>
          <a:p>
            <a:pPr>
              <a:lnSpc>
                <a:spcPct val="100000"/>
              </a:lnSpc>
              <a:spcBef>
                <a:spcPts val="0"/>
              </a:spcBef>
              <a:buFont typeface="+mj-lt"/>
              <a:buAutoNum type="arabicPeriod"/>
              <a:defRPr/>
            </a:pPr>
            <a:r>
              <a:rPr lang="en-US" sz="1150" b="0" err="1">
                <a:solidFill>
                  <a:srgbClr val="006699"/>
                </a:solidFill>
              </a:rPr>
              <a:t>Velumula</a:t>
            </a:r>
            <a:r>
              <a:rPr lang="en-US" sz="1150" b="0">
                <a:solidFill>
                  <a:srgbClr val="006699"/>
                </a:solidFill>
              </a:rPr>
              <a:t> PK, </a:t>
            </a:r>
            <a:r>
              <a:rPr lang="en-US" sz="1150" b="0" err="1">
                <a:solidFill>
                  <a:srgbClr val="006699"/>
                </a:solidFill>
              </a:rPr>
              <a:t>Boddu</a:t>
            </a:r>
            <a:r>
              <a:rPr lang="en-US" sz="1150" b="0">
                <a:solidFill>
                  <a:srgbClr val="006699"/>
                </a:solidFill>
              </a:rPr>
              <a:t> PK et al. </a:t>
            </a:r>
            <a:r>
              <a:rPr lang="en-US" sz="1150" b="0" i="1">
                <a:solidFill>
                  <a:srgbClr val="006699"/>
                </a:solidFill>
              </a:rPr>
              <a:t>JPEN</a:t>
            </a:r>
            <a:r>
              <a:rPr lang="en-US" sz="1150" b="0">
                <a:solidFill>
                  <a:srgbClr val="006699"/>
                </a:solidFill>
              </a:rPr>
              <a:t> 2024; </a:t>
            </a:r>
            <a:r>
              <a:rPr lang="en-US" sz="1150" b="0" err="1">
                <a:solidFill>
                  <a:srgbClr val="006699"/>
                </a:solidFill>
              </a:rPr>
              <a:t>doi</a:t>
            </a:r>
            <a:r>
              <a:rPr lang="en-US" sz="1150" b="0">
                <a:solidFill>
                  <a:srgbClr val="006699"/>
                </a:solidFill>
              </a:rPr>
              <a:t>: 10.1002/jpen.2689.   </a:t>
            </a:r>
          </a:p>
          <a:p>
            <a:pPr>
              <a:lnSpc>
                <a:spcPct val="100000"/>
              </a:lnSpc>
              <a:spcBef>
                <a:spcPts val="0"/>
              </a:spcBef>
              <a:buFont typeface="+mj-lt"/>
              <a:buAutoNum type="arabicPeriod"/>
              <a:defRPr/>
            </a:pPr>
            <a:r>
              <a:rPr lang="en-US" sz="1150" b="0">
                <a:solidFill>
                  <a:srgbClr val="006699"/>
                </a:solidFill>
              </a:rPr>
              <a:t>. Li X et al. </a:t>
            </a:r>
            <a:r>
              <a:rPr lang="en-US" sz="1150" b="0" i="1">
                <a:solidFill>
                  <a:srgbClr val="006699"/>
                </a:solidFill>
              </a:rPr>
              <a:t>Indian J of Pediatrics </a:t>
            </a:r>
            <a:r>
              <a:rPr lang="en-US" sz="1150" b="0">
                <a:solidFill>
                  <a:srgbClr val="006699"/>
                </a:solidFill>
              </a:rPr>
              <a:t>2025; </a:t>
            </a:r>
            <a:r>
              <a:rPr lang="en-US" sz="1150" b="0" err="1">
                <a:solidFill>
                  <a:srgbClr val="006699"/>
                </a:solidFill>
              </a:rPr>
              <a:t>doi</a:t>
            </a:r>
            <a:r>
              <a:rPr lang="en-US" sz="1150" b="0">
                <a:solidFill>
                  <a:srgbClr val="006699"/>
                </a:solidFill>
              </a:rPr>
              <a:t>: 10.1007/s12098-024-05394-6 </a:t>
            </a:r>
          </a:p>
          <a:p>
            <a:pPr>
              <a:lnSpc>
                <a:spcPct val="100000"/>
              </a:lnSpc>
              <a:spcBef>
                <a:spcPts val="0"/>
              </a:spcBef>
              <a:buFont typeface="+mj-lt"/>
              <a:buAutoNum type="arabicPeriod"/>
              <a:defRPr/>
            </a:pPr>
            <a:r>
              <a:rPr kumimoji="0" lang="en-US" sz="1150" b="0" i="0" u="none" strike="noStrike" kern="1200" cap="none" spc="0" normalizeH="0" baseline="0" noProof="0">
                <a:ln>
                  <a:noFill/>
                </a:ln>
                <a:solidFill>
                  <a:srgbClr val="006699"/>
                </a:solidFill>
                <a:effectLst/>
                <a:uLnTx/>
                <a:uFillTx/>
                <a:ea typeface="+mn-ea"/>
                <a:cs typeface="+mn-cs"/>
              </a:rPr>
              <a:t>Yang R, Ding H, Shan J, et al. </a:t>
            </a:r>
            <a:r>
              <a:rPr kumimoji="0" lang="en-US" sz="1150" b="0" i="1" u="none" strike="noStrike" kern="1200" cap="none" spc="0" normalizeH="0" baseline="0" noProof="0">
                <a:ln>
                  <a:noFill/>
                </a:ln>
                <a:solidFill>
                  <a:srgbClr val="006699"/>
                </a:solidFill>
                <a:effectLst/>
                <a:uLnTx/>
                <a:uFillTx/>
                <a:ea typeface="+mn-ea"/>
                <a:cs typeface="+mn-cs"/>
              </a:rPr>
              <a:t>BMC </a:t>
            </a:r>
            <a:r>
              <a:rPr kumimoji="0" lang="en-US" sz="1150" b="0" i="1" u="none" strike="noStrike" kern="1200" cap="none" spc="0" normalizeH="0" baseline="0" noProof="0" err="1">
                <a:ln>
                  <a:noFill/>
                </a:ln>
                <a:solidFill>
                  <a:srgbClr val="006699"/>
                </a:solidFill>
                <a:effectLst/>
                <a:uLnTx/>
                <a:uFillTx/>
                <a:ea typeface="+mn-ea"/>
                <a:cs typeface="+mn-cs"/>
              </a:rPr>
              <a:t>Pediatr</a:t>
            </a:r>
            <a:r>
              <a:rPr kumimoji="0" lang="en-US" sz="1150" b="0" i="1" u="none" strike="noStrike" kern="1200" cap="none" spc="0" normalizeH="0" baseline="0" noProof="0">
                <a:ln>
                  <a:noFill/>
                </a:ln>
                <a:solidFill>
                  <a:srgbClr val="006699"/>
                </a:solidFill>
                <a:effectLst/>
                <a:uLnTx/>
                <a:uFillTx/>
                <a:ea typeface="+mn-ea"/>
                <a:cs typeface="+mn-cs"/>
              </a:rPr>
              <a:t>. 2022;22(1):113.</a:t>
            </a:r>
          </a:p>
          <a:p>
            <a:pPr>
              <a:lnSpc>
                <a:spcPct val="100000"/>
              </a:lnSpc>
              <a:spcBef>
                <a:spcPts val="0"/>
              </a:spcBef>
              <a:buFont typeface="+mj-lt"/>
              <a:buAutoNum type="arabicPeriod"/>
              <a:defRPr/>
            </a:pPr>
            <a:r>
              <a:rPr lang="en-US" sz="1150" err="1">
                <a:solidFill>
                  <a:srgbClr val="006699"/>
                </a:solidFill>
              </a:rPr>
              <a:t>Torgalkar</a:t>
            </a:r>
            <a:r>
              <a:rPr lang="en-US" sz="1150">
                <a:solidFill>
                  <a:srgbClr val="006699"/>
                </a:solidFill>
              </a:rPr>
              <a:t> R et al</a:t>
            </a:r>
            <a:r>
              <a:rPr lang="en-US" sz="1150" i="1">
                <a:solidFill>
                  <a:srgbClr val="006699"/>
                </a:solidFill>
              </a:rPr>
              <a:t>. J </a:t>
            </a:r>
            <a:r>
              <a:rPr lang="en-US" sz="1150" i="1" err="1">
                <a:solidFill>
                  <a:srgbClr val="006699"/>
                </a:solidFill>
              </a:rPr>
              <a:t>Perinatol</a:t>
            </a:r>
            <a:r>
              <a:rPr lang="en-US" sz="1150" i="1">
                <a:solidFill>
                  <a:srgbClr val="006699"/>
                </a:solidFill>
              </a:rPr>
              <a:t> 2019; 39(8): 1118-24. </a:t>
            </a:r>
            <a:endParaRPr kumimoji="0" lang="en-US" sz="1150" b="0" i="1" u="none" strike="noStrike" kern="1200" cap="none" spc="0" normalizeH="0" baseline="0" noProof="0">
              <a:ln>
                <a:noFill/>
              </a:ln>
              <a:solidFill>
                <a:srgbClr val="006699"/>
              </a:solidFill>
              <a:effectLst/>
              <a:uLnTx/>
              <a:uFillTx/>
              <a:ea typeface="+mn-ea"/>
              <a:cs typeface="+mn-cs"/>
            </a:endParaRPr>
          </a:p>
        </p:txBody>
      </p:sp>
    </p:spTree>
    <p:extLst>
      <p:ext uri="{BB962C8B-B14F-4D97-AF65-F5344CB8AC3E}">
        <p14:creationId xmlns:p14="http://schemas.microsoft.com/office/powerpoint/2010/main" val="18310442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2">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1296924" y="2167890"/>
            <a:ext cx="2740152" cy="1261110"/>
          </a:xfrm>
        </p:spPr>
        <p:txBody>
          <a:bodyPr>
            <a:normAutofit/>
          </a:bodyPr>
          <a:lstStyle/>
          <a:p>
            <a:pPr algn="ctr"/>
            <a:r>
              <a:rPr lang="en-US" sz="8000">
                <a:solidFill>
                  <a:srgbClr val="006699"/>
                </a:solidFill>
              </a:rPr>
              <a:t>NDO</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87249" y="3429000"/>
            <a:ext cx="5159503" cy="4593828"/>
          </a:xfrm>
        </p:spPr>
        <p:txBody>
          <a:bodyPr>
            <a:normAutofit/>
          </a:bodyPr>
          <a:lstStyle/>
          <a:p>
            <a:pPr marL="0" indent="0" algn="ctr">
              <a:lnSpc>
                <a:spcPct val="100000"/>
              </a:lnSpc>
              <a:spcBef>
                <a:spcPts val="0"/>
              </a:spcBef>
              <a:buNone/>
            </a:pPr>
            <a:r>
              <a:rPr lang="en-US" sz="3600" b="1">
                <a:solidFill>
                  <a:srgbClr val="006699"/>
                </a:solidFill>
              </a:rPr>
              <a:t>Neurodevelopmental </a:t>
            </a:r>
          </a:p>
          <a:p>
            <a:pPr marL="0" indent="0" algn="ctr">
              <a:lnSpc>
                <a:spcPct val="100000"/>
              </a:lnSpc>
              <a:spcBef>
                <a:spcPts val="0"/>
              </a:spcBef>
              <a:buNone/>
            </a:pPr>
            <a:r>
              <a:rPr lang="en-US" sz="3600" b="1">
                <a:solidFill>
                  <a:srgbClr val="006699"/>
                </a:solidFill>
              </a:rPr>
              <a:t>Outcomes</a:t>
            </a:r>
          </a:p>
        </p:txBody>
      </p:sp>
      <p:pic>
        <p:nvPicPr>
          <p:cNvPr id="6" name="Picture 5" descr="A brain with lightning coming out of it&#10;&#10;AI-generated content may be incorrect.">
            <a:extLst>
              <a:ext uri="{FF2B5EF4-FFF2-40B4-BE49-F238E27FC236}">
                <a16:creationId xmlns:a16="http://schemas.microsoft.com/office/drawing/2014/main" id="{FEFC8D44-9B33-0692-66E3-2FAC33EE37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3980" y="0"/>
            <a:ext cx="6858000" cy="6858000"/>
          </a:xfrm>
          <a:prstGeom prst="rect">
            <a:avLst/>
          </a:prstGeom>
        </p:spPr>
      </p:pic>
      <p:sp>
        <p:nvSpPr>
          <p:cNvPr id="7" name="TextBox 6">
            <a:extLst>
              <a:ext uri="{FF2B5EF4-FFF2-40B4-BE49-F238E27FC236}">
                <a16:creationId xmlns:a16="http://schemas.microsoft.com/office/drawing/2014/main" id="{7724276D-E2DC-8493-F42C-DFC0560AE7AF}"/>
              </a:ext>
            </a:extLst>
          </p:cNvPr>
          <p:cNvSpPr txBox="1"/>
          <p:nvPr/>
        </p:nvSpPr>
        <p:spPr>
          <a:xfrm>
            <a:off x="8553410" y="6627158"/>
            <a:ext cx="3638570" cy="230832"/>
          </a:xfrm>
          <a:prstGeom prst="rect">
            <a:avLst/>
          </a:prstGeom>
          <a:noFill/>
        </p:spPr>
        <p:txBody>
          <a:bodyPr wrap="square" rtlCol="0">
            <a:spAutoFit/>
          </a:bodyPr>
          <a:lstStyle/>
          <a:p>
            <a:r>
              <a:rPr lang="en-US" sz="900">
                <a:solidFill>
                  <a:schemeClr val="bg1">
                    <a:lumMod val="75000"/>
                  </a:schemeClr>
                </a:solidFill>
                <a:hlinkClick r:id="rId4" tooltip="https://nobaproject.com/textbooks/psychology-as-a-biological-science/modules/touch-and-pain">
                  <a:extLst>
                    <a:ext uri="{A12FA001-AC4F-418D-AE19-62706E023703}">
                      <ahyp:hlinkClr xmlns:ahyp="http://schemas.microsoft.com/office/drawing/2018/hyperlinkcolor" val="tx"/>
                    </a:ext>
                  </a:extLst>
                </a:hlinkClick>
              </a:rPr>
              <a:t>This Photo</a:t>
            </a:r>
            <a:r>
              <a:rPr lang="en-US" sz="900">
                <a:solidFill>
                  <a:schemeClr val="bg1">
                    <a:lumMod val="75000"/>
                  </a:schemeClr>
                </a:solidFill>
              </a:rPr>
              <a:t> by Unknown Author is licensed under </a:t>
            </a:r>
            <a:r>
              <a:rPr lang="en-US" sz="900">
                <a:solidFill>
                  <a:schemeClr val="bg1">
                    <a:lumMod val="75000"/>
                  </a:schemeClr>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900">
              <a:solidFill>
                <a:schemeClr val="bg1">
                  <a:lumMod val="75000"/>
                </a:schemeClr>
              </a:solidFill>
            </a:endParaRPr>
          </a:p>
        </p:txBody>
      </p:sp>
    </p:spTree>
    <p:extLst>
      <p:ext uri="{BB962C8B-B14F-4D97-AF65-F5344CB8AC3E}">
        <p14:creationId xmlns:p14="http://schemas.microsoft.com/office/powerpoint/2010/main" val="23580488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NDO – DBRCT Secondary Analyses </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612648" y="1469571"/>
            <a:ext cx="10653578" cy="4839789"/>
          </a:xfrm>
        </p:spPr>
        <p:txBody>
          <a:bodyPr>
            <a:normAutofit/>
          </a:bodyPr>
          <a:lstStyle/>
          <a:p>
            <a:r>
              <a:rPr lang="en-US">
                <a:solidFill>
                  <a:srgbClr val="006699"/>
                </a:solidFill>
              </a:rPr>
              <a:t>Two secondary analyses done of </a:t>
            </a:r>
            <a:r>
              <a:rPr lang="en-US" err="1">
                <a:solidFill>
                  <a:srgbClr val="006699"/>
                </a:solidFill>
              </a:rPr>
              <a:t>Repa</a:t>
            </a:r>
            <a:r>
              <a:rPr lang="en-US">
                <a:solidFill>
                  <a:srgbClr val="006699"/>
                </a:solidFill>
              </a:rPr>
              <a:t> et al. 2018</a:t>
            </a:r>
          </a:p>
          <a:p>
            <a:pPr lvl="1"/>
            <a:r>
              <a:rPr lang="en-US">
                <a:solidFill>
                  <a:srgbClr val="006699"/>
                </a:solidFill>
              </a:rPr>
              <a:t>DBRCT comparing SMOF ILE vs SO ILE and incidence of PNAC in ELBW infants (&lt; 1000 gm)</a:t>
            </a:r>
          </a:p>
          <a:p>
            <a:pPr lvl="1"/>
            <a:r>
              <a:rPr lang="en-US">
                <a:solidFill>
                  <a:srgbClr val="006699"/>
                </a:solidFill>
              </a:rPr>
              <a:t>N = 230 ELBW infants from 2012  - 2015 at a single level IV NICU (ITT analysis: n = 223 infants)</a:t>
            </a:r>
          </a:p>
          <a:p>
            <a:pPr lvl="1"/>
            <a:r>
              <a:rPr lang="en-US">
                <a:solidFill>
                  <a:srgbClr val="006699"/>
                </a:solidFill>
              </a:rPr>
              <a:t>Primary outcome: PNAC incidence; secondary outcomes: neonatal comorbidities, growth</a:t>
            </a:r>
          </a:p>
          <a:p>
            <a:r>
              <a:rPr lang="en-US">
                <a:solidFill>
                  <a:srgbClr val="006699"/>
                </a:solidFill>
              </a:rPr>
              <a:t>Planned secondary analysis to evaluate NDO</a:t>
            </a:r>
          </a:p>
          <a:p>
            <a:r>
              <a:rPr lang="en-US">
                <a:solidFill>
                  <a:srgbClr val="006699"/>
                </a:solidFill>
              </a:rPr>
              <a:t>Results: </a:t>
            </a:r>
          </a:p>
          <a:p>
            <a:pPr lvl="1"/>
            <a:r>
              <a:rPr lang="en-US">
                <a:solidFill>
                  <a:srgbClr val="006699"/>
                </a:solidFill>
              </a:rPr>
              <a:t>PNAC incidence in SMOF ILE group 10.1% vs. 16% in SO ILE group ( p = 0.20)</a:t>
            </a:r>
          </a:p>
          <a:p>
            <a:pPr lvl="2"/>
            <a:r>
              <a:rPr lang="en-US">
                <a:solidFill>
                  <a:srgbClr val="006699"/>
                </a:solidFill>
              </a:rPr>
              <a:t>36% reduction in PNAC (not significant)</a:t>
            </a:r>
          </a:p>
          <a:p>
            <a:pPr lvl="1"/>
            <a:r>
              <a:rPr lang="en-US">
                <a:solidFill>
                  <a:srgbClr val="006699"/>
                </a:solidFill>
              </a:rPr>
              <a:t>Incidence of PNAC lower than expected in study design</a:t>
            </a:r>
          </a:p>
          <a:p>
            <a:pPr lvl="1"/>
            <a:r>
              <a:rPr lang="en-US">
                <a:solidFill>
                  <a:srgbClr val="006699"/>
                </a:solidFill>
              </a:rPr>
              <a:t>No difference in neonatal comorbidities including PDA, PAH, NEC, MV, LOS, ROP, death, sepsis, CLD, IVH, growth</a:t>
            </a:r>
          </a:p>
          <a:p>
            <a:pPr lvl="1"/>
            <a:endParaRPr lang="en-US"/>
          </a:p>
        </p:txBody>
      </p:sp>
      <p:sp>
        <p:nvSpPr>
          <p:cNvPr id="5" name="TextBox 4">
            <a:extLst>
              <a:ext uri="{FF2B5EF4-FFF2-40B4-BE49-F238E27FC236}">
                <a16:creationId xmlns:a16="http://schemas.microsoft.com/office/drawing/2014/main" id="{236DBBBD-14ED-A98E-1ECE-B5300300778D}"/>
              </a:ext>
            </a:extLst>
          </p:cNvPr>
          <p:cNvSpPr txBox="1"/>
          <p:nvPr/>
        </p:nvSpPr>
        <p:spPr>
          <a:xfrm>
            <a:off x="398318" y="6530151"/>
            <a:ext cx="474681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006699"/>
                </a:solidFill>
                <a:effectLst/>
                <a:uLnTx/>
                <a:uFillTx/>
                <a:ea typeface="+mn-ea"/>
                <a:cs typeface="+mn-cs"/>
              </a:rPr>
              <a:t>Repa</a:t>
            </a:r>
            <a:r>
              <a:rPr kumimoji="0" lang="en-US" sz="900" b="0" i="0" u="none" strike="noStrike" kern="1200" cap="none" spc="0" normalizeH="0" baseline="0" noProof="0">
                <a:ln>
                  <a:noFill/>
                </a:ln>
                <a:solidFill>
                  <a:srgbClr val="006699"/>
                </a:solidFill>
                <a:effectLst/>
                <a:uLnTx/>
                <a:uFillTx/>
                <a:ea typeface="+mn-ea"/>
                <a:cs typeface="+mn-cs"/>
              </a:rPr>
              <a:t> et al. J Pediatrics 2018; 194: 87-93. </a:t>
            </a:r>
          </a:p>
        </p:txBody>
      </p:sp>
      <p:sp>
        <p:nvSpPr>
          <p:cNvPr id="7" name="TextBox 6">
            <a:extLst>
              <a:ext uri="{FF2B5EF4-FFF2-40B4-BE49-F238E27FC236}">
                <a16:creationId xmlns:a16="http://schemas.microsoft.com/office/drawing/2014/main" id="{0AAF10E6-0689-AD6A-CF98-3303170793B3}"/>
              </a:ext>
            </a:extLst>
          </p:cNvPr>
          <p:cNvSpPr txBox="1"/>
          <p:nvPr/>
        </p:nvSpPr>
        <p:spPr>
          <a:xfrm>
            <a:off x="7676992" y="6371666"/>
            <a:ext cx="6094324" cy="461665"/>
          </a:xfrm>
          <a:prstGeom prst="rect">
            <a:avLst/>
          </a:prstGeom>
          <a:noFill/>
        </p:spPr>
        <p:txBody>
          <a:bodyPr wrap="square">
            <a:spAutoFit/>
          </a:bodyPr>
          <a:lstStyle/>
          <a:p>
            <a:r>
              <a:rPr lang="en-US" sz="1200" b="0" i="0">
                <a:solidFill>
                  <a:srgbClr val="006699"/>
                </a:solidFill>
                <a:effectLst/>
              </a:rPr>
              <a:t>ITT – intention to treat</a:t>
            </a:r>
          </a:p>
          <a:p>
            <a:r>
              <a:rPr lang="en-US" sz="1200">
                <a:solidFill>
                  <a:srgbClr val="006699"/>
                </a:solidFill>
              </a:rPr>
              <a:t>PAH – pulmonary arterial hypertension</a:t>
            </a:r>
          </a:p>
        </p:txBody>
      </p:sp>
    </p:spTree>
    <p:extLst>
      <p:ext uri="{BB962C8B-B14F-4D97-AF65-F5344CB8AC3E}">
        <p14:creationId xmlns:p14="http://schemas.microsoft.com/office/powerpoint/2010/main" val="278323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a:xfrm>
            <a:off x="612648" y="305572"/>
            <a:ext cx="10653578" cy="1132258"/>
          </a:xfrm>
        </p:spPr>
        <p:txBody>
          <a:bodyPr/>
          <a:lstStyle/>
          <a:p>
            <a:r>
              <a:rPr lang="en-US">
                <a:solidFill>
                  <a:srgbClr val="006699"/>
                </a:solidFill>
              </a:rPr>
              <a:t>Lipid Injectable Emulsions (ILEs)</a:t>
            </a:r>
          </a:p>
        </p:txBody>
      </p:sp>
      <p:pic>
        <p:nvPicPr>
          <p:cNvPr id="6" name="Picture 5">
            <a:extLst>
              <a:ext uri="{FF2B5EF4-FFF2-40B4-BE49-F238E27FC236}">
                <a16:creationId xmlns:a16="http://schemas.microsoft.com/office/drawing/2014/main" id="{2D45532D-8C5F-C736-3225-CA060AAAEC14}"/>
              </a:ext>
            </a:extLst>
          </p:cNvPr>
          <p:cNvPicPr>
            <a:picLocks noChangeAspect="1"/>
          </p:cNvPicPr>
          <p:nvPr/>
        </p:nvPicPr>
        <p:blipFill>
          <a:blip r:embed="rId4"/>
          <a:stretch>
            <a:fillRect/>
          </a:stretch>
        </p:blipFill>
        <p:spPr>
          <a:xfrm>
            <a:off x="186554" y="1255148"/>
            <a:ext cx="11818891" cy="5602852"/>
          </a:xfrm>
          <a:prstGeom prst="rect">
            <a:avLst/>
          </a:prstGeom>
        </p:spPr>
      </p:pic>
    </p:spTree>
    <p:extLst>
      <p:ext uri="{BB962C8B-B14F-4D97-AF65-F5344CB8AC3E}">
        <p14:creationId xmlns:p14="http://schemas.microsoft.com/office/powerpoint/2010/main" val="37274208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NDO – DBRCT Secondary Analyses </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a:xfrm>
            <a:off x="612648" y="1469571"/>
            <a:ext cx="10653578" cy="4839789"/>
          </a:xfrm>
        </p:spPr>
        <p:txBody>
          <a:bodyPr>
            <a:normAutofit fontScale="77500" lnSpcReduction="20000"/>
          </a:bodyPr>
          <a:lstStyle/>
          <a:p>
            <a:r>
              <a:rPr lang="en-US" sz="2400">
                <a:solidFill>
                  <a:srgbClr val="006699"/>
                </a:solidFill>
              </a:rPr>
              <a:t>Pre-specified secondary analysis of RCT of ELBW</a:t>
            </a:r>
            <a:r>
              <a:rPr lang="en-US" sz="2400" baseline="30000">
                <a:solidFill>
                  <a:srgbClr val="006699"/>
                </a:solidFill>
              </a:rPr>
              <a:t>1</a:t>
            </a:r>
          </a:p>
          <a:p>
            <a:pPr lvl="1"/>
            <a:r>
              <a:rPr lang="en-US" sz="2200">
                <a:solidFill>
                  <a:srgbClr val="006699"/>
                </a:solidFill>
              </a:rPr>
              <a:t>121/223 infants from core study analyzed (n = 63 SMOF ILE, n = 58 SO ILE)</a:t>
            </a:r>
          </a:p>
          <a:p>
            <a:pPr lvl="1"/>
            <a:r>
              <a:rPr lang="en-US" sz="2000">
                <a:solidFill>
                  <a:srgbClr val="006699"/>
                </a:solidFill>
              </a:rPr>
              <a:t>Secondary </a:t>
            </a:r>
            <a:r>
              <a:rPr lang="en-US" sz="2000" noProof="0">
                <a:solidFill>
                  <a:srgbClr val="006699"/>
                </a:solidFill>
              </a:rPr>
              <a:t>analysis of RCT of short-term outcomes (28 weeks PMA)</a:t>
            </a:r>
          </a:p>
          <a:p>
            <a:pPr lvl="1"/>
            <a:r>
              <a:rPr lang="en-US" sz="2000" noProof="0">
                <a:solidFill>
                  <a:srgbClr val="006699"/>
                </a:solidFill>
              </a:rPr>
              <a:t>Electrophysiologic brain activity: increased continuous background activity SMOF ILE vs. SO ILE (P &lt; .001)</a:t>
            </a:r>
          </a:p>
          <a:p>
            <a:pPr lvl="1"/>
            <a:r>
              <a:rPr lang="en-US" sz="2000" noProof="0">
                <a:solidFill>
                  <a:srgbClr val="006699"/>
                </a:solidFill>
              </a:rPr>
              <a:t>Maximal brain maturation reached 2 weeks earlier in SMOF ILE vs. SO ILE (P &lt; .001)</a:t>
            </a:r>
          </a:p>
          <a:p>
            <a:r>
              <a:rPr lang="en-US" sz="2400" noProof="0">
                <a:solidFill>
                  <a:srgbClr val="006699"/>
                </a:solidFill>
              </a:rPr>
              <a:t>Secondary analysis of RCT of ELBW</a:t>
            </a:r>
            <a:r>
              <a:rPr lang="en-US" sz="2400" baseline="30000" noProof="0">
                <a:solidFill>
                  <a:srgbClr val="006699"/>
                </a:solidFill>
              </a:rPr>
              <a:t>2</a:t>
            </a:r>
          </a:p>
          <a:p>
            <a:pPr lvl="1"/>
            <a:r>
              <a:rPr lang="en-US" sz="2200">
                <a:solidFill>
                  <a:srgbClr val="006699"/>
                </a:solidFill>
              </a:rPr>
              <a:t>206/223 infants from core study eligible</a:t>
            </a:r>
            <a:endParaRPr lang="en-US" sz="2200" noProof="0">
              <a:solidFill>
                <a:srgbClr val="006699"/>
              </a:solidFill>
            </a:endParaRPr>
          </a:p>
          <a:p>
            <a:pPr lvl="1"/>
            <a:r>
              <a:rPr lang="en-US" sz="2000" noProof="0">
                <a:solidFill>
                  <a:srgbClr val="006699"/>
                </a:solidFill>
              </a:rPr>
              <a:t>Long-term outcomes </a:t>
            </a:r>
            <a:r>
              <a:rPr lang="en-US" sz="2000">
                <a:solidFill>
                  <a:srgbClr val="006699"/>
                </a:solidFill>
              </a:rPr>
              <a:t>at 1</a:t>
            </a:r>
            <a:r>
              <a:rPr lang="en-US" sz="2000" noProof="0">
                <a:solidFill>
                  <a:srgbClr val="006699"/>
                </a:solidFill>
              </a:rPr>
              <a:t>2 months (n = 174) &amp; 24 months corrected age (n = 164)</a:t>
            </a:r>
            <a:r>
              <a:rPr lang="en-US" sz="2000" baseline="30000" noProof="0">
                <a:solidFill>
                  <a:srgbClr val="006699"/>
                </a:solidFill>
              </a:rPr>
              <a:t> </a:t>
            </a:r>
          </a:p>
          <a:p>
            <a:pPr lvl="1"/>
            <a:r>
              <a:rPr lang="en-US" sz="2000" noProof="0">
                <a:solidFill>
                  <a:srgbClr val="006699"/>
                </a:solidFill>
              </a:rPr>
              <a:t>No differences; no impact on the type of ILE on NDO (regression analysis) including cognitive, language, and motor scores</a:t>
            </a:r>
          </a:p>
          <a:p>
            <a:r>
              <a:rPr lang="en-US" sz="2400" noProof="0">
                <a:solidFill>
                  <a:srgbClr val="006699"/>
                </a:solidFill>
              </a:rPr>
              <a:t>Secondary analysis of RCT of ELBW </a:t>
            </a:r>
            <a:r>
              <a:rPr lang="en-US" sz="2400">
                <a:solidFill>
                  <a:srgbClr val="006699"/>
                </a:solidFill>
              </a:rPr>
              <a:t>with and without PNAC</a:t>
            </a:r>
            <a:r>
              <a:rPr lang="en-US" sz="2400" baseline="30000">
                <a:solidFill>
                  <a:srgbClr val="006699"/>
                </a:solidFill>
              </a:rPr>
              <a:t>3</a:t>
            </a:r>
          </a:p>
          <a:p>
            <a:pPr lvl="1"/>
            <a:r>
              <a:rPr lang="en-US" sz="2200">
                <a:solidFill>
                  <a:srgbClr val="006699"/>
                </a:solidFill>
              </a:rPr>
              <a:t>Long-term NDO at 12 and 24 months</a:t>
            </a:r>
            <a:endParaRPr lang="en-US" noProof="0">
              <a:solidFill>
                <a:srgbClr val="006699"/>
              </a:solidFill>
            </a:endParaRPr>
          </a:p>
          <a:p>
            <a:pPr lvl="1"/>
            <a:r>
              <a:rPr lang="en-US" sz="2100">
                <a:solidFill>
                  <a:srgbClr val="006699"/>
                </a:solidFill>
              </a:rPr>
              <a:t>12 months: n = 21 with PNAC, n = 153 with no PNAC; 24 months: n = 20 with PNAC, n = 144 with no PNAC</a:t>
            </a:r>
          </a:p>
          <a:p>
            <a:pPr lvl="1"/>
            <a:r>
              <a:rPr lang="en-US" sz="2100">
                <a:solidFill>
                  <a:srgbClr val="006699"/>
                </a:solidFill>
              </a:rPr>
              <a:t>Results: NDO with ELBW who developed PNAC significantly delayed at 12 and 24 months vs. ELBW without PNAC</a:t>
            </a:r>
            <a:endParaRPr lang="en-US" sz="1700">
              <a:solidFill>
                <a:srgbClr val="006699"/>
              </a:solidFill>
            </a:endParaRPr>
          </a:p>
          <a:p>
            <a:pPr marL="457200" lvl="1" indent="0">
              <a:buNone/>
            </a:pPr>
            <a:endParaRPr lang="en-US" sz="2000" noProof="0"/>
          </a:p>
        </p:txBody>
      </p:sp>
      <p:sp>
        <p:nvSpPr>
          <p:cNvPr id="6" name="Footer Placeholder 3">
            <a:extLst>
              <a:ext uri="{FF2B5EF4-FFF2-40B4-BE49-F238E27FC236}">
                <a16:creationId xmlns:a16="http://schemas.microsoft.com/office/drawing/2014/main" id="{35F41308-3B24-E1D7-77BF-7D64A9F88F9F}"/>
              </a:ext>
            </a:extLst>
          </p:cNvPr>
          <p:cNvSpPr txBox="1">
            <a:spLocks/>
          </p:cNvSpPr>
          <p:nvPr/>
        </p:nvSpPr>
        <p:spPr>
          <a:xfrm>
            <a:off x="76200" y="6309360"/>
            <a:ext cx="10418884" cy="548640"/>
          </a:xfrm>
          <a:prstGeom prst="rect">
            <a:avLst/>
          </a:prstGeom>
        </p:spPr>
        <p:txBody>
          <a:bodyPr vert="horz" lIns="91440" tIns="45720" rIns="91440" bIns="45720" numCol="2" rtlCol="0" anchor="ctr"/>
          <a:lstStyle>
            <a:defPPr>
              <a:defRPr lang="en-US"/>
            </a:defPPr>
            <a:lvl1pPr marL="0" algn="l" defTabSz="914400" rtl="0" eaLnBrk="1" latinLnBrk="0" hangingPunct="1">
              <a:defRPr sz="1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kumimoji="0" lang="en-US" sz="900" b="0" i="0" u="none" strike="noStrike" kern="1200" cap="none" spc="0" normalizeH="0" baseline="0" noProof="0">
                <a:ln>
                  <a:noFill/>
                </a:ln>
                <a:solidFill>
                  <a:srgbClr val="006699"/>
                </a:solidFill>
                <a:effectLst/>
                <a:uLnTx/>
                <a:uFillTx/>
                <a:ea typeface="+mn-ea"/>
                <a:cs typeface="+mn-cs"/>
              </a:rPr>
              <a:t>1.  Binder C et al. J </a:t>
            </a:r>
            <a:r>
              <a:rPr kumimoji="0" lang="en-US" sz="900" b="0" i="0" u="none" strike="noStrike" kern="1200" cap="none" spc="0" normalizeH="0" baseline="0" noProof="0" err="1">
                <a:ln>
                  <a:noFill/>
                </a:ln>
                <a:solidFill>
                  <a:srgbClr val="006699"/>
                </a:solidFill>
                <a:effectLst/>
                <a:uLnTx/>
                <a:uFillTx/>
                <a:ea typeface="+mn-ea"/>
                <a:cs typeface="+mn-cs"/>
              </a:rPr>
              <a:t>Pediatr</a:t>
            </a:r>
            <a:r>
              <a:rPr kumimoji="0" lang="en-US" sz="900" b="0" i="0" u="none" strike="noStrike" kern="1200" cap="none" spc="0" normalizeH="0" baseline="0" noProof="0">
                <a:ln>
                  <a:noFill/>
                </a:ln>
                <a:solidFill>
                  <a:srgbClr val="006699"/>
                </a:solidFill>
                <a:effectLst/>
                <a:uLnTx/>
                <a:uFillTx/>
                <a:ea typeface="+mn-ea"/>
                <a:cs typeface="+mn-cs"/>
              </a:rPr>
              <a:t> 2019; 211: 46 –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6699"/>
                </a:solidFill>
                <a:effectLst/>
                <a:uLnTx/>
                <a:uFillTx/>
                <a:ea typeface="+mn-ea"/>
                <a:cs typeface="+mn-cs"/>
              </a:rPr>
              <a:t>2. </a:t>
            </a:r>
            <a:r>
              <a:rPr kumimoji="0" lang="en-US" sz="900" b="0" i="0" u="none" strike="noStrike" kern="1200" cap="none" spc="0" normalizeH="0" baseline="0" noProof="0" err="1">
                <a:ln>
                  <a:noFill/>
                </a:ln>
                <a:solidFill>
                  <a:srgbClr val="006699"/>
                </a:solidFill>
                <a:effectLst/>
                <a:uLnTx/>
                <a:uFillTx/>
                <a:ea typeface="+mn-ea"/>
                <a:cs typeface="+mn-cs"/>
              </a:rPr>
              <a:t>Thanhaeuser</a:t>
            </a:r>
            <a:r>
              <a:rPr kumimoji="0" lang="en-US" sz="900" b="0" i="0" u="none" strike="noStrike" kern="1200" cap="none" spc="0" normalizeH="0" baseline="0" noProof="0">
                <a:ln>
                  <a:noFill/>
                </a:ln>
                <a:solidFill>
                  <a:srgbClr val="006699"/>
                </a:solidFill>
                <a:effectLst/>
                <a:uLnTx/>
                <a:uFillTx/>
                <a:ea typeface="+mn-ea"/>
                <a:cs typeface="+mn-cs"/>
              </a:rPr>
              <a:t> M et al. J </a:t>
            </a:r>
            <a:r>
              <a:rPr kumimoji="0" lang="en-US" sz="900" b="0" i="0" u="none" strike="noStrike" kern="1200" cap="none" spc="0" normalizeH="0" baseline="0" noProof="0" err="1">
                <a:ln>
                  <a:noFill/>
                </a:ln>
                <a:solidFill>
                  <a:srgbClr val="006699"/>
                </a:solidFill>
                <a:effectLst/>
                <a:uLnTx/>
                <a:uFillTx/>
                <a:ea typeface="+mn-ea"/>
                <a:cs typeface="+mn-cs"/>
              </a:rPr>
              <a:t>Pediatr</a:t>
            </a:r>
            <a:r>
              <a:rPr kumimoji="0" lang="en-US" sz="900" b="0" i="0" u="none" strike="noStrike" kern="1200" cap="none" spc="0" normalizeH="0" baseline="0" noProof="0">
                <a:ln>
                  <a:noFill/>
                </a:ln>
                <a:solidFill>
                  <a:srgbClr val="006699"/>
                </a:solidFill>
                <a:effectLst/>
                <a:uLnTx/>
                <a:uFillTx/>
                <a:ea typeface="+mn-ea"/>
                <a:cs typeface="+mn-cs"/>
              </a:rPr>
              <a:t> 2020; 226: 142-148.: 10.1016/j.peds.2020.06.056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6699"/>
                </a:solidFill>
                <a:effectLst/>
                <a:uLnTx/>
                <a:uFillTx/>
                <a:ea typeface="+mn-ea"/>
                <a:cs typeface="+mn-cs"/>
              </a:rPr>
              <a:t>3. </a:t>
            </a:r>
            <a:r>
              <a:rPr kumimoji="0" lang="en-US" sz="900" b="0" i="0" u="none" strike="noStrike" kern="1200" cap="none" spc="0" normalizeH="0" baseline="0" noProof="0" err="1">
                <a:ln>
                  <a:noFill/>
                </a:ln>
                <a:solidFill>
                  <a:srgbClr val="006699"/>
                </a:solidFill>
                <a:effectLst/>
                <a:uLnTx/>
                <a:uFillTx/>
                <a:ea typeface="+mn-ea"/>
                <a:cs typeface="+mn-cs"/>
              </a:rPr>
              <a:t>Thanhaueser</a:t>
            </a:r>
            <a:r>
              <a:rPr kumimoji="0" lang="en-US" sz="900" b="0" i="0" u="none" strike="noStrike" kern="1200" cap="none" spc="0" normalizeH="0" baseline="0" noProof="0">
                <a:ln>
                  <a:noFill/>
                </a:ln>
                <a:solidFill>
                  <a:srgbClr val="006699"/>
                </a:solidFill>
                <a:effectLst/>
                <a:uLnTx/>
                <a:uFillTx/>
                <a:ea typeface="+mn-ea"/>
                <a:cs typeface="+mn-cs"/>
              </a:rPr>
              <a:t> M et al. Neonatology 2022; 119: 501-9.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86488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8" name="Title 1">
            <a:extLst>
              <a:ext uri="{FF2B5EF4-FFF2-40B4-BE49-F238E27FC236}">
                <a16:creationId xmlns:a16="http://schemas.microsoft.com/office/drawing/2014/main" id="{5453B159-C2E5-5E2C-CA6E-7F89DAA794FC}"/>
              </a:ext>
            </a:extLst>
          </p:cNvPr>
          <p:cNvSpPr txBox="1">
            <a:spLocks/>
          </p:cNvSpPr>
          <p:nvPr/>
        </p:nvSpPr>
        <p:spPr>
          <a:xfrm>
            <a:off x="748353" y="569938"/>
            <a:ext cx="9454872" cy="6715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a:solidFill>
                  <a:srgbClr val="006699"/>
                </a:solidFill>
              </a:rPr>
              <a:t>Long-Term NDO with </a:t>
            </a:r>
            <a:r>
              <a:rPr lang="en-US" err="1">
                <a:solidFill>
                  <a:srgbClr val="006699"/>
                </a:solidFill>
              </a:rPr>
              <a:t>SMOFlipid</a:t>
            </a:r>
            <a:r>
              <a:rPr lang="en-US">
                <a:solidFill>
                  <a:srgbClr val="006699"/>
                </a:solidFill>
              </a:rPr>
              <a:t> (&gt; 2 years)</a:t>
            </a:r>
          </a:p>
        </p:txBody>
      </p:sp>
      <p:sp>
        <p:nvSpPr>
          <p:cNvPr id="9" name="Content Placeholder 2">
            <a:extLst>
              <a:ext uri="{FF2B5EF4-FFF2-40B4-BE49-F238E27FC236}">
                <a16:creationId xmlns:a16="http://schemas.microsoft.com/office/drawing/2014/main" id="{BE5A2C09-CB7A-BDDB-969B-462812191EFC}"/>
              </a:ext>
            </a:extLst>
          </p:cNvPr>
          <p:cNvSpPr txBox="1">
            <a:spLocks/>
          </p:cNvSpPr>
          <p:nvPr/>
        </p:nvSpPr>
        <p:spPr>
          <a:xfrm>
            <a:off x="457200" y="1500538"/>
            <a:ext cx="11336482" cy="489833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006699"/>
                </a:solidFill>
              </a:rPr>
              <a:t>Post-hoc secondary analysis of </a:t>
            </a:r>
            <a:r>
              <a:rPr lang="en-US" sz="2400" err="1">
                <a:solidFill>
                  <a:srgbClr val="006699"/>
                </a:solidFill>
              </a:rPr>
              <a:t>Repa</a:t>
            </a:r>
            <a:r>
              <a:rPr lang="en-US" sz="2400">
                <a:solidFill>
                  <a:srgbClr val="006699"/>
                </a:solidFill>
              </a:rPr>
              <a:t> et al (n = 223), 153/206 infants enrolled in previous secondary analysis (</a:t>
            </a:r>
            <a:r>
              <a:rPr lang="en-US" sz="2400" err="1">
                <a:solidFill>
                  <a:srgbClr val="006699"/>
                </a:solidFill>
              </a:rPr>
              <a:t>Thanhauser</a:t>
            </a:r>
            <a:r>
              <a:rPr lang="en-US" sz="2400">
                <a:solidFill>
                  <a:srgbClr val="006699"/>
                </a:solidFill>
              </a:rPr>
              <a:t> 2020)</a:t>
            </a:r>
          </a:p>
          <a:p>
            <a:r>
              <a:rPr lang="en-US" sz="2400">
                <a:solidFill>
                  <a:srgbClr val="006699"/>
                </a:solidFill>
              </a:rPr>
              <a:t>Objectives: Impact of SO ILE and SMOF ILE on cognitive and behavioral outcomes of preschool children who were ELBW</a:t>
            </a:r>
          </a:p>
          <a:p>
            <a:r>
              <a:rPr lang="en-US" sz="2400">
                <a:solidFill>
                  <a:srgbClr val="006699"/>
                </a:solidFill>
              </a:rPr>
              <a:t>Data from Kaufman Assessment Battery for Children II, Child Behavior Checklist 1.5 – 5, anthropometric data collected from medical record at 5.5 years of age</a:t>
            </a:r>
          </a:p>
          <a:p>
            <a:r>
              <a:rPr lang="en-US" sz="2400">
                <a:solidFill>
                  <a:srgbClr val="006699"/>
                </a:solidFill>
              </a:rPr>
              <a:t>Results:</a:t>
            </a:r>
          </a:p>
          <a:p>
            <a:pPr lvl="1"/>
            <a:r>
              <a:rPr lang="en-US" sz="2000">
                <a:solidFill>
                  <a:srgbClr val="006699"/>
                </a:solidFill>
              </a:rPr>
              <a:t>No significant differences between groups in cognitive or behavioral outcomes</a:t>
            </a:r>
          </a:p>
          <a:p>
            <a:pPr lvl="1"/>
            <a:r>
              <a:rPr lang="en-US" sz="2000">
                <a:solidFill>
                  <a:srgbClr val="006699"/>
                </a:solidFill>
              </a:rPr>
              <a:t>No significant differences between groups regarding height, weight, HC</a:t>
            </a:r>
          </a:p>
        </p:txBody>
      </p:sp>
      <p:sp>
        <p:nvSpPr>
          <p:cNvPr id="10" name="Footer Placeholder 3">
            <a:extLst>
              <a:ext uri="{FF2B5EF4-FFF2-40B4-BE49-F238E27FC236}">
                <a16:creationId xmlns:a16="http://schemas.microsoft.com/office/drawing/2014/main" id="{4E04B4C6-6538-75DA-2200-23414F7CCEF9}"/>
              </a:ext>
            </a:extLst>
          </p:cNvPr>
          <p:cNvSpPr>
            <a:spLocks noGrp="1"/>
          </p:cNvSpPr>
          <p:nvPr>
            <p:ph type="ftr" sz="quarter" idx="11"/>
          </p:nvPr>
        </p:nvSpPr>
        <p:spPr>
          <a:xfrm>
            <a:off x="0" y="6535403"/>
            <a:ext cx="1041888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err="1">
                <a:ln>
                  <a:noFill/>
                </a:ln>
                <a:solidFill>
                  <a:srgbClr val="006699"/>
                </a:solidFill>
                <a:effectLst/>
                <a:uLnTx/>
                <a:uFillTx/>
                <a:ea typeface="Calibri" panose="020F0502020204030204" pitchFamily="34" charset="0"/>
                <a:cs typeface="Times New Roman" panose="02020603050405020304" pitchFamily="18" charset="0"/>
              </a:rPr>
              <a:t>Thanhaeuser</a:t>
            </a:r>
            <a:r>
              <a:rPr kumimoji="0" lang="en-US" b="0" i="0" u="none" strike="noStrike" kern="1200" cap="none" spc="0" normalizeH="0" baseline="0" noProof="0">
                <a:ln>
                  <a:noFill/>
                </a:ln>
                <a:solidFill>
                  <a:srgbClr val="006699"/>
                </a:solidFill>
                <a:effectLst/>
                <a:uLnTx/>
                <a:uFillTx/>
                <a:ea typeface="Calibri" panose="020F0502020204030204" pitchFamily="34" charset="0"/>
                <a:cs typeface="Times New Roman" panose="02020603050405020304" pitchFamily="18" charset="0"/>
              </a:rPr>
              <a:t> M, </a:t>
            </a:r>
            <a:r>
              <a:rPr kumimoji="0" lang="en-US" b="0" i="0" u="none" strike="noStrike" kern="1200" cap="none" spc="0" normalizeH="0" baseline="0" noProof="0" err="1">
                <a:ln>
                  <a:noFill/>
                </a:ln>
                <a:solidFill>
                  <a:srgbClr val="006699"/>
                </a:solidFill>
                <a:effectLst/>
                <a:uLnTx/>
                <a:uFillTx/>
                <a:ea typeface="Calibri" panose="020F0502020204030204" pitchFamily="34" charset="0"/>
                <a:cs typeface="Times New Roman" panose="02020603050405020304" pitchFamily="18" charset="0"/>
              </a:rPr>
              <a:t>Steyrl</a:t>
            </a:r>
            <a:r>
              <a:rPr kumimoji="0" lang="en-US" b="0" i="0" u="none" strike="noStrike" kern="1200" cap="none" spc="0" normalizeH="0" baseline="0" noProof="0">
                <a:ln>
                  <a:noFill/>
                </a:ln>
                <a:solidFill>
                  <a:srgbClr val="006699"/>
                </a:solidFill>
                <a:effectLst/>
                <a:uLnTx/>
                <a:uFillTx/>
                <a:ea typeface="Calibri" panose="020F0502020204030204" pitchFamily="34" charset="0"/>
                <a:cs typeface="Times New Roman" panose="02020603050405020304" pitchFamily="18" charset="0"/>
              </a:rPr>
              <a:t> D, </a:t>
            </a:r>
            <a:r>
              <a:rPr kumimoji="0" lang="en-US" b="0" i="0" u="none" strike="noStrike" kern="1200" cap="none" spc="0" normalizeH="0" baseline="0" noProof="0" err="1">
                <a:ln>
                  <a:noFill/>
                </a:ln>
                <a:solidFill>
                  <a:srgbClr val="006699"/>
                </a:solidFill>
                <a:effectLst/>
                <a:uLnTx/>
                <a:uFillTx/>
                <a:ea typeface="Calibri" panose="020F0502020204030204" pitchFamily="34" charset="0"/>
                <a:cs typeface="Times New Roman" panose="02020603050405020304" pitchFamily="18" charset="0"/>
              </a:rPr>
              <a:t>Fuiko</a:t>
            </a:r>
            <a:r>
              <a:rPr kumimoji="0" lang="en-US" b="0" i="0" u="none" strike="noStrike" kern="1200" cap="none" spc="0" normalizeH="0" baseline="0" noProof="0">
                <a:ln>
                  <a:noFill/>
                </a:ln>
                <a:solidFill>
                  <a:srgbClr val="006699"/>
                </a:solidFill>
                <a:effectLst/>
                <a:uLnTx/>
                <a:uFillTx/>
                <a:ea typeface="Calibri" panose="020F0502020204030204" pitchFamily="34" charset="0"/>
                <a:cs typeface="Times New Roman" panose="02020603050405020304" pitchFamily="18" charset="0"/>
              </a:rPr>
              <a:t> R, et al. </a:t>
            </a:r>
            <a:r>
              <a:rPr kumimoji="0" lang="en-US" b="0" i="1" u="none" strike="noStrike" kern="1200" cap="none" spc="0" normalizeH="0" baseline="0" noProof="0">
                <a:ln>
                  <a:noFill/>
                </a:ln>
                <a:solidFill>
                  <a:srgbClr val="006699"/>
                </a:solidFill>
                <a:effectLst/>
                <a:uLnTx/>
                <a:uFillTx/>
                <a:ea typeface="Calibri" panose="020F0502020204030204" pitchFamily="34" charset="0"/>
                <a:cs typeface="Times New Roman" panose="02020603050405020304" pitchFamily="18" charset="0"/>
              </a:rPr>
              <a:t>The Journal of Pediatrics. </a:t>
            </a:r>
            <a:r>
              <a:rPr kumimoji="0" lang="en-US" b="0" i="0" u="none" strike="noStrike" kern="1200" cap="none" spc="0" normalizeH="0" baseline="0" noProof="0">
                <a:ln>
                  <a:noFill/>
                </a:ln>
                <a:solidFill>
                  <a:srgbClr val="006699"/>
                </a:solidFill>
                <a:effectLst/>
                <a:uLnTx/>
                <a:uFillTx/>
                <a:ea typeface="Calibri" panose="020F0502020204030204" pitchFamily="34" charset="0"/>
                <a:cs typeface="Times New Roman" panose="02020603050405020304" pitchFamily="18" charset="0"/>
              </a:rPr>
              <a:t>2022. doi.org/10.1016/j.jpeds.2022.10.014</a:t>
            </a:r>
            <a:endParaRPr kumimoji="0" lang="en-US" b="0" i="0" u="none" strike="noStrike" kern="1200" cap="none" spc="0" normalizeH="0" baseline="0" noProof="0">
              <a:ln>
                <a:noFill/>
              </a:ln>
              <a:solidFill>
                <a:srgbClr val="006699"/>
              </a:solidFill>
              <a:effectLst/>
              <a:uLnTx/>
              <a:uFillTx/>
              <a:ea typeface="+mn-ea"/>
              <a:cs typeface="+mn-cs"/>
            </a:endParaRPr>
          </a:p>
        </p:txBody>
      </p:sp>
    </p:spTree>
    <p:extLst>
      <p:ext uri="{BB962C8B-B14F-4D97-AF65-F5344CB8AC3E}">
        <p14:creationId xmlns:p14="http://schemas.microsoft.com/office/powerpoint/2010/main" val="1520568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43CCF101-2A9B-9275-E127-F0FC725AA15A}"/>
              </a:ext>
            </a:extLst>
          </p:cNvPr>
          <p:cNvSpPr>
            <a:spLocks noGrp="1"/>
          </p:cNvSpPr>
          <p:nvPr>
            <p:ph type="title"/>
          </p:nvPr>
        </p:nvSpPr>
        <p:spPr>
          <a:xfrm>
            <a:off x="156950" y="396181"/>
            <a:ext cx="11880375" cy="671513"/>
          </a:xfrm>
        </p:spPr>
        <p:txBody>
          <a:bodyPr>
            <a:normAutofit/>
          </a:bodyPr>
          <a:lstStyle/>
          <a:p>
            <a:r>
              <a:rPr lang="en-US" sz="3100">
                <a:solidFill>
                  <a:srgbClr val="006699"/>
                </a:solidFill>
              </a:rPr>
              <a:t>Neurodevelopmental Outcomes (NDO): SMOF ILE vs. SO ILE</a:t>
            </a:r>
          </a:p>
        </p:txBody>
      </p:sp>
      <p:sp>
        <p:nvSpPr>
          <p:cNvPr id="3" name="Content Placeholder 12">
            <a:extLst>
              <a:ext uri="{FF2B5EF4-FFF2-40B4-BE49-F238E27FC236}">
                <a16:creationId xmlns:a16="http://schemas.microsoft.com/office/drawing/2014/main" id="{841708F0-5316-CFA5-E129-E51B66900510}"/>
              </a:ext>
            </a:extLst>
          </p:cNvPr>
          <p:cNvSpPr>
            <a:spLocks noGrp="1"/>
          </p:cNvSpPr>
          <p:nvPr>
            <p:ph idx="1"/>
          </p:nvPr>
        </p:nvSpPr>
        <p:spPr>
          <a:xfrm>
            <a:off x="457200" y="1278624"/>
            <a:ext cx="11336482" cy="4898339"/>
          </a:xfrm>
        </p:spPr>
        <p:txBody>
          <a:bodyPr>
            <a:normAutofit fontScale="92500" lnSpcReduction="10000"/>
          </a:bodyPr>
          <a:lstStyle/>
          <a:p>
            <a:r>
              <a:rPr lang="en-US" sz="2400">
                <a:solidFill>
                  <a:srgbClr val="006699"/>
                </a:solidFill>
              </a:rPr>
              <a:t>RCT: VLBW </a:t>
            </a:r>
            <a:r>
              <a:rPr lang="en-US" sz="2400">
                <a:solidFill>
                  <a:srgbClr val="006699"/>
                </a:solidFill>
                <a:cs typeface="Calibri" panose="020F0502020204030204" pitchFamily="34" charset="0"/>
              </a:rPr>
              <a:t>≤ 1250 gm, n = 101 (Costa et al 2021)</a:t>
            </a:r>
            <a:r>
              <a:rPr lang="en-US" sz="2400" baseline="30000">
                <a:solidFill>
                  <a:srgbClr val="006699"/>
                </a:solidFill>
              </a:rPr>
              <a:t>1</a:t>
            </a:r>
            <a:endParaRPr lang="en-US" sz="2400">
              <a:solidFill>
                <a:srgbClr val="006699"/>
              </a:solidFill>
              <a:cs typeface="Calibri" panose="020F0502020204030204" pitchFamily="34" charset="0"/>
            </a:endParaRPr>
          </a:p>
          <a:p>
            <a:pPr lvl="1"/>
            <a:r>
              <a:rPr lang="en-US" sz="2200">
                <a:solidFill>
                  <a:srgbClr val="006699"/>
                </a:solidFill>
              </a:rPr>
              <a:t>Primary outcome: Significantly decreased loss in HC </a:t>
            </a:r>
            <a:r>
              <a:rPr lang="en-US" sz="2200" i="1">
                <a:solidFill>
                  <a:srgbClr val="006699"/>
                </a:solidFill>
              </a:rPr>
              <a:t>z</a:t>
            </a:r>
            <a:r>
              <a:rPr lang="en-US" sz="2200">
                <a:solidFill>
                  <a:srgbClr val="006699"/>
                </a:solidFill>
              </a:rPr>
              <a:t> scores from birth to 36 weeks PMA with SMOF ILE vs. SO ILE</a:t>
            </a:r>
          </a:p>
          <a:p>
            <a:pPr lvl="2"/>
            <a:r>
              <a:rPr lang="en-US" sz="1900">
                <a:solidFill>
                  <a:srgbClr val="006699"/>
                </a:solidFill>
              </a:rPr>
              <a:t>SMOF ILE: −0.65 ± 0.87  vs. SO ILE −1.07 ± 1.08 , p = 0.034</a:t>
            </a:r>
          </a:p>
          <a:p>
            <a:pPr lvl="3"/>
            <a:r>
              <a:rPr lang="en-US" sz="1900">
                <a:solidFill>
                  <a:srgbClr val="006699"/>
                </a:solidFill>
              </a:rPr>
              <a:t>HC used as surrogate marker for NDO</a:t>
            </a:r>
          </a:p>
          <a:p>
            <a:pPr lvl="2"/>
            <a:r>
              <a:rPr lang="en-US" sz="2100">
                <a:solidFill>
                  <a:srgbClr val="006699"/>
                </a:solidFill>
              </a:rPr>
              <a:t>SMOF ILE: significantly decreased </a:t>
            </a:r>
            <a:r>
              <a:rPr lang="en-US" sz="2000">
                <a:solidFill>
                  <a:srgbClr val="006699"/>
                </a:solidFill>
              </a:rPr>
              <a:t>loss in length-for-age </a:t>
            </a:r>
            <a:r>
              <a:rPr lang="en-US" sz="2000" i="1">
                <a:solidFill>
                  <a:srgbClr val="006699"/>
                </a:solidFill>
              </a:rPr>
              <a:t>z</a:t>
            </a:r>
            <a:r>
              <a:rPr lang="en-US" sz="2000">
                <a:solidFill>
                  <a:srgbClr val="006699"/>
                </a:solidFill>
              </a:rPr>
              <a:t> scores from birth to 36 weeks PMA, no difference in </a:t>
            </a:r>
            <a:r>
              <a:rPr lang="en-US" sz="2100" err="1">
                <a:solidFill>
                  <a:srgbClr val="006699"/>
                </a:solidFill>
              </a:rPr>
              <a:t>wt</a:t>
            </a:r>
            <a:r>
              <a:rPr lang="en-US" sz="2100">
                <a:solidFill>
                  <a:srgbClr val="006699"/>
                </a:solidFill>
              </a:rPr>
              <a:t>-for age </a:t>
            </a:r>
            <a:r>
              <a:rPr lang="en-US" sz="2100" i="1">
                <a:solidFill>
                  <a:srgbClr val="006699"/>
                </a:solidFill>
              </a:rPr>
              <a:t>z</a:t>
            </a:r>
            <a:r>
              <a:rPr lang="en-US" sz="2100">
                <a:solidFill>
                  <a:srgbClr val="006699"/>
                </a:solidFill>
              </a:rPr>
              <a:t> scores between groups</a:t>
            </a:r>
          </a:p>
          <a:p>
            <a:r>
              <a:rPr lang="en-US" sz="2400">
                <a:solidFill>
                  <a:srgbClr val="006699"/>
                </a:solidFill>
              </a:rPr>
              <a:t>24-month follow-up trial of RCT (Costa et al 2021, SMOF ILE vs. SO ILE</a:t>
            </a:r>
            <a:r>
              <a:rPr lang="en-US" sz="2400" baseline="30000">
                <a:solidFill>
                  <a:srgbClr val="006699"/>
                </a:solidFill>
              </a:rPr>
              <a:t>1</a:t>
            </a:r>
            <a:r>
              <a:rPr lang="en-US" sz="2400">
                <a:solidFill>
                  <a:srgbClr val="006699"/>
                </a:solidFill>
              </a:rPr>
              <a:t>), n = 77</a:t>
            </a:r>
            <a:r>
              <a:rPr lang="en-US" sz="2400" baseline="30000">
                <a:solidFill>
                  <a:srgbClr val="006699"/>
                </a:solidFill>
              </a:rPr>
              <a:t>2</a:t>
            </a:r>
          </a:p>
          <a:p>
            <a:pPr lvl="1"/>
            <a:r>
              <a:rPr lang="en-US" sz="2100">
                <a:solidFill>
                  <a:srgbClr val="006699"/>
                </a:solidFill>
              </a:rPr>
              <a:t>Primary outcome: Long-term NDO (24-months corrected age (CA))</a:t>
            </a:r>
          </a:p>
          <a:p>
            <a:pPr lvl="1"/>
            <a:r>
              <a:rPr lang="en-US" sz="2100">
                <a:solidFill>
                  <a:srgbClr val="006699"/>
                </a:solidFill>
              </a:rPr>
              <a:t>Secondary outcomes: Short-term NDO (6 – 12 months CA), auxologic parameters</a:t>
            </a:r>
          </a:p>
          <a:p>
            <a:pPr lvl="1"/>
            <a:r>
              <a:rPr lang="en-US" sz="2100">
                <a:solidFill>
                  <a:srgbClr val="006699"/>
                </a:solidFill>
              </a:rPr>
              <a:t>Results: No differences in major disability or Griffith’s mental development scale, or auxologic parameters</a:t>
            </a:r>
            <a:endParaRPr lang="en-US"/>
          </a:p>
        </p:txBody>
      </p:sp>
      <p:sp>
        <p:nvSpPr>
          <p:cNvPr id="5" name="Footer Placeholder 3">
            <a:extLst>
              <a:ext uri="{FF2B5EF4-FFF2-40B4-BE49-F238E27FC236}">
                <a16:creationId xmlns:a16="http://schemas.microsoft.com/office/drawing/2014/main" id="{1EC34BA0-5939-CA75-203B-4CF21574CA50}"/>
              </a:ext>
            </a:extLst>
          </p:cNvPr>
          <p:cNvSpPr>
            <a:spLocks noGrp="1"/>
          </p:cNvSpPr>
          <p:nvPr>
            <p:ph type="ftr" sz="quarter" idx="11"/>
          </p:nvPr>
        </p:nvSpPr>
        <p:spPr>
          <a:xfrm>
            <a:off x="536731" y="6418949"/>
            <a:ext cx="1041888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A5A5A5">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A5A5A5">
                  <a:lumMod val="50000"/>
                </a:srgbClr>
              </a:solidFill>
              <a:effectLst/>
              <a:uLnTx/>
              <a:uFillTx/>
              <a:latin typeface="Calibri" panose="020F0502020204030204"/>
              <a:ea typeface="+mn-ea"/>
              <a:cs typeface="+mn-cs"/>
            </a:endParaRPr>
          </a:p>
        </p:txBody>
      </p:sp>
      <p:sp>
        <p:nvSpPr>
          <p:cNvPr id="7" name="Footer Placeholder 3">
            <a:extLst>
              <a:ext uri="{FF2B5EF4-FFF2-40B4-BE49-F238E27FC236}">
                <a16:creationId xmlns:a16="http://schemas.microsoft.com/office/drawing/2014/main" id="{52C0D0C3-5BAF-5189-7136-2A1ADAD08ACB}"/>
              </a:ext>
            </a:extLst>
          </p:cNvPr>
          <p:cNvSpPr txBox="1">
            <a:spLocks/>
          </p:cNvSpPr>
          <p:nvPr/>
        </p:nvSpPr>
        <p:spPr>
          <a:xfrm>
            <a:off x="0" y="6480519"/>
            <a:ext cx="10418884" cy="681037"/>
          </a:xfrm>
          <a:prstGeom prst="rect">
            <a:avLst/>
          </a:prstGeom>
        </p:spPr>
        <p:txBody>
          <a:bodyPr vert="horz" lIns="91440" tIns="45720" rIns="91440" bIns="45720" numCol="2" rtlCol="0" anchor="ctr"/>
          <a:lstStyle>
            <a:defPPr>
              <a:defRPr lang="en-US"/>
            </a:defPPr>
            <a:lvl1pPr marL="0" algn="l" defTabSz="914400" rtl="0" eaLnBrk="1" latinLnBrk="0" hangingPunct="1">
              <a:defRPr sz="1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1200" cap="none" spc="0" normalizeH="0" baseline="0" noProof="0">
                <a:ln>
                  <a:noFill/>
                </a:ln>
                <a:solidFill>
                  <a:srgbClr val="006699"/>
                </a:solidFill>
                <a:effectLst/>
                <a:uLnTx/>
                <a:uFillTx/>
                <a:ea typeface="+mn-ea"/>
                <a:cs typeface="+mn-cs"/>
              </a:rPr>
              <a:t>Costa S et al 2021; JPEN 45(1): 94 – 101.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1200" cap="none" spc="0" normalizeH="0" baseline="0" noProof="0" err="1">
                <a:ln>
                  <a:noFill/>
                </a:ln>
                <a:solidFill>
                  <a:srgbClr val="006699"/>
                </a:solidFill>
                <a:effectLst/>
                <a:uLnTx/>
                <a:uFillTx/>
                <a:ea typeface="+mn-ea"/>
                <a:cs typeface="+mn-cs"/>
              </a:rPr>
              <a:t>Gallini</a:t>
            </a:r>
            <a:r>
              <a:rPr kumimoji="0" lang="en-US" sz="900" b="0" i="0" u="none" strike="noStrike" kern="1200" cap="none" spc="0" normalizeH="0" baseline="0" noProof="0">
                <a:ln>
                  <a:noFill/>
                </a:ln>
                <a:solidFill>
                  <a:srgbClr val="006699"/>
                </a:solidFill>
                <a:effectLst/>
                <a:uLnTx/>
                <a:uFillTx/>
                <a:ea typeface="+mn-ea"/>
                <a:cs typeface="+mn-cs"/>
              </a:rPr>
              <a:t> et al Nutrients 2023; 15(58): COI 10.3390.nu15010058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TextBox 7">
            <a:extLst>
              <a:ext uri="{FF2B5EF4-FFF2-40B4-BE49-F238E27FC236}">
                <a16:creationId xmlns:a16="http://schemas.microsoft.com/office/drawing/2014/main" id="{3627BDE0-E740-AC9C-33BF-CB985D45B987}"/>
              </a:ext>
            </a:extLst>
          </p:cNvPr>
          <p:cNvSpPr txBox="1"/>
          <p:nvPr/>
        </p:nvSpPr>
        <p:spPr>
          <a:xfrm>
            <a:off x="8111532" y="6563495"/>
            <a:ext cx="6094324" cy="276999"/>
          </a:xfrm>
          <a:prstGeom prst="rect">
            <a:avLst/>
          </a:prstGeom>
          <a:noFill/>
        </p:spPr>
        <p:txBody>
          <a:bodyPr wrap="square">
            <a:spAutoFit/>
          </a:bodyPr>
          <a:lstStyle/>
          <a:p>
            <a:r>
              <a:rPr lang="en-US" sz="1200" b="0" i="0">
                <a:solidFill>
                  <a:srgbClr val="006699"/>
                </a:solidFill>
                <a:effectLst/>
              </a:rPr>
              <a:t>VLBW – very low birthweight </a:t>
            </a:r>
            <a:endParaRPr lang="en-US" sz="1200">
              <a:solidFill>
                <a:srgbClr val="006699"/>
              </a:solidFill>
            </a:endParaRPr>
          </a:p>
        </p:txBody>
      </p:sp>
    </p:spTree>
    <p:extLst>
      <p:ext uri="{BB962C8B-B14F-4D97-AF65-F5344CB8AC3E}">
        <p14:creationId xmlns:p14="http://schemas.microsoft.com/office/powerpoint/2010/main" val="113294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43CCF101-2A9B-9275-E127-F0FC725AA15A}"/>
              </a:ext>
            </a:extLst>
          </p:cNvPr>
          <p:cNvSpPr>
            <a:spLocks noGrp="1"/>
          </p:cNvSpPr>
          <p:nvPr>
            <p:ph type="title"/>
          </p:nvPr>
        </p:nvSpPr>
        <p:spPr>
          <a:xfrm>
            <a:off x="156950" y="396181"/>
            <a:ext cx="11880375" cy="671513"/>
          </a:xfrm>
        </p:spPr>
        <p:txBody>
          <a:bodyPr>
            <a:normAutofit/>
          </a:bodyPr>
          <a:lstStyle/>
          <a:p>
            <a:r>
              <a:rPr lang="en-US" sz="3100">
                <a:solidFill>
                  <a:srgbClr val="006699"/>
                </a:solidFill>
              </a:rPr>
              <a:t>Neurodevelopmental Outcomes (NDO): SMOF ILE vs. SO ILE</a:t>
            </a:r>
          </a:p>
        </p:txBody>
      </p:sp>
      <p:sp>
        <p:nvSpPr>
          <p:cNvPr id="3" name="Content Placeholder 12">
            <a:extLst>
              <a:ext uri="{FF2B5EF4-FFF2-40B4-BE49-F238E27FC236}">
                <a16:creationId xmlns:a16="http://schemas.microsoft.com/office/drawing/2014/main" id="{841708F0-5316-CFA5-E129-E51B66900510}"/>
              </a:ext>
            </a:extLst>
          </p:cNvPr>
          <p:cNvSpPr>
            <a:spLocks noGrp="1"/>
          </p:cNvSpPr>
          <p:nvPr>
            <p:ph idx="1"/>
          </p:nvPr>
        </p:nvSpPr>
        <p:spPr>
          <a:xfrm>
            <a:off x="457200" y="1278624"/>
            <a:ext cx="11336482" cy="4898339"/>
          </a:xfrm>
        </p:spPr>
        <p:txBody>
          <a:bodyPr>
            <a:normAutofit/>
          </a:bodyPr>
          <a:lstStyle/>
          <a:p>
            <a:pPr lvl="0"/>
            <a:r>
              <a:rPr lang="en-US" noProof="0">
                <a:solidFill>
                  <a:srgbClr val="006699"/>
                </a:solidFill>
              </a:rPr>
              <a:t>Pre-Post Cohort study, ELBW (&lt; 29 </a:t>
            </a:r>
            <a:r>
              <a:rPr lang="en-US" noProof="0" err="1">
                <a:solidFill>
                  <a:srgbClr val="006699"/>
                </a:solidFill>
              </a:rPr>
              <a:t>wks</a:t>
            </a:r>
            <a:r>
              <a:rPr lang="en-US" noProof="0">
                <a:solidFill>
                  <a:srgbClr val="006699"/>
                </a:solidFill>
              </a:rPr>
              <a:t> GA, mean GA 26 </a:t>
            </a:r>
            <a:r>
              <a:rPr lang="en-US" noProof="0" err="1">
                <a:solidFill>
                  <a:srgbClr val="006699"/>
                </a:solidFill>
              </a:rPr>
              <a:t>wks</a:t>
            </a:r>
            <a:r>
              <a:rPr lang="en-US" noProof="0">
                <a:solidFill>
                  <a:srgbClr val="006699"/>
                </a:solidFill>
              </a:rPr>
              <a:t>),  n=554</a:t>
            </a:r>
            <a:r>
              <a:rPr lang="en-US" baseline="30000">
                <a:solidFill>
                  <a:srgbClr val="006699"/>
                </a:solidFill>
              </a:rPr>
              <a:t>1</a:t>
            </a:r>
          </a:p>
          <a:p>
            <a:pPr lvl="1"/>
            <a:r>
              <a:rPr lang="en-US" sz="2000">
                <a:solidFill>
                  <a:srgbClr val="006699"/>
                </a:solidFill>
              </a:rPr>
              <a:t>Primary outcomes: Composite mortality or significant NDI and composite of mortality and any NDI at 18 – 24 months corrected GA</a:t>
            </a:r>
          </a:p>
          <a:p>
            <a:pPr lvl="1"/>
            <a:r>
              <a:rPr lang="en-US" sz="2000">
                <a:solidFill>
                  <a:srgbClr val="006699"/>
                </a:solidFill>
              </a:rPr>
              <a:t>Secondary outcomes: Significant NDI, any NDI, BSID-III cognitive scores, mod-severe hearing impairment, visual impairment</a:t>
            </a:r>
          </a:p>
          <a:p>
            <a:pPr lvl="1"/>
            <a:r>
              <a:rPr lang="en-US" sz="2000">
                <a:solidFill>
                  <a:srgbClr val="006699"/>
                </a:solidFill>
              </a:rPr>
              <a:t>Primary outcome: No difference in death or significant NDI (SMOF ILE vs. SO ILE)</a:t>
            </a:r>
          </a:p>
          <a:p>
            <a:pPr lvl="1"/>
            <a:r>
              <a:rPr lang="en-US" sz="2000">
                <a:solidFill>
                  <a:srgbClr val="006699"/>
                </a:solidFill>
              </a:rPr>
              <a:t>Significantly decreased adjusted </a:t>
            </a:r>
            <a:r>
              <a:rPr lang="en-US" sz="2000" noProof="0">
                <a:solidFill>
                  <a:srgbClr val="006699"/>
                </a:solidFill>
              </a:rPr>
              <a:t>and non-adjusted odds of any death &amp; any NDI, any </a:t>
            </a:r>
            <a:r>
              <a:rPr lang="en-US" sz="2000">
                <a:solidFill>
                  <a:srgbClr val="006699"/>
                </a:solidFill>
              </a:rPr>
              <a:t>NDI, and significantly decreased odds of adjusted Bayley III language scores &lt; 85 and &lt; 70 in SMOF ILE at 18 and 24 months</a:t>
            </a:r>
          </a:p>
        </p:txBody>
      </p:sp>
      <p:sp>
        <p:nvSpPr>
          <p:cNvPr id="7" name="Footer Placeholder 3">
            <a:extLst>
              <a:ext uri="{FF2B5EF4-FFF2-40B4-BE49-F238E27FC236}">
                <a16:creationId xmlns:a16="http://schemas.microsoft.com/office/drawing/2014/main" id="{52C0D0C3-5BAF-5189-7136-2A1ADAD08ACB}"/>
              </a:ext>
            </a:extLst>
          </p:cNvPr>
          <p:cNvSpPr txBox="1">
            <a:spLocks/>
          </p:cNvSpPr>
          <p:nvPr/>
        </p:nvSpPr>
        <p:spPr>
          <a:xfrm>
            <a:off x="0" y="6480519"/>
            <a:ext cx="10418884" cy="681037"/>
          </a:xfrm>
          <a:prstGeom prst="rect">
            <a:avLst/>
          </a:prstGeom>
        </p:spPr>
        <p:txBody>
          <a:bodyPr vert="horz" lIns="91440" tIns="45720" rIns="91440" bIns="45720" numCol="2" rtlCol="0" anchor="ctr"/>
          <a:lstStyle>
            <a:defPPr>
              <a:defRPr lang="en-US"/>
            </a:defPPr>
            <a:lvl1pPr marL="0" algn="l" defTabSz="914400" rtl="0" eaLnBrk="1" latinLnBrk="0" hangingPunct="1">
              <a:defRPr sz="1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1200" cap="none" spc="0" normalizeH="0" baseline="0" noProof="0" err="1">
                <a:ln>
                  <a:noFill/>
                </a:ln>
                <a:solidFill>
                  <a:srgbClr val="006699"/>
                </a:solidFill>
                <a:effectLst/>
                <a:uLnTx/>
                <a:uFillTx/>
                <a:ea typeface="+mn-ea"/>
                <a:cs typeface="+mn-cs"/>
              </a:rPr>
              <a:t>Torgalkar</a:t>
            </a:r>
            <a:r>
              <a:rPr kumimoji="0" lang="en-US" sz="900" b="0" i="0" u="none" strike="noStrike" kern="1200" cap="none" spc="0" normalizeH="0" baseline="0" noProof="0">
                <a:ln>
                  <a:noFill/>
                </a:ln>
                <a:solidFill>
                  <a:srgbClr val="006699"/>
                </a:solidFill>
                <a:effectLst/>
                <a:uLnTx/>
                <a:uFillTx/>
                <a:ea typeface="+mn-ea"/>
                <a:cs typeface="+mn-cs"/>
              </a:rPr>
              <a:t> R et al. Journal of Perinatology 2020; 41(11): 1712 – 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6699"/>
                </a:solidFill>
                <a:effectLst/>
                <a:uLnTx/>
                <a:uFillTx/>
                <a:ea typeface="+mn-ea"/>
                <a:cs typeface="+mn-cs"/>
              </a:rPr>
              <a:t> </a:t>
            </a:r>
          </a:p>
        </p:txBody>
      </p:sp>
      <p:sp>
        <p:nvSpPr>
          <p:cNvPr id="6" name="TextBox 5">
            <a:extLst>
              <a:ext uri="{FF2B5EF4-FFF2-40B4-BE49-F238E27FC236}">
                <a16:creationId xmlns:a16="http://schemas.microsoft.com/office/drawing/2014/main" id="{9FAD7486-B4D2-7B0D-3BCE-B1FCD24BAB07}"/>
              </a:ext>
            </a:extLst>
          </p:cNvPr>
          <p:cNvSpPr txBox="1"/>
          <p:nvPr/>
        </p:nvSpPr>
        <p:spPr>
          <a:xfrm>
            <a:off x="8111532" y="6563495"/>
            <a:ext cx="6094324" cy="276999"/>
          </a:xfrm>
          <a:prstGeom prst="rect">
            <a:avLst/>
          </a:prstGeom>
          <a:noFill/>
        </p:spPr>
        <p:txBody>
          <a:bodyPr wrap="square">
            <a:spAutoFit/>
          </a:bodyPr>
          <a:lstStyle/>
          <a:p>
            <a:r>
              <a:rPr lang="en-US" sz="1200">
                <a:solidFill>
                  <a:srgbClr val="006699"/>
                </a:solidFill>
              </a:rPr>
              <a:t>NDI</a:t>
            </a:r>
            <a:r>
              <a:rPr lang="en-US" sz="1200" b="0" i="0">
                <a:solidFill>
                  <a:srgbClr val="006699"/>
                </a:solidFill>
                <a:effectLst/>
              </a:rPr>
              <a:t> – neurodevelopmental impairment</a:t>
            </a:r>
            <a:endParaRPr lang="en-US" sz="1200">
              <a:solidFill>
                <a:srgbClr val="006699"/>
              </a:solidFill>
            </a:endParaRPr>
          </a:p>
        </p:txBody>
      </p:sp>
    </p:spTree>
    <p:extLst>
      <p:ext uri="{BB962C8B-B14F-4D97-AF65-F5344CB8AC3E}">
        <p14:creationId xmlns:p14="http://schemas.microsoft.com/office/powerpoint/2010/main" val="8044611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Summary and Conclusions</a:t>
            </a:r>
          </a:p>
        </p:txBody>
      </p:sp>
      <p:sp>
        <p:nvSpPr>
          <p:cNvPr id="3" name="Content Placeholder 2">
            <a:extLst>
              <a:ext uri="{FF2B5EF4-FFF2-40B4-BE49-F238E27FC236}">
                <a16:creationId xmlns:a16="http://schemas.microsoft.com/office/drawing/2014/main" id="{FA9C83F8-FC17-548C-2526-4DABFDFB34FC}"/>
              </a:ext>
            </a:extLst>
          </p:cNvPr>
          <p:cNvSpPr>
            <a:spLocks noGrp="1"/>
          </p:cNvSpPr>
          <p:nvPr>
            <p:ph idx="1"/>
          </p:nvPr>
        </p:nvSpPr>
        <p:spPr/>
        <p:txBody>
          <a:bodyPr/>
          <a:lstStyle/>
          <a:p>
            <a:r>
              <a:rPr lang="en-US">
                <a:solidFill>
                  <a:srgbClr val="006699"/>
                </a:solidFill>
              </a:rPr>
              <a:t>100% FO ILE has been approved since 2018 for neonatal use in patients with PNAC</a:t>
            </a:r>
          </a:p>
          <a:p>
            <a:r>
              <a:rPr lang="en-US">
                <a:solidFill>
                  <a:srgbClr val="006699"/>
                </a:solidFill>
              </a:rPr>
              <a:t>SMOF ILE (15% FO) has been approved for neonatal use since 2022</a:t>
            </a:r>
          </a:p>
          <a:p>
            <a:r>
              <a:rPr lang="en-US">
                <a:solidFill>
                  <a:srgbClr val="006699"/>
                </a:solidFill>
              </a:rPr>
              <a:t>Both 100% FO and SMOF ILEs have RCTs supporting safety and appropriate growth as compared to other ILEs </a:t>
            </a:r>
          </a:p>
          <a:p>
            <a:r>
              <a:rPr lang="en-US">
                <a:solidFill>
                  <a:srgbClr val="006699"/>
                </a:solidFill>
              </a:rPr>
              <a:t>Fatty acid patterns reflect the ILE composition</a:t>
            </a:r>
          </a:p>
          <a:p>
            <a:pPr lvl="1"/>
            <a:r>
              <a:rPr lang="en-US">
                <a:solidFill>
                  <a:srgbClr val="006699"/>
                </a:solidFill>
              </a:rPr>
              <a:t>EFAD not seen with SMOF ILE or 100% FO ILE when dosed appropriately</a:t>
            </a:r>
          </a:p>
          <a:p>
            <a:pPr lvl="0"/>
            <a:r>
              <a:rPr lang="en-US">
                <a:solidFill>
                  <a:srgbClr val="006699"/>
                </a:solidFill>
              </a:rPr>
              <a:t>ASPEN guidelines for parenteral nutrition in the NICU recommend SO ILE or Multicomponent-oil ILE </a:t>
            </a:r>
            <a:r>
              <a:rPr lang="en-US" sz="2000">
                <a:solidFill>
                  <a:srgbClr val="006699"/>
                </a:solidFill>
              </a:rPr>
              <a:t>with daily advancement of ILE to goal dose 3/g/kg/d independent of ILE type </a:t>
            </a:r>
            <a:r>
              <a:rPr lang="en-US" sz="2000" i="1">
                <a:solidFill>
                  <a:srgbClr val="006699"/>
                </a:solidFill>
              </a:rPr>
              <a:t>(</a:t>
            </a:r>
            <a:r>
              <a:rPr lang="en-US" sz="2000" i="1" err="1">
                <a:solidFill>
                  <a:srgbClr val="006699"/>
                </a:solidFill>
              </a:rPr>
              <a:t>Omegaven</a:t>
            </a:r>
            <a:r>
              <a:rPr lang="en-US" sz="2000" i="1">
                <a:solidFill>
                  <a:srgbClr val="006699"/>
                </a:solidFill>
              </a:rPr>
              <a:t> is not included given its indication and dosing)</a:t>
            </a:r>
            <a:endParaRPr lang="en-US" i="1">
              <a:solidFill>
                <a:srgbClr val="006699"/>
              </a:solidFill>
            </a:endParaRPr>
          </a:p>
          <a:p>
            <a:endParaRPr lang="en-US"/>
          </a:p>
        </p:txBody>
      </p:sp>
    </p:spTree>
    <p:extLst>
      <p:ext uri="{BB962C8B-B14F-4D97-AF65-F5344CB8AC3E}">
        <p14:creationId xmlns:p14="http://schemas.microsoft.com/office/powerpoint/2010/main" val="3977917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text on a white background&#10;&#10;AI-generated content may be incorrect.">
            <a:extLst>
              <a:ext uri="{FF2B5EF4-FFF2-40B4-BE49-F238E27FC236}">
                <a16:creationId xmlns:a16="http://schemas.microsoft.com/office/drawing/2014/main" id="{CB7D6CA6-E82F-6B97-888B-462C0CD83E1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8980" y="953518"/>
            <a:ext cx="6996155" cy="4950953"/>
          </a:xfrm>
          <a:prstGeom prst="rect">
            <a:avLst/>
          </a:prstGeom>
        </p:spPr>
      </p:pic>
      <p:sp>
        <p:nvSpPr>
          <p:cNvPr id="7" name="Rectangle 6">
            <a:extLst>
              <a:ext uri="{FF2B5EF4-FFF2-40B4-BE49-F238E27FC236}">
                <a16:creationId xmlns:a16="http://schemas.microsoft.com/office/drawing/2014/main" id="{FB73BEA8-2703-E352-2BEA-FCA631BD2D58}"/>
              </a:ext>
            </a:extLst>
          </p:cNvPr>
          <p:cNvSpPr/>
          <p:nvPr/>
        </p:nvSpPr>
        <p:spPr>
          <a:xfrm>
            <a:off x="6771190" y="0"/>
            <a:ext cx="542079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5">
            <a:alphaModFix amt="25000"/>
          </a:blip>
          <a:srcRect t="599" b="15131"/>
          <a:stretch>
            <a:fillRect/>
          </a:stretch>
        </p:blipFill>
        <p:spPr>
          <a:xfrm>
            <a:off x="21" y="10"/>
            <a:ext cx="12191979" cy="6857990"/>
          </a:xfrm>
          <a:prstGeom prst="rect">
            <a:avLst/>
          </a:prstGeom>
        </p:spPr>
      </p:pic>
      <p:sp>
        <p:nvSpPr>
          <p:cNvPr id="8" name="TextBox 7">
            <a:extLst>
              <a:ext uri="{FF2B5EF4-FFF2-40B4-BE49-F238E27FC236}">
                <a16:creationId xmlns:a16="http://schemas.microsoft.com/office/drawing/2014/main" id="{73730567-3A13-30B1-746F-1B31D4BD4ED1}"/>
              </a:ext>
            </a:extLst>
          </p:cNvPr>
          <p:cNvSpPr txBox="1"/>
          <p:nvPr/>
        </p:nvSpPr>
        <p:spPr>
          <a:xfrm>
            <a:off x="6857990" y="4408840"/>
            <a:ext cx="5123735" cy="1708288"/>
          </a:xfrm>
          <a:prstGeom prst="rect">
            <a:avLst/>
          </a:prstGeom>
          <a:noFill/>
        </p:spPr>
        <p:txBody>
          <a:bodyPr wrap="square" rtlCol="0">
            <a:spAutoFit/>
          </a:bodyPr>
          <a:lstStyle/>
          <a:p>
            <a:pPr algn="l">
              <a:lnSpc>
                <a:spcPct val="150000"/>
              </a:lnSpc>
            </a:pPr>
            <a:r>
              <a:rPr lang="en-US" b="1"/>
              <a:t>Elisabeth Biggs, MS, PA-C, RD, CNSC </a:t>
            </a:r>
          </a:p>
          <a:p>
            <a:pPr algn="l">
              <a:lnSpc>
                <a:spcPct val="150000"/>
              </a:lnSpc>
            </a:pPr>
            <a:r>
              <a:rPr lang="en-US" b="1"/>
              <a:t>Elisabeth.Biggs@Fresenius-Kabi.com                      </a:t>
            </a:r>
          </a:p>
          <a:p>
            <a:pPr algn="l">
              <a:lnSpc>
                <a:spcPct val="150000"/>
              </a:lnSpc>
            </a:pPr>
            <a:r>
              <a:rPr lang="en-US" b="1"/>
              <a:t>Medical Science Liaison, Medical Affairs </a:t>
            </a:r>
          </a:p>
          <a:p>
            <a:pPr algn="l">
              <a:lnSpc>
                <a:spcPct val="150000"/>
              </a:lnSpc>
            </a:pPr>
            <a:r>
              <a:rPr lang="en-US" b="1"/>
              <a:t>Parenteral Nutrition, Fresenius </a:t>
            </a:r>
            <a:r>
              <a:rPr lang="en-US" b="1" err="1"/>
              <a:t>Kabi</a:t>
            </a:r>
            <a:r>
              <a:rPr lang="en-US" b="1"/>
              <a:t> USA</a:t>
            </a:r>
          </a:p>
        </p:txBody>
      </p:sp>
      <p:pic>
        <p:nvPicPr>
          <p:cNvPr id="11" name="Picture 10" descr="A qr code on a white background&#10;&#10;AI-generated content may be incorrect.">
            <a:extLst>
              <a:ext uri="{FF2B5EF4-FFF2-40B4-BE49-F238E27FC236}">
                <a16:creationId xmlns:a16="http://schemas.microsoft.com/office/drawing/2014/main" id="{1588D8C3-C86B-0755-117A-6377C1D27D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4413" y="1770926"/>
            <a:ext cx="2275390" cy="2275390"/>
          </a:xfrm>
          <a:prstGeom prst="rect">
            <a:avLst/>
          </a:prstGeom>
        </p:spPr>
      </p:pic>
      <p:sp>
        <p:nvSpPr>
          <p:cNvPr id="12" name="TextBox 11">
            <a:extLst>
              <a:ext uri="{FF2B5EF4-FFF2-40B4-BE49-F238E27FC236}">
                <a16:creationId xmlns:a16="http://schemas.microsoft.com/office/drawing/2014/main" id="{B6B5491A-6040-241E-7755-2BD639EFFA4C}"/>
              </a:ext>
            </a:extLst>
          </p:cNvPr>
          <p:cNvSpPr txBox="1"/>
          <p:nvPr/>
        </p:nvSpPr>
        <p:spPr>
          <a:xfrm>
            <a:off x="7609485" y="1446835"/>
            <a:ext cx="2905245" cy="369332"/>
          </a:xfrm>
          <a:prstGeom prst="rect">
            <a:avLst/>
          </a:prstGeom>
          <a:noFill/>
        </p:spPr>
        <p:txBody>
          <a:bodyPr wrap="square" rtlCol="0">
            <a:spAutoFit/>
          </a:bodyPr>
          <a:lstStyle/>
          <a:p>
            <a:pPr algn="ctr"/>
            <a:r>
              <a:rPr lang="en-US" b="1"/>
              <a:t>Connect on LinkedIn</a:t>
            </a:r>
          </a:p>
        </p:txBody>
      </p:sp>
    </p:spTree>
    <p:extLst>
      <p:ext uri="{BB962C8B-B14F-4D97-AF65-F5344CB8AC3E}">
        <p14:creationId xmlns:p14="http://schemas.microsoft.com/office/powerpoint/2010/main" val="300364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FFD28E3C-BD1D-12FD-7C97-B3C7FA9DE6CB}"/>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740A0A6-5D4F-7588-E8E1-54E7D3AE895A}"/>
              </a:ext>
            </a:extLst>
          </p:cNvPr>
          <p:cNvSpPr>
            <a:spLocks noGrp="1"/>
          </p:cNvSpPr>
          <p:nvPr>
            <p:ph type="title"/>
          </p:nvPr>
        </p:nvSpPr>
        <p:spPr/>
        <p:txBody>
          <a:bodyPr/>
          <a:lstStyle/>
          <a:p>
            <a:r>
              <a:rPr lang="en-US">
                <a:solidFill>
                  <a:srgbClr val="006699"/>
                </a:solidFill>
              </a:rPr>
              <a:t>ILE Composition</a:t>
            </a:r>
          </a:p>
        </p:txBody>
      </p:sp>
      <p:graphicFrame>
        <p:nvGraphicFramePr>
          <p:cNvPr id="6" name="Table 5">
            <a:extLst>
              <a:ext uri="{FF2B5EF4-FFF2-40B4-BE49-F238E27FC236}">
                <a16:creationId xmlns:a16="http://schemas.microsoft.com/office/drawing/2014/main" id="{B267CB7E-10AC-9202-2A60-9C69E3A8CF2D}"/>
              </a:ext>
            </a:extLst>
          </p:cNvPr>
          <p:cNvGraphicFramePr>
            <a:graphicFrameLocks noGrp="1"/>
          </p:cNvGraphicFramePr>
          <p:nvPr>
            <p:extLst>
              <p:ext uri="{D42A27DB-BD31-4B8C-83A1-F6EECF244321}">
                <p14:modId xmlns:p14="http://schemas.microsoft.com/office/powerpoint/2010/main" val="3349092394"/>
              </p:ext>
            </p:extLst>
          </p:nvPr>
        </p:nvGraphicFramePr>
        <p:xfrm>
          <a:off x="427760" y="1404711"/>
          <a:ext cx="11336480" cy="4660838"/>
        </p:xfrm>
        <a:graphic>
          <a:graphicData uri="http://schemas.openxmlformats.org/drawingml/2006/table">
            <a:tbl>
              <a:tblPr firstRow="1" firstCol="1" bandRow="1">
                <a:tableStyleId>{5C22544A-7EE6-4342-B048-85BDC9FD1C3A}</a:tableStyleId>
              </a:tblPr>
              <a:tblGrid>
                <a:gridCol w="2361410">
                  <a:extLst>
                    <a:ext uri="{9D8B030D-6E8A-4147-A177-3AD203B41FA5}">
                      <a16:colId xmlns:a16="http://schemas.microsoft.com/office/drawing/2014/main" val="20000"/>
                    </a:ext>
                  </a:extLst>
                </a:gridCol>
                <a:gridCol w="1795014">
                  <a:extLst>
                    <a:ext uri="{9D8B030D-6E8A-4147-A177-3AD203B41FA5}">
                      <a16:colId xmlns:a16="http://schemas.microsoft.com/office/drawing/2014/main" val="1131700809"/>
                    </a:ext>
                  </a:extLst>
                </a:gridCol>
                <a:gridCol w="1795014">
                  <a:extLst>
                    <a:ext uri="{9D8B030D-6E8A-4147-A177-3AD203B41FA5}">
                      <a16:colId xmlns:a16="http://schemas.microsoft.com/office/drawing/2014/main" val="748623140"/>
                    </a:ext>
                  </a:extLst>
                </a:gridCol>
                <a:gridCol w="1795014">
                  <a:extLst>
                    <a:ext uri="{9D8B030D-6E8A-4147-A177-3AD203B41FA5}">
                      <a16:colId xmlns:a16="http://schemas.microsoft.com/office/drawing/2014/main" val="2000433393"/>
                    </a:ext>
                  </a:extLst>
                </a:gridCol>
                <a:gridCol w="1795014">
                  <a:extLst>
                    <a:ext uri="{9D8B030D-6E8A-4147-A177-3AD203B41FA5}">
                      <a16:colId xmlns:a16="http://schemas.microsoft.com/office/drawing/2014/main" val="2666445"/>
                    </a:ext>
                  </a:extLst>
                </a:gridCol>
                <a:gridCol w="1795014">
                  <a:extLst>
                    <a:ext uri="{9D8B030D-6E8A-4147-A177-3AD203B41FA5}">
                      <a16:colId xmlns:a16="http://schemas.microsoft.com/office/drawing/2014/main" val="2015020029"/>
                    </a:ext>
                  </a:extLst>
                </a:gridCol>
              </a:tblGrid>
              <a:tr h="482925">
                <a:tc>
                  <a:txBody>
                    <a:bodyPr/>
                    <a:lstStyle/>
                    <a:p>
                      <a:pPr marL="0" marR="0">
                        <a:lnSpc>
                          <a:spcPct val="95000"/>
                        </a:lnSpc>
                        <a:spcBef>
                          <a:spcPts val="0"/>
                        </a:spcBef>
                        <a:spcAft>
                          <a:spcPts val="0"/>
                        </a:spcAft>
                      </a:pPr>
                      <a:endParaRPr lang="en-US" sz="1400">
                        <a:solidFill>
                          <a:schemeClr val="accent1">
                            <a:lumMod val="50000"/>
                          </a:schemeClr>
                        </a:solidFill>
                        <a:effectLst/>
                        <a:latin typeface="+mn-lt"/>
                        <a:ea typeface="Verdana" panose="020B0604030504040204" pitchFamily="34" charset="0"/>
                        <a:cs typeface="Verdana" panose="020B0604030504040204" pitchFamily="34" charset="0"/>
                      </a:endParaRPr>
                    </a:p>
                  </a:txBody>
                  <a:tcPr marL="99051" marR="49526" marT="45708" marB="45708" anchor="ctr"/>
                </a:tc>
                <a:tc>
                  <a:txBody>
                    <a:bodyPr/>
                    <a:lstStyle/>
                    <a:p>
                      <a:pPr marL="0" marR="0" algn="ctr" defTabSz="914394" rtl="0" eaLnBrk="1" latinLnBrk="0" hangingPunct="1">
                        <a:lnSpc>
                          <a:spcPct val="95000"/>
                        </a:lnSpc>
                        <a:spcBef>
                          <a:spcPts val="0"/>
                        </a:spcBef>
                        <a:spcAft>
                          <a:spcPts val="0"/>
                        </a:spcAft>
                      </a:pPr>
                      <a:r>
                        <a:rPr lang="en-US" sz="1400" kern="1200">
                          <a:effectLst/>
                          <a:latin typeface="+mn-lt"/>
                        </a:rPr>
                        <a:t>Soybean Oil ILE</a:t>
                      </a:r>
                      <a:r>
                        <a:rPr lang="en-US" sz="1400" kern="1200" baseline="30000">
                          <a:effectLst/>
                          <a:latin typeface="+mn-lt"/>
                        </a:rPr>
                        <a:t>1</a:t>
                      </a:r>
                      <a:endParaRPr lang="en-US" sz="1400" baseline="30000">
                        <a:effectLst/>
                        <a:latin typeface="+mn-lt"/>
                      </a:endParaRPr>
                    </a:p>
                    <a:p>
                      <a:pPr marL="0" marR="0" algn="ctr" defTabSz="914394" rtl="0" eaLnBrk="1" latinLnBrk="0" hangingPunct="1">
                        <a:lnSpc>
                          <a:spcPct val="95000"/>
                        </a:lnSpc>
                        <a:spcBef>
                          <a:spcPts val="0"/>
                        </a:spcBef>
                        <a:spcAft>
                          <a:spcPts val="0"/>
                        </a:spcAft>
                      </a:pPr>
                      <a:r>
                        <a:rPr lang="en-US" sz="1400" kern="1200" baseline="30000">
                          <a:effectLst/>
                          <a:latin typeface="+mn-lt"/>
                        </a:rPr>
                        <a:t>20%  and 30% Emulsion</a:t>
                      </a:r>
                      <a:endParaRPr lang="en-US" sz="14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45708" marB="45708" anchor="ctr"/>
                </a:tc>
                <a:tc>
                  <a:txBody>
                    <a:bodyPr/>
                    <a:lstStyle/>
                    <a:p>
                      <a:pPr marL="0" marR="0" algn="ctr" defTabSz="914394" rtl="0" eaLnBrk="1" latinLnBrk="0" hangingPunct="1">
                        <a:lnSpc>
                          <a:spcPct val="95000"/>
                        </a:lnSpc>
                        <a:spcBef>
                          <a:spcPts val="0"/>
                        </a:spcBef>
                        <a:spcAft>
                          <a:spcPts val="0"/>
                        </a:spcAft>
                      </a:pPr>
                      <a:r>
                        <a:rPr lang="en-US" sz="1400" kern="1200">
                          <a:effectLst/>
                          <a:latin typeface="+mn-lt"/>
                        </a:rPr>
                        <a:t>Soybean Oil ILE</a:t>
                      </a:r>
                      <a:r>
                        <a:rPr lang="en-US" sz="1400" kern="1200" baseline="30000">
                          <a:effectLst/>
                          <a:latin typeface="+mn-lt"/>
                        </a:rPr>
                        <a:t>2</a:t>
                      </a:r>
                    </a:p>
                    <a:p>
                      <a:pPr marL="0" marR="0" algn="ctr" defTabSz="914394" rtl="0" eaLnBrk="1" latinLnBrk="0" hangingPunct="1">
                        <a:lnSpc>
                          <a:spcPct val="95000"/>
                        </a:lnSpc>
                        <a:spcBef>
                          <a:spcPts val="0"/>
                        </a:spcBef>
                        <a:spcAft>
                          <a:spcPts val="0"/>
                        </a:spcAft>
                      </a:pPr>
                      <a:r>
                        <a:rPr lang="en-US" sz="1400" kern="1200" baseline="30000">
                          <a:effectLst/>
                          <a:latin typeface="+mn-lt"/>
                        </a:rPr>
                        <a:t>20% Emulsion</a:t>
                      </a:r>
                      <a:endParaRPr lang="en-US" sz="14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45708" marB="45708" anchor="ctr"/>
                </a:tc>
                <a:tc>
                  <a:txBody>
                    <a:bodyPr/>
                    <a:lstStyle/>
                    <a:p>
                      <a:pPr marL="0" marR="0" indent="0" algn="ctr" defTabSz="914394" rtl="0" eaLnBrk="1" fontAlgn="auto" latinLnBrk="0" hangingPunct="1">
                        <a:lnSpc>
                          <a:spcPct val="95000"/>
                        </a:lnSpc>
                        <a:spcBef>
                          <a:spcPts val="0"/>
                        </a:spcBef>
                        <a:spcAft>
                          <a:spcPts val="0"/>
                        </a:spcAft>
                        <a:buClrTx/>
                        <a:buSzTx/>
                        <a:buFontTx/>
                        <a:buNone/>
                        <a:tabLst/>
                        <a:defRPr/>
                      </a:pPr>
                      <a:r>
                        <a:rPr lang="en-US" sz="1400" kern="1200">
                          <a:solidFill>
                            <a:srgbClr val="FFFF00"/>
                          </a:solidFill>
                          <a:effectLst/>
                          <a:latin typeface="+mn-lt"/>
                        </a:rPr>
                        <a:t>SMOF ILE</a:t>
                      </a:r>
                      <a:r>
                        <a:rPr lang="en-US" sz="1400" kern="1200" baseline="30000">
                          <a:solidFill>
                            <a:srgbClr val="FFFF00"/>
                          </a:solidFill>
                          <a:effectLst/>
                          <a:latin typeface="+mn-lt"/>
                        </a:rPr>
                        <a:t>3</a:t>
                      </a:r>
                      <a:endParaRPr lang="en-US" sz="1400" baseline="30000">
                        <a:solidFill>
                          <a:srgbClr val="FFFF00"/>
                        </a:solidFill>
                        <a:effectLst/>
                        <a:latin typeface="+mn-lt"/>
                      </a:endParaRPr>
                    </a:p>
                    <a:p>
                      <a:pPr marL="0" marR="0" indent="0" algn="ctr" defTabSz="914394" rtl="0" eaLnBrk="1" fontAlgn="auto" latinLnBrk="0" hangingPunct="1">
                        <a:lnSpc>
                          <a:spcPct val="95000"/>
                        </a:lnSpc>
                        <a:spcBef>
                          <a:spcPts val="0"/>
                        </a:spcBef>
                        <a:spcAft>
                          <a:spcPts val="0"/>
                        </a:spcAft>
                        <a:buClrTx/>
                        <a:buSzTx/>
                        <a:buFontTx/>
                        <a:buNone/>
                        <a:tabLst/>
                        <a:defRPr/>
                      </a:pPr>
                      <a:r>
                        <a:rPr lang="en-US" sz="1400" kern="1200" baseline="30000">
                          <a:solidFill>
                            <a:srgbClr val="FFFF00"/>
                          </a:solidFill>
                          <a:effectLst/>
                          <a:latin typeface="+mn-lt"/>
                        </a:rPr>
                        <a:t>20% Emulsion</a:t>
                      </a:r>
                      <a:endParaRPr lang="en-US" sz="1400">
                        <a:solidFill>
                          <a:srgbClr val="FFFF00"/>
                        </a:solidFill>
                        <a:effectLst/>
                        <a:latin typeface="+mn-lt"/>
                        <a:ea typeface="Verdana" panose="020B0604030504040204" pitchFamily="34" charset="0"/>
                        <a:cs typeface="Verdana" panose="020B0604030504040204" pitchFamily="34" charset="0"/>
                      </a:endParaRPr>
                    </a:p>
                  </a:txBody>
                  <a:tcPr marL="49526" marR="49526" marT="45708" marB="45708" anchor="ctr"/>
                </a:tc>
                <a:tc>
                  <a:txBody>
                    <a:bodyPr/>
                    <a:lstStyle/>
                    <a:p>
                      <a:pPr algn="ctr"/>
                      <a:r>
                        <a:rPr lang="en-US" sz="1400">
                          <a:latin typeface="+mn-lt"/>
                        </a:rPr>
                        <a:t>Olive Oil/Soybean Oil ILE</a:t>
                      </a:r>
                      <a:r>
                        <a:rPr lang="en-US" sz="1400" baseline="30000">
                          <a:latin typeface="+mn-lt"/>
                        </a:rPr>
                        <a:t>4</a:t>
                      </a:r>
                    </a:p>
                    <a:p>
                      <a:pPr algn="ctr"/>
                      <a:r>
                        <a:rPr lang="en-US" sz="900">
                          <a:latin typeface="+mn-lt"/>
                        </a:rPr>
                        <a:t>20% Emulsion</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45708" marB="45708"/>
                </a:tc>
                <a:tc>
                  <a:txBody>
                    <a:bodyPr/>
                    <a:lstStyle/>
                    <a:p>
                      <a:pPr marL="0" marR="0" indent="0" algn="ctr" defTabSz="914394" rtl="0" eaLnBrk="1" fontAlgn="auto" latinLnBrk="0" hangingPunct="1">
                        <a:lnSpc>
                          <a:spcPct val="95000"/>
                        </a:lnSpc>
                        <a:spcBef>
                          <a:spcPts val="0"/>
                        </a:spcBef>
                        <a:spcAft>
                          <a:spcPts val="0"/>
                        </a:spcAft>
                        <a:buClrTx/>
                        <a:buSzTx/>
                        <a:buFontTx/>
                        <a:buNone/>
                        <a:tabLst/>
                        <a:defRPr/>
                      </a:pPr>
                      <a:r>
                        <a:rPr lang="en-US" sz="1400" kern="1200">
                          <a:solidFill>
                            <a:srgbClr val="FFFF00"/>
                          </a:solidFill>
                          <a:effectLst/>
                          <a:latin typeface="+mn-lt"/>
                        </a:rPr>
                        <a:t>Fish Oil ILE</a:t>
                      </a:r>
                      <a:r>
                        <a:rPr lang="en-US" sz="1400" kern="1200" baseline="30000">
                          <a:solidFill>
                            <a:srgbClr val="FFFF00"/>
                          </a:solidFill>
                          <a:effectLst/>
                          <a:latin typeface="+mn-lt"/>
                        </a:rPr>
                        <a:t>5</a:t>
                      </a:r>
                    </a:p>
                    <a:p>
                      <a:pPr marL="0" marR="0" indent="0" algn="ctr" defTabSz="914394" rtl="0" eaLnBrk="1" fontAlgn="auto" latinLnBrk="0" hangingPunct="1">
                        <a:lnSpc>
                          <a:spcPct val="95000"/>
                        </a:lnSpc>
                        <a:spcBef>
                          <a:spcPts val="0"/>
                        </a:spcBef>
                        <a:spcAft>
                          <a:spcPts val="0"/>
                        </a:spcAft>
                        <a:buClrTx/>
                        <a:buSzTx/>
                        <a:buFontTx/>
                        <a:buNone/>
                        <a:tabLst/>
                        <a:defRPr/>
                      </a:pPr>
                      <a:r>
                        <a:rPr lang="en-US" sz="1400" kern="1200" baseline="30000">
                          <a:solidFill>
                            <a:srgbClr val="FFFF00"/>
                          </a:solidFill>
                          <a:effectLst/>
                          <a:latin typeface="+mn-lt"/>
                        </a:rPr>
                        <a:t>10% Emulsion</a:t>
                      </a:r>
                      <a:endParaRPr lang="en-US" sz="1400" b="1" kern="1200">
                        <a:solidFill>
                          <a:srgbClr val="FFFF00"/>
                        </a:solidFill>
                        <a:effectLst/>
                        <a:latin typeface="+mn-lt"/>
                        <a:ea typeface="Verdana" panose="020B0604030504040204" pitchFamily="34" charset="0"/>
                        <a:cs typeface="Verdana" panose="020B0604030504040204" pitchFamily="34" charset="0"/>
                      </a:endParaRPr>
                    </a:p>
                  </a:txBody>
                  <a:tcPr marL="49526" marR="49526" marT="45708" marB="45708" anchor="ctr"/>
                </a:tc>
                <a:extLst>
                  <a:ext uri="{0D108BD9-81ED-4DB2-BD59-A6C34878D82A}">
                    <a16:rowId xmlns:a16="http://schemas.microsoft.com/office/drawing/2014/main" val="10000"/>
                  </a:ext>
                </a:extLst>
              </a:tr>
              <a:tr h="876986">
                <a:tc>
                  <a:txBody>
                    <a:bodyPr/>
                    <a:lstStyle/>
                    <a:p>
                      <a:pPr marL="0" marR="0" algn="l">
                        <a:lnSpc>
                          <a:spcPct val="95000"/>
                        </a:lnSpc>
                        <a:spcBef>
                          <a:spcPts val="0"/>
                        </a:spcBef>
                        <a:spcAft>
                          <a:spcPts val="0"/>
                        </a:spcAft>
                      </a:pPr>
                      <a:r>
                        <a:rPr lang="en-US" sz="1400">
                          <a:effectLst/>
                          <a:latin typeface="+mn-lt"/>
                        </a:rPr>
                        <a:t>Oil Source</a:t>
                      </a:r>
                      <a:endParaRPr lang="en-US" sz="1400">
                        <a:solidFill>
                          <a:schemeClr val="accent1">
                            <a:lumMod val="50000"/>
                          </a:schemeClr>
                        </a:solidFill>
                        <a:effectLst/>
                        <a:latin typeface="+mn-lt"/>
                        <a:ea typeface="Verdana" panose="020B0604030504040204" pitchFamily="34" charset="0"/>
                        <a:cs typeface="Verdana" panose="020B0604030504040204" pitchFamily="34" charset="0"/>
                      </a:endParaRPr>
                    </a:p>
                  </a:txBody>
                  <a:tcPr marL="99051" marR="49526" marT="45708" marB="45708" anchor="ctr"/>
                </a:tc>
                <a:tc>
                  <a:txBody>
                    <a:bodyPr/>
                    <a:lstStyle/>
                    <a:p>
                      <a:pPr marL="0" marR="0" algn="ctr">
                        <a:lnSpc>
                          <a:spcPct val="95000"/>
                        </a:lnSpc>
                        <a:spcBef>
                          <a:spcPts val="0"/>
                        </a:spcBef>
                        <a:spcAft>
                          <a:spcPts val="0"/>
                        </a:spcAft>
                      </a:pPr>
                      <a:r>
                        <a:rPr lang="en-US" sz="1400" kern="1200">
                          <a:effectLst/>
                          <a:latin typeface="+mn-lt"/>
                        </a:rPr>
                        <a:t>Soybean Oil 100%</a:t>
                      </a:r>
                      <a:endParaRPr lang="en-US" sz="14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45708" marB="45708" anchor="ctr"/>
                </a:tc>
                <a:tc>
                  <a:txBody>
                    <a:bodyPr/>
                    <a:lstStyle/>
                    <a:p>
                      <a:pPr marL="0" marR="0" algn="ctr">
                        <a:lnSpc>
                          <a:spcPct val="95000"/>
                        </a:lnSpc>
                        <a:spcBef>
                          <a:spcPts val="0"/>
                        </a:spcBef>
                        <a:spcAft>
                          <a:spcPts val="0"/>
                        </a:spcAft>
                      </a:pPr>
                      <a:r>
                        <a:rPr lang="en-US" sz="1400" kern="1200">
                          <a:effectLst/>
                          <a:latin typeface="+mn-lt"/>
                        </a:rPr>
                        <a:t>Soybean Oil 100%</a:t>
                      </a:r>
                      <a:endParaRPr lang="en-US" sz="14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45708" marB="45708" anchor="ctr"/>
                </a:tc>
                <a:tc>
                  <a:txBody>
                    <a:bodyPr/>
                    <a:lstStyle/>
                    <a:p>
                      <a:pPr marL="0" marR="0" algn="ctr" defTabSz="914394" rtl="0" eaLnBrk="1" latinLnBrk="0" hangingPunct="1">
                        <a:lnSpc>
                          <a:spcPct val="95000"/>
                        </a:lnSpc>
                        <a:spcBef>
                          <a:spcPts val="0"/>
                        </a:spcBef>
                        <a:spcAft>
                          <a:spcPts val="0"/>
                        </a:spcAft>
                      </a:pPr>
                      <a:r>
                        <a:rPr lang="en-US" sz="1400" kern="1200">
                          <a:effectLst/>
                          <a:latin typeface="+mn-lt"/>
                        </a:rPr>
                        <a:t>Soybean Oil 30%</a:t>
                      </a:r>
                    </a:p>
                    <a:p>
                      <a:pPr marL="0" marR="0" algn="ctr" defTabSz="914394" rtl="0" eaLnBrk="1" latinLnBrk="0" hangingPunct="1">
                        <a:lnSpc>
                          <a:spcPct val="95000"/>
                        </a:lnSpc>
                        <a:spcBef>
                          <a:spcPts val="0"/>
                        </a:spcBef>
                        <a:spcAft>
                          <a:spcPts val="0"/>
                        </a:spcAft>
                      </a:pPr>
                      <a:r>
                        <a:rPr lang="en-US" sz="1400" kern="1200">
                          <a:effectLst/>
                          <a:latin typeface="+mn-lt"/>
                        </a:rPr>
                        <a:t>MCT 30%</a:t>
                      </a:r>
                    </a:p>
                    <a:p>
                      <a:pPr marL="0" marR="0" algn="ctr" defTabSz="914394" rtl="0" eaLnBrk="1" latinLnBrk="0" hangingPunct="1">
                        <a:lnSpc>
                          <a:spcPct val="95000"/>
                        </a:lnSpc>
                        <a:spcBef>
                          <a:spcPts val="0"/>
                        </a:spcBef>
                        <a:spcAft>
                          <a:spcPts val="0"/>
                        </a:spcAft>
                      </a:pPr>
                      <a:r>
                        <a:rPr lang="en-US" sz="1400" kern="1200">
                          <a:effectLst/>
                          <a:latin typeface="+mn-lt"/>
                        </a:rPr>
                        <a:t>Olive Oil 25%</a:t>
                      </a:r>
                    </a:p>
                    <a:p>
                      <a:pPr marL="0" marR="0" algn="ctr" defTabSz="914394" rtl="0" eaLnBrk="1" latinLnBrk="0" hangingPunct="1">
                        <a:lnSpc>
                          <a:spcPct val="95000"/>
                        </a:lnSpc>
                        <a:spcBef>
                          <a:spcPts val="0"/>
                        </a:spcBef>
                        <a:spcAft>
                          <a:spcPts val="0"/>
                        </a:spcAft>
                      </a:pPr>
                      <a:r>
                        <a:rPr lang="en-US" sz="1400" kern="1200">
                          <a:effectLst/>
                          <a:latin typeface="+mn-lt"/>
                        </a:rPr>
                        <a:t>Fish Oil 15%</a:t>
                      </a:r>
                      <a:endParaRPr lang="en-US" sz="14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45708" marB="45708" anchor="ctr"/>
                </a:tc>
                <a:tc>
                  <a:txBody>
                    <a:bodyPr/>
                    <a:lstStyle/>
                    <a:p>
                      <a:pPr algn="ctr"/>
                      <a:r>
                        <a:rPr lang="en-US" sz="1400">
                          <a:latin typeface="+mn-lt"/>
                        </a:rPr>
                        <a:t>80% Olive Oil</a:t>
                      </a:r>
                    </a:p>
                    <a:p>
                      <a:pPr algn="ctr"/>
                      <a:r>
                        <a:rPr lang="en-US" sz="1400">
                          <a:latin typeface="+mn-lt"/>
                        </a:rPr>
                        <a:t>20% Soybean Oil</a:t>
                      </a:r>
                      <a:endParaRPr lang="en-US" sz="1400"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45708" marB="45708" anchor="ctr"/>
                </a:tc>
                <a:tc>
                  <a:txBody>
                    <a:bodyPr/>
                    <a:lstStyle/>
                    <a:p>
                      <a:pPr algn="ctr"/>
                      <a:r>
                        <a:rPr lang="en-US" sz="1400" kern="1200">
                          <a:effectLst/>
                          <a:latin typeface="+mn-lt"/>
                        </a:rPr>
                        <a:t>Fish Oil 100%</a:t>
                      </a:r>
                      <a:endParaRPr lang="en-US" sz="1400"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45708" marB="45708" anchor="ctr"/>
                </a:tc>
                <a:extLst>
                  <a:ext uri="{0D108BD9-81ED-4DB2-BD59-A6C34878D82A}">
                    <a16:rowId xmlns:a16="http://schemas.microsoft.com/office/drawing/2014/main" val="10002"/>
                  </a:ext>
                </a:extLst>
              </a:tr>
              <a:tr h="373058">
                <a:tc>
                  <a:txBody>
                    <a:bodyPr/>
                    <a:lstStyle/>
                    <a:p>
                      <a:r>
                        <a:rPr lang="en-US" sz="1400">
                          <a:latin typeface="+mn-lt"/>
                        </a:rPr>
                        <a:t>Indication</a:t>
                      </a:r>
                    </a:p>
                  </a:txBody>
                  <a:tcPr marL="99051" marR="49526" marT="45708" marB="45708" anchor="ctr"/>
                </a:tc>
                <a:tc>
                  <a:txBody>
                    <a:bodyPr/>
                    <a:lstStyle/>
                    <a:p>
                      <a:pPr algn="ctr"/>
                      <a:r>
                        <a:rPr lang="en-US" sz="1400" kern="1200">
                          <a:solidFill>
                            <a:schemeClr val="tx1"/>
                          </a:solidFill>
                          <a:effectLst/>
                          <a:latin typeface="+mn-lt"/>
                          <a:ea typeface="Verdana" panose="020B0604030504040204" pitchFamily="34" charset="0"/>
                          <a:cs typeface="Verdana" panose="020B0604030504040204" pitchFamily="34" charset="0"/>
                        </a:rPr>
                        <a:t>Adults and Pediatrics</a:t>
                      </a:r>
                      <a:endParaRPr lang="en-US" sz="1400">
                        <a:latin typeface="+mn-lt"/>
                      </a:endParaRPr>
                    </a:p>
                  </a:txBody>
                  <a:tcPr marL="49526" marR="49526" marT="45708" marB="45708" anchor="ctr"/>
                </a:tc>
                <a:tc>
                  <a:txBody>
                    <a:bodyPr/>
                    <a:lstStyle/>
                    <a:p>
                      <a:pPr algn="ctr"/>
                      <a:r>
                        <a:rPr lang="en-US" sz="1400" kern="1200">
                          <a:solidFill>
                            <a:schemeClr val="tx1"/>
                          </a:solidFill>
                          <a:effectLst/>
                          <a:latin typeface="+mn-lt"/>
                          <a:ea typeface="Verdana" panose="020B0604030504040204" pitchFamily="34" charset="0"/>
                          <a:cs typeface="Verdana" panose="020B0604030504040204" pitchFamily="34" charset="0"/>
                        </a:rPr>
                        <a:t>Adults and Pediatrics</a:t>
                      </a:r>
                      <a:endParaRPr lang="en-US" sz="1400">
                        <a:solidFill>
                          <a:schemeClr val="tx1"/>
                        </a:solidFill>
                        <a:latin typeface="+mn-lt"/>
                      </a:endParaRPr>
                    </a:p>
                  </a:txBody>
                  <a:tcPr marL="49526" marR="49526" marT="45708" marB="45708" anchor="ctr"/>
                </a:tc>
                <a:tc>
                  <a:txBody>
                    <a:bodyPr/>
                    <a:lstStyle/>
                    <a:p>
                      <a:pPr algn="ctr"/>
                      <a:r>
                        <a:rPr lang="en-US" sz="1400" kern="1200">
                          <a:solidFill>
                            <a:schemeClr val="tx1"/>
                          </a:solidFill>
                          <a:effectLst/>
                          <a:latin typeface="+mn-lt"/>
                          <a:ea typeface="Verdana" panose="020B0604030504040204" pitchFamily="34" charset="0"/>
                          <a:cs typeface="Verdana" panose="020B0604030504040204" pitchFamily="34" charset="0"/>
                        </a:rPr>
                        <a:t>Adults and Pediatrics</a:t>
                      </a:r>
                      <a:endParaRPr lang="en-US" sz="1400">
                        <a:solidFill>
                          <a:schemeClr val="tx1"/>
                        </a:solidFill>
                        <a:latin typeface="+mn-lt"/>
                      </a:endParaRPr>
                    </a:p>
                  </a:txBody>
                  <a:tcPr marL="49526" marR="49526" marT="45708" marB="45708" anchor="ctr"/>
                </a:tc>
                <a:tc>
                  <a:txBody>
                    <a:bodyPr/>
                    <a:lstStyle/>
                    <a:p>
                      <a:pPr marL="0" marR="0" algn="ctr" defTabSz="914394" rtl="0" eaLnBrk="1" latinLnBrk="0" hangingPunct="1">
                        <a:lnSpc>
                          <a:spcPct val="95000"/>
                        </a:lnSpc>
                        <a:spcBef>
                          <a:spcPts val="0"/>
                        </a:spcBef>
                        <a:spcAft>
                          <a:spcPts val="0"/>
                        </a:spcAft>
                      </a:pPr>
                      <a:r>
                        <a:rPr lang="en-US" sz="1400" kern="1200">
                          <a:solidFill>
                            <a:schemeClr val="tx1"/>
                          </a:solidFill>
                          <a:effectLst/>
                          <a:latin typeface="+mn-lt"/>
                          <a:ea typeface="Verdana" panose="020B0604030504040204" pitchFamily="34" charset="0"/>
                          <a:cs typeface="Verdana" panose="020B0604030504040204" pitchFamily="34" charset="0"/>
                        </a:rPr>
                        <a:t>Adults and Pediatrics</a:t>
                      </a:r>
                    </a:p>
                  </a:txBody>
                  <a:tcPr marL="49526" marR="49526" marT="45708" marB="45708" anchor="ctr"/>
                </a:tc>
                <a:tc>
                  <a:txBody>
                    <a:bodyPr/>
                    <a:lstStyle/>
                    <a:p>
                      <a:pPr marL="0" marR="0" algn="ctr" defTabSz="914394" rtl="0" eaLnBrk="1" latinLnBrk="0" hangingPunct="1">
                        <a:lnSpc>
                          <a:spcPct val="95000"/>
                        </a:lnSpc>
                        <a:spcBef>
                          <a:spcPts val="0"/>
                        </a:spcBef>
                        <a:spcAft>
                          <a:spcPts val="0"/>
                        </a:spcAft>
                      </a:pPr>
                      <a:r>
                        <a:rPr lang="en-US" sz="1400" kern="1200">
                          <a:solidFill>
                            <a:schemeClr val="tx1"/>
                          </a:solidFill>
                          <a:effectLst/>
                          <a:latin typeface="+mn-lt"/>
                          <a:ea typeface="Verdana" panose="020B0604030504040204" pitchFamily="34" charset="0"/>
                          <a:cs typeface="Verdana" panose="020B0604030504040204" pitchFamily="34" charset="0"/>
                        </a:rPr>
                        <a:t>Pediatrics with PNAC</a:t>
                      </a:r>
                    </a:p>
                  </a:txBody>
                  <a:tcPr marL="49526" marR="49526" marT="45708" marB="45708" anchor="ctr"/>
                </a:tc>
                <a:extLst>
                  <a:ext uri="{0D108BD9-81ED-4DB2-BD59-A6C34878D82A}">
                    <a16:rowId xmlns:a16="http://schemas.microsoft.com/office/drawing/2014/main" val="3211553478"/>
                  </a:ext>
                </a:extLst>
              </a:tr>
              <a:tr h="285894">
                <a:tc gridSpan="6">
                  <a:txBody>
                    <a:bodyPr/>
                    <a:lstStyle/>
                    <a:p>
                      <a:pPr marL="0" marR="0" algn="ctr">
                        <a:lnSpc>
                          <a:spcPct val="95000"/>
                        </a:lnSpc>
                        <a:spcBef>
                          <a:spcPts val="0"/>
                        </a:spcBef>
                        <a:spcAft>
                          <a:spcPts val="0"/>
                        </a:spcAft>
                      </a:pPr>
                      <a:r>
                        <a:rPr lang="en-US" sz="1400">
                          <a:effectLst/>
                          <a:latin typeface="+mn-lt"/>
                        </a:rPr>
                        <a:t>                                Fat Composition</a:t>
                      </a:r>
                      <a:r>
                        <a:rPr lang="en-US" sz="1400" baseline="0">
                          <a:effectLst/>
                          <a:latin typeface="+mn-lt"/>
                        </a:rPr>
                        <a:t> </a:t>
                      </a:r>
                      <a:r>
                        <a:rPr lang="en-US" sz="1400">
                          <a:effectLst/>
                          <a:latin typeface="+mn-lt"/>
                        </a:rPr>
                        <a:t>(Range % by weight )</a:t>
                      </a:r>
                      <a:r>
                        <a:rPr lang="en-US" sz="1400" baseline="30000">
                          <a:effectLst/>
                          <a:latin typeface="+mn-lt"/>
                        </a:rPr>
                        <a:t>1-7                                                     </a:t>
                      </a:r>
                      <a:endParaRPr lang="en-US" sz="1400" baseline="30000">
                        <a:solidFill>
                          <a:schemeClr val="accent1">
                            <a:lumMod val="50000"/>
                          </a:schemeClr>
                        </a:solidFill>
                        <a:effectLst/>
                        <a:latin typeface="+mn-lt"/>
                        <a:ea typeface="Verdana" panose="020B0604030504040204" pitchFamily="34" charset="0"/>
                        <a:cs typeface="Verdana" panose="020B0604030504040204" pitchFamily="34" charset="0"/>
                      </a:endParaRPr>
                    </a:p>
                  </a:txBody>
                  <a:tcPr marL="99051" marR="49526" marT="45708" marB="45708"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60301">
                <a:tc>
                  <a:txBody>
                    <a:bodyPr/>
                    <a:lstStyle/>
                    <a:p>
                      <a:pPr marL="0" marR="0" algn="l">
                        <a:lnSpc>
                          <a:spcPct val="95000"/>
                        </a:lnSpc>
                        <a:spcBef>
                          <a:spcPts val="0"/>
                        </a:spcBef>
                        <a:spcAft>
                          <a:spcPts val="0"/>
                        </a:spcAft>
                      </a:pPr>
                      <a:r>
                        <a:rPr lang="en-US" sz="1400" kern="1200">
                          <a:effectLst/>
                          <a:latin typeface="+mn-lt"/>
                        </a:rPr>
                        <a:t>Linoleic</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99051" marR="49526" marT="18284" marB="18284" anchor="ctr"/>
                </a:tc>
                <a:tc>
                  <a:txBody>
                    <a:bodyPr/>
                    <a:lstStyle/>
                    <a:p>
                      <a:pPr marL="0" marR="0" algn="ctr">
                        <a:lnSpc>
                          <a:spcPct val="95000"/>
                        </a:lnSpc>
                        <a:spcBef>
                          <a:spcPts val="0"/>
                        </a:spcBef>
                        <a:spcAft>
                          <a:spcPts val="0"/>
                        </a:spcAft>
                      </a:pPr>
                      <a:r>
                        <a:rPr lang="en-US" sz="1400" b="0" kern="1200">
                          <a:solidFill>
                            <a:schemeClr val="tx1"/>
                          </a:solidFill>
                          <a:effectLst/>
                          <a:latin typeface="+mn-lt"/>
                          <a:ea typeface="MS Mincho" panose="02020609040205080304" pitchFamily="49" charset="-128"/>
                          <a:cs typeface="Times New Roman" panose="02020603050405020304" pitchFamily="18" charset="0"/>
                        </a:rPr>
                        <a:t>44-62</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400" b="0">
                          <a:solidFill>
                            <a:schemeClr val="tx1"/>
                          </a:solidFill>
                          <a:effectLst/>
                          <a:latin typeface="+mn-lt"/>
                          <a:ea typeface="MS Mincho" panose="02020609040205080304" pitchFamily="49" charset="-128"/>
                          <a:cs typeface="Times New Roman" panose="02020603050405020304" pitchFamily="18" charset="0"/>
                        </a:rPr>
                        <a:t>48-58</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lnR w="12700" cmpd="sng">
                      <a:noFill/>
                    </a:lnR>
                  </a:tcPr>
                </a:tc>
                <a:tc>
                  <a:txBody>
                    <a:bodyPr/>
                    <a:lstStyle/>
                    <a:p>
                      <a:pPr marL="0" marR="0" algn="ctr">
                        <a:lnSpc>
                          <a:spcPct val="115000"/>
                        </a:lnSpc>
                        <a:spcBef>
                          <a:spcPts val="0"/>
                        </a:spcBef>
                        <a:spcAft>
                          <a:spcPts val="0"/>
                        </a:spcAft>
                      </a:pPr>
                      <a:r>
                        <a:rPr lang="en-US" sz="1400" b="0" kern="1200">
                          <a:solidFill>
                            <a:schemeClr val="tx1"/>
                          </a:solidFill>
                          <a:effectLst/>
                          <a:latin typeface="+mn-lt"/>
                          <a:ea typeface="MS Mincho" panose="02020609040205080304" pitchFamily="49" charset="-128"/>
                          <a:cs typeface="Times New Roman" panose="02020603050405020304" pitchFamily="18" charset="0"/>
                        </a:rPr>
                        <a:t>17.5</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0" kern="1200">
                          <a:solidFill>
                            <a:schemeClr val="tx1"/>
                          </a:solidFill>
                          <a:effectLst/>
                          <a:latin typeface="+mn-lt"/>
                          <a:ea typeface="MS Mincho" panose="02020609040205080304" pitchFamily="49" charset="-128"/>
                          <a:cs typeface="Times New Roman" panose="02020603050405020304" pitchFamily="18" charset="0"/>
                        </a:rPr>
                        <a:t>17.9</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lnL w="12700" cmpd="sng">
                      <a:noFill/>
                    </a:lnL>
                  </a:tcPr>
                </a:tc>
                <a:tc>
                  <a:txBody>
                    <a:bodyPr/>
                    <a:lstStyle/>
                    <a:p>
                      <a:pPr marL="0" marR="0" algn="ctr">
                        <a:lnSpc>
                          <a:spcPct val="115000"/>
                        </a:lnSpc>
                        <a:spcBef>
                          <a:spcPts val="0"/>
                        </a:spcBef>
                        <a:spcAft>
                          <a:spcPts val="0"/>
                        </a:spcAft>
                      </a:pPr>
                      <a:r>
                        <a:rPr lang="en-US" sz="1400" b="0">
                          <a:solidFill>
                            <a:schemeClr val="tx1"/>
                          </a:solidFill>
                          <a:effectLst/>
                          <a:latin typeface="+mn-lt"/>
                          <a:ea typeface="MS Mincho" panose="02020609040205080304" pitchFamily="49" charset="-128"/>
                          <a:cs typeface="Times New Roman" panose="02020603050405020304" pitchFamily="18" charset="0"/>
                        </a:rPr>
                        <a:t>1.5</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10004"/>
                  </a:ext>
                </a:extLst>
              </a:tr>
              <a:tr h="260301">
                <a:tc>
                  <a:txBody>
                    <a:bodyPr/>
                    <a:lstStyle/>
                    <a:p>
                      <a:pPr marL="0" marR="0" algn="l">
                        <a:lnSpc>
                          <a:spcPct val="95000"/>
                        </a:lnSpc>
                        <a:spcBef>
                          <a:spcPts val="0"/>
                        </a:spcBef>
                        <a:spcAft>
                          <a:spcPts val="0"/>
                        </a:spcAft>
                      </a:pPr>
                      <a:r>
                        <a:rPr lang="el-GR" sz="1600" b="1" kern="1200" baseline="0">
                          <a:effectLst/>
                          <a:latin typeface="+mn-lt"/>
                        </a:rPr>
                        <a:t>Α</a:t>
                      </a:r>
                      <a:r>
                        <a:rPr lang="en-US" sz="1400" b="1" kern="1200" err="1">
                          <a:effectLst/>
                          <a:latin typeface="+mn-lt"/>
                        </a:rPr>
                        <a:t>lpha</a:t>
                      </a:r>
                      <a:r>
                        <a:rPr lang="en-US" sz="1400" b="1" kern="1200">
                          <a:effectLst/>
                          <a:latin typeface="+mn-lt"/>
                        </a:rPr>
                        <a:t>-Linolenic</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99051" marR="49526" marT="18284" marB="18284" anchor="ctr"/>
                </a:tc>
                <a:tc>
                  <a:txBody>
                    <a:bodyPr/>
                    <a:lstStyle/>
                    <a:p>
                      <a:pPr marL="0" marR="0" algn="ctr">
                        <a:lnSpc>
                          <a:spcPct val="95000"/>
                        </a:lnSpc>
                        <a:spcBef>
                          <a:spcPts val="0"/>
                        </a:spcBef>
                        <a:spcAft>
                          <a:spcPts val="0"/>
                        </a:spcAft>
                      </a:pPr>
                      <a:r>
                        <a:rPr lang="en-US" sz="1400" b="0" kern="1200">
                          <a:effectLst/>
                          <a:latin typeface="+mn-lt"/>
                          <a:ea typeface="MS Mincho" panose="02020609040205080304" pitchFamily="49" charset="-128"/>
                          <a:cs typeface="Times New Roman" panose="02020603050405020304" pitchFamily="18" charset="0"/>
                        </a:rPr>
                        <a:t>4-11</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400" b="0">
                          <a:solidFill>
                            <a:schemeClr val="tx1"/>
                          </a:solidFill>
                          <a:effectLst/>
                          <a:latin typeface="+mn-lt"/>
                          <a:ea typeface="MS Mincho" panose="02020609040205080304" pitchFamily="49" charset="-128"/>
                          <a:cs typeface="Times New Roman" panose="02020603050405020304" pitchFamily="18" charset="0"/>
                        </a:rPr>
                        <a:t>4-11</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400" b="0" kern="1200">
                          <a:solidFill>
                            <a:schemeClr val="tx1"/>
                          </a:solidFill>
                          <a:effectLst/>
                          <a:latin typeface="+mn-lt"/>
                          <a:ea typeface="MS Mincho" panose="02020609040205080304" pitchFamily="49" charset="-128"/>
                          <a:cs typeface="Times New Roman" panose="02020603050405020304" pitchFamily="18" charset="0"/>
                        </a:rPr>
                        <a:t>2.25</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lnT w="12700" cmpd="sng">
                      <a:noFill/>
                    </a:lnT>
                  </a:tcPr>
                </a:tc>
                <a:tc>
                  <a:txBody>
                    <a:bodyPr/>
                    <a:lstStyle/>
                    <a:p>
                      <a:pPr marL="0" marR="0" algn="ctr">
                        <a:lnSpc>
                          <a:spcPct val="115000"/>
                        </a:lnSpc>
                        <a:spcBef>
                          <a:spcPts val="0"/>
                        </a:spcBef>
                        <a:spcAft>
                          <a:spcPts val="0"/>
                        </a:spcAft>
                      </a:pPr>
                      <a:r>
                        <a:rPr lang="en-US" sz="1400" b="0" kern="1200">
                          <a:solidFill>
                            <a:schemeClr val="tx1"/>
                          </a:solidFill>
                          <a:effectLst/>
                          <a:latin typeface="+mn-lt"/>
                          <a:ea typeface="MS Mincho" panose="02020609040205080304" pitchFamily="49" charset="-128"/>
                          <a:cs typeface="Times New Roman" panose="02020603050405020304" pitchFamily="18" charset="0"/>
                        </a:rPr>
                        <a:t>2.35</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400" b="0">
                          <a:solidFill>
                            <a:schemeClr val="tx1"/>
                          </a:solidFill>
                          <a:effectLst/>
                          <a:latin typeface="+mn-lt"/>
                          <a:ea typeface="MS Mincho" panose="02020609040205080304" pitchFamily="49" charset="-128"/>
                          <a:cs typeface="Times New Roman" panose="02020603050405020304" pitchFamily="18" charset="0"/>
                        </a:rPr>
                        <a:t>1.1</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10005"/>
                  </a:ext>
                </a:extLst>
              </a:tr>
              <a:tr h="260301">
                <a:tc>
                  <a:txBody>
                    <a:bodyPr/>
                    <a:lstStyle/>
                    <a:p>
                      <a:pPr marL="0" marR="0" algn="l">
                        <a:lnSpc>
                          <a:spcPct val="95000"/>
                        </a:lnSpc>
                        <a:spcBef>
                          <a:spcPts val="0"/>
                        </a:spcBef>
                        <a:spcAft>
                          <a:spcPts val="0"/>
                        </a:spcAft>
                      </a:pPr>
                      <a:r>
                        <a:rPr lang="en-US" sz="1400" kern="1200">
                          <a:effectLst/>
                          <a:latin typeface="+mn-lt"/>
                        </a:rPr>
                        <a:t>Eicosapentaenoic</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99051" marR="49526" marT="18284" marB="18284" anchor="ctr"/>
                </a:tc>
                <a:tc>
                  <a:txBody>
                    <a:bodyPr/>
                    <a:lstStyle/>
                    <a:p>
                      <a:pPr marL="0" marR="0" algn="ctr">
                        <a:lnSpc>
                          <a:spcPct val="95000"/>
                        </a:lnSpc>
                        <a:spcBef>
                          <a:spcPts val="0"/>
                        </a:spcBef>
                        <a:spcAft>
                          <a:spcPts val="0"/>
                        </a:spcAft>
                      </a:pPr>
                      <a:r>
                        <a:rPr lang="en-US" sz="1400" b="0" kern="1200">
                          <a:effectLst/>
                          <a:latin typeface="+mn-lt"/>
                          <a:ea typeface="MS Mincho" panose="02020609040205080304" pitchFamily="49" charset="-128"/>
                          <a:cs typeface="Times New Roman" panose="02020603050405020304" pitchFamily="18" charset="0"/>
                        </a:rPr>
                        <a:t>0</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400" b="0">
                          <a:solidFill>
                            <a:schemeClr val="tx1"/>
                          </a:solidFill>
                          <a:effectLst/>
                          <a:latin typeface="+mn-lt"/>
                          <a:ea typeface="MS Mincho" panose="02020609040205080304" pitchFamily="49" charset="-128"/>
                          <a:cs typeface="Times New Roman" panose="02020603050405020304" pitchFamily="18" charset="0"/>
                        </a:rPr>
                        <a:t>0</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400" b="0" kern="1200">
                          <a:solidFill>
                            <a:schemeClr val="tx1"/>
                          </a:solidFill>
                          <a:effectLst/>
                          <a:latin typeface="+mn-lt"/>
                          <a:ea typeface="MS Mincho" panose="02020609040205080304" pitchFamily="49" charset="-128"/>
                          <a:cs typeface="Times New Roman" panose="02020603050405020304" pitchFamily="18" charset="0"/>
                        </a:rPr>
                        <a:t>1-3.5</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400" b="0" kern="1200">
                          <a:solidFill>
                            <a:schemeClr val="tx1"/>
                          </a:solidFill>
                          <a:effectLst/>
                          <a:latin typeface="+mn-lt"/>
                          <a:ea typeface="MS Mincho" panose="02020609040205080304" pitchFamily="49" charset="-128"/>
                          <a:cs typeface="Times New Roman" panose="02020603050405020304" pitchFamily="18" charset="0"/>
                        </a:rPr>
                        <a:t>0</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400" b="0">
                          <a:solidFill>
                            <a:schemeClr val="tx1"/>
                          </a:solidFill>
                          <a:effectLst/>
                          <a:latin typeface="+mn-lt"/>
                          <a:ea typeface="MS Mincho" panose="02020609040205080304" pitchFamily="49" charset="-128"/>
                          <a:cs typeface="Times New Roman" panose="02020603050405020304" pitchFamily="18" charset="0"/>
                        </a:rPr>
                        <a:t>13-26</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10006"/>
                  </a:ext>
                </a:extLst>
              </a:tr>
              <a:tr h="260301">
                <a:tc>
                  <a:txBody>
                    <a:bodyPr/>
                    <a:lstStyle/>
                    <a:p>
                      <a:pPr marL="0" marR="0" algn="l">
                        <a:lnSpc>
                          <a:spcPct val="95000"/>
                        </a:lnSpc>
                        <a:spcBef>
                          <a:spcPts val="0"/>
                        </a:spcBef>
                        <a:spcAft>
                          <a:spcPts val="0"/>
                        </a:spcAft>
                      </a:pPr>
                      <a:r>
                        <a:rPr lang="en-US" sz="1400" kern="1200">
                          <a:effectLst/>
                          <a:latin typeface="+mn-lt"/>
                        </a:rPr>
                        <a:t>Docosahexaenoic</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99051" marR="49526" marT="18284" marB="18284" anchor="ctr"/>
                </a:tc>
                <a:tc>
                  <a:txBody>
                    <a:bodyPr/>
                    <a:lstStyle/>
                    <a:p>
                      <a:pPr marL="0" marR="0" algn="ctr">
                        <a:lnSpc>
                          <a:spcPct val="95000"/>
                        </a:lnSpc>
                        <a:spcBef>
                          <a:spcPts val="0"/>
                        </a:spcBef>
                        <a:spcAft>
                          <a:spcPts val="0"/>
                        </a:spcAft>
                      </a:pPr>
                      <a:r>
                        <a:rPr lang="en-US" sz="1400" b="0" kern="1200">
                          <a:effectLst/>
                          <a:latin typeface="+mn-lt"/>
                          <a:ea typeface="MS Mincho" panose="02020609040205080304" pitchFamily="49" charset="-128"/>
                          <a:cs typeface="Times New Roman" panose="02020603050405020304" pitchFamily="18" charset="0"/>
                        </a:rPr>
                        <a:t>0</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400" b="0">
                          <a:solidFill>
                            <a:schemeClr val="tx1"/>
                          </a:solidFill>
                          <a:effectLst/>
                          <a:latin typeface="+mn-lt"/>
                          <a:ea typeface="MS Mincho" panose="02020609040205080304" pitchFamily="49" charset="-128"/>
                          <a:cs typeface="Times New Roman" panose="02020603050405020304" pitchFamily="18" charset="0"/>
                        </a:rPr>
                        <a:t>0</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400" b="0" kern="1200">
                          <a:solidFill>
                            <a:schemeClr val="tx1"/>
                          </a:solidFill>
                          <a:effectLst/>
                          <a:latin typeface="+mn-lt"/>
                          <a:ea typeface="MS Mincho" panose="02020609040205080304" pitchFamily="49" charset="-128"/>
                          <a:cs typeface="Times New Roman" panose="02020603050405020304" pitchFamily="18" charset="0"/>
                        </a:rPr>
                        <a:t>1-3.5</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400" b="0" kern="1200">
                          <a:solidFill>
                            <a:schemeClr val="tx1"/>
                          </a:solidFill>
                          <a:effectLst/>
                          <a:latin typeface="+mn-lt"/>
                          <a:ea typeface="MS Mincho" panose="02020609040205080304" pitchFamily="49" charset="-128"/>
                          <a:cs typeface="Times New Roman" panose="02020603050405020304" pitchFamily="18" charset="0"/>
                        </a:rPr>
                        <a:t>0</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400" b="0">
                          <a:solidFill>
                            <a:schemeClr val="tx1"/>
                          </a:solidFill>
                          <a:effectLst/>
                          <a:latin typeface="+mn-lt"/>
                          <a:ea typeface="MS Mincho" panose="02020609040205080304" pitchFamily="49" charset="-128"/>
                          <a:cs typeface="Times New Roman" panose="02020603050405020304" pitchFamily="18" charset="0"/>
                        </a:rPr>
                        <a:t>14-27</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10007"/>
                  </a:ext>
                </a:extLst>
              </a:tr>
              <a:tr h="260301">
                <a:tc>
                  <a:txBody>
                    <a:bodyPr/>
                    <a:lstStyle/>
                    <a:p>
                      <a:pPr marL="0" marR="0" algn="l">
                        <a:lnSpc>
                          <a:spcPct val="95000"/>
                        </a:lnSpc>
                        <a:spcBef>
                          <a:spcPts val="0"/>
                        </a:spcBef>
                        <a:spcAft>
                          <a:spcPts val="0"/>
                        </a:spcAft>
                      </a:pPr>
                      <a:r>
                        <a:rPr lang="en-US" sz="1400" kern="1200">
                          <a:effectLst/>
                          <a:latin typeface="+mn-lt"/>
                        </a:rPr>
                        <a:t>Oleic</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99051" marR="49526" marT="18284" marB="18284" anchor="ctr"/>
                </a:tc>
                <a:tc>
                  <a:txBody>
                    <a:bodyPr/>
                    <a:lstStyle/>
                    <a:p>
                      <a:pPr marL="0" marR="0" algn="ctr">
                        <a:lnSpc>
                          <a:spcPct val="95000"/>
                        </a:lnSpc>
                        <a:spcBef>
                          <a:spcPts val="0"/>
                        </a:spcBef>
                        <a:spcAft>
                          <a:spcPts val="0"/>
                        </a:spcAft>
                      </a:pPr>
                      <a:r>
                        <a:rPr lang="en-US" sz="1400" b="0" kern="1200">
                          <a:solidFill>
                            <a:schemeClr val="tx1"/>
                          </a:solidFill>
                          <a:effectLst/>
                          <a:latin typeface="+mn-lt"/>
                          <a:ea typeface="Verdana" panose="020B0604030504040204" pitchFamily="34" charset="0"/>
                          <a:cs typeface="Verdana" panose="020B0604030504040204" pitchFamily="34" charset="0"/>
                        </a:rPr>
                        <a:t>19-30</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18284" marB="18284" anchor="ctr"/>
                </a:tc>
                <a:tc>
                  <a:txBody>
                    <a:bodyPr/>
                    <a:lstStyle/>
                    <a:p>
                      <a:pPr marL="0" marR="0" algn="ctr">
                        <a:lnSpc>
                          <a:spcPct val="115000"/>
                        </a:lnSpc>
                        <a:spcBef>
                          <a:spcPts val="0"/>
                        </a:spcBef>
                        <a:spcAft>
                          <a:spcPts val="0"/>
                        </a:spcAft>
                      </a:pPr>
                      <a:r>
                        <a:rPr lang="en-US" sz="1400" b="0">
                          <a:solidFill>
                            <a:schemeClr val="tx1"/>
                          </a:solidFill>
                          <a:effectLst/>
                          <a:latin typeface="+mn-lt"/>
                          <a:ea typeface="MS Mincho" panose="02020609040205080304" pitchFamily="49" charset="-128"/>
                          <a:cs typeface="Times New Roman" panose="02020603050405020304" pitchFamily="18" charset="0"/>
                        </a:rPr>
                        <a:t>17-30</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400" b="0" kern="1200">
                          <a:solidFill>
                            <a:schemeClr val="tx1"/>
                          </a:solidFill>
                          <a:effectLst/>
                          <a:latin typeface="+mn-lt"/>
                          <a:ea typeface="MS Mincho" panose="02020609040205080304" pitchFamily="49" charset="-128"/>
                          <a:cs typeface="Times New Roman" panose="02020603050405020304" pitchFamily="18" charset="0"/>
                        </a:rPr>
                        <a:t>23-35</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400" b="0" kern="1200">
                          <a:solidFill>
                            <a:schemeClr val="tx1"/>
                          </a:solidFill>
                          <a:effectLst/>
                          <a:latin typeface="+mn-lt"/>
                          <a:ea typeface="MS Mincho" panose="02020609040205080304" pitchFamily="49" charset="-128"/>
                          <a:cs typeface="Times New Roman" panose="02020603050405020304" pitchFamily="18" charset="0"/>
                        </a:rPr>
                        <a:t>44.3-79.5</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400" b="0">
                          <a:solidFill>
                            <a:schemeClr val="tx1"/>
                          </a:solidFill>
                          <a:effectLst/>
                          <a:latin typeface="+mn-lt"/>
                          <a:ea typeface="MS Mincho" panose="02020609040205080304" pitchFamily="49" charset="-128"/>
                          <a:cs typeface="Times New Roman" panose="02020603050405020304" pitchFamily="18" charset="0"/>
                        </a:rPr>
                        <a:t>4-11</a:t>
                      </a:r>
                      <a:endParaRPr lang="en-US" sz="1400" b="0">
                        <a:solidFill>
                          <a:schemeClr val="tx1"/>
                        </a:solidFill>
                        <a:effectLst/>
                        <a:latin typeface="+mn-lt"/>
                        <a:ea typeface="Calibri" panose="020F0502020204030204" pitchFamily="34"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10008"/>
                  </a:ext>
                </a:extLst>
              </a:tr>
              <a:tr h="232578">
                <a:tc>
                  <a:txBody>
                    <a:bodyPr/>
                    <a:lstStyle/>
                    <a:p>
                      <a:pPr marL="0" marR="0" algn="l">
                        <a:lnSpc>
                          <a:spcPct val="95000"/>
                        </a:lnSpc>
                        <a:spcBef>
                          <a:spcPts val="0"/>
                        </a:spcBef>
                        <a:spcAft>
                          <a:spcPts val="0"/>
                        </a:spcAft>
                      </a:pPr>
                      <a:r>
                        <a:rPr lang="en-US" sz="1400" kern="1200">
                          <a:effectLst/>
                          <a:latin typeface="+mn-lt"/>
                        </a:rPr>
                        <a:t>Arachidonic</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99051" marR="49526" marT="18284" marB="18284" anchor="ctr"/>
                </a:tc>
                <a:tc>
                  <a:txBody>
                    <a:bodyPr/>
                    <a:lstStyle/>
                    <a:p>
                      <a:pPr marL="0" marR="0" algn="ctr">
                        <a:lnSpc>
                          <a:spcPct val="95000"/>
                        </a:lnSpc>
                        <a:spcBef>
                          <a:spcPts val="0"/>
                        </a:spcBef>
                        <a:spcAft>
                          <a:spcPts val="0"/>
                        </a:spcAft>
                      </a:pPr>
                      <a:r>
                        <a:rPr lang="en-US" sz="1400" b="0" kern="1200">
                          <a:effectLst/>
                          <a:latin typeface="+mn-lt"/>
                        </a:rPr>
                        <a:t>0</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18284" marB="18284" anchor="ctr"/>
                </a:tc>
                <a:tc>
                  <a:txBody>
                    <a:bodyPr/>
                    <a:lstStyle/>
                    <a:p>
                      <a:pPr marL="0" marR="0" algn="ctr">
                        <a:lnSpc>
                          <a:spcPct val="95000"/>
                        </a:lnSpc>
                        <a:spcBef>
                          <a:spcPts val="0"/>
                        </a:spcBef>
                        <a:spcAft>
                          <a:spcPts val="0"/>
                        </a:spcAft>
                      </a:pPr>
                      <a:r>
                        <a:rPr lang="en-US" sz="1400" kern="1200">
                          <a:effectLst/>
                          <a:latin typeface="+mn-lt"/>
                        </a:rPr>
                        <a:t>ND</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18284" marB="18284" anchor="ctr"/>
                </a:tc>
                <a:tc>
                  <a:txBody>
                    <a:bodyPr/>
                    <a:lstStyle/>
                    <a:p>
                      <a:pPr marL="0" marR="0" algn="ctr">
                        <a:lnSpc>
                          <a:spcPct val="95000"/>
                        </a:lnSpc>
                        <a:spcBef>
                          <a:spcPts val="0"/>
                        </a:spcBef>
                        <a:spcAft>
                          <a:spcPts val="0"/>
                        </a:spcAft>
                      </a:pPr>
                      <a:r>
                        <a:rPr lang="en-US" sz="1400" kern="1200">
                          <a:effectLst/>
                          <a:latin typeface="+mn-lt"/>
                        </a:rPr>
                        <a:t>0.5</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18284" marB="18284" anchor="ctr"/>
                </a:tc>
                <a:tc>
                  <a:txBody>
                    <a:bodyPr/>
                    <a:lstStyle/>
                    <a:p>
                      <a:pPr marL="0" marR="0" algn="ctr" defTabSz="914394" rtl="0" eaLnBrk="1" latinLnBrk="0" hangingPunct="1">
                        <a:lnSpc>
                          <a:spcPct val="95000"/>
                        </a:lnSpc>
                        <a:spcBef>
                          <a:spcPts val="0"/>
                        </a:spcBef>
                        <a:spcAft>
                          <a:spcPts val="0"/>
                        </a:spcAft>
                      </a:pPr>
                      <a:r>
                        <a:rPr lang="en-US" sz="1400" kern="1200">
                          <a:solidFill>
                            <a:schemeClr val="tx1"/>
                          </a:solidFill>
                          <a:effectLst/>
                          <a:latin typeface="+mn-lt"/>
                          <a:ea typeface="Verdana" panose="020B0604030504040204" pitchFamily="34" charset="0"/>
                          <a:cs typeface="Verdana" panose="020B0604030504040204" pitchFamily="34" charset="0"/>
                        </a:rPr>
                        <a:t>ND</a:t>
                      </a:r>
                    </a:p>
                  </a:txBody>
                  <a:tcPr marL="49526" marR="49526" marT="18284" marB="18284" anchor="ctr"/>
                </a:tc>
                <a:tc>
                  <a:txBody>
                    <a:bodyPr/>
                    <a:lstStyle/>
                    <a:p>
                      <a:pPr marL="0" marR="0" algn="ctr" defTabSz="914394" rtl="0" eaLnBrk="1" latinLnBrk="0" hangingPunct="1">
                        <a:lnSpc>
                          <a:spcPct val="95000"/>
                        </a:lnSpc>
                        <a:spcBef>
                          <a:spcPts val="0"/>
                        </a:spcBef>
                        <a:spcAft>
                          <a:spcPts val="0"/>
                        </a:spcAft>
                      </a:pPr>
                      <a:r>
                        <a:rPr lang="en-US" sz="1400" kern="1200">
                          <a:solidFill>
                            <a:schemeClr val="tx1"/>
                          </a:solidFill>
                          <a:effectLst/>
                          <a:latin typeface="+mn-lt"/>
                          <a:ea typeface="Verdana" panose="020B0604030504040204" pitchFamily="34" charset="0"/>
                          <a:cs typeface="Verdana" panose="020B0604030504040204" pitchFamily="34" charset="0"/>
                        </a:rPr>
                        <a:t>0.2-2</a:t>
                      </a:r>
                    </a:p>
                  </a:txBody>
                  <a:tcPr marL="49526" marR="49526" marT="18284" marB="18284" anchor="ctr"/>
                </a:tc>
                <a:extLst>
                  <a:ext uri="{0D108BD9-81ED-4DB2-BD59-A6C34878D82A}">
                    <a16:rowId xmlns:a16="http://schemas.microsoft.com/office/drawing/2014/main" val="10009"/>
                  </a:ext>
                </a:extLst>
              </a:tr>
              <a:tr h="232578">
                <a:tc>
                  <a:txBody>
                    <a:bodyPr/>
                    <a:lstStyle/>
                    <a:p>
                      <a:pPr marL="0" marR="0" algn="l">
                        <a:lnSpc>
                          <a:spcPct val="95000"/>
                        </a:lnSpc>
                        <a:spcBef>
                          <a:spcPts val="0"/>
                        </a:spcBef>
                        <a:spcAft>
                          <a:spcPts val="0"/>
                        </a:spcAft>
                      </a:pPr>
                      <a:r>
                        <a:rPr lang="en-US" sz="1400" kern="1200">
                          <a:effectLst/>
                          <a:latin typeface="+mn-lt"/>
                        </a:rPr>
                        <a:t>Alpha-Tocopherol (mg/L)</a:t>
                      </a:r>
                      <a:endParaRPr lang="en-US" sz="1400" b="1" kern="1200" baseline="30000">
                        <a:solidFill>
                          <a:schemeClr val="accent1">
                            <a:lumMod val="50000"/>
                          </a:schemeClr>
                        </a:solidFill>
                        <a:effectLst/>
                        <a:latin typeface="+mn-lt"/>
                        <a:ea typeface="Verdana" panose="020B0604030504040204" pitchFamily="34" charset="0"/>
                        <a:cs typeface="Verdana" panose="020B0604030504040204" pitchFamily="34" charset="0"/>
                      </a:endParaRPr>
                    </a:p>
                  </a:txBody>
                  <a:tcPr marL="99051" marR="49526" marT="18284" marB="18284" anchor="ctr"/>
                </a:tc>
                <a:tc>
                  <a:txBody>
                    <a:bodyPr/>
                    <a:lstStyle/>
                    <a:p>
                      <a:pPr marL="0" marR="0" algn="ctr">
                        <a:lnSpc>
                          <a:spcPct val="95000"/>
                        </a:lnSpc>
                        <a:spcBef>
                          <a:spcPts val="0"/>
                        </a:spcBef>
                        <a:spcAft>
                          <a:spcPts val="0"/>
                        </a:spcAft>
                      </a:pPr>
                      <a:r>
                        <a:rPr lang="en-US" sz="1400" b="0" kern="1200">
                          <a:effectLst/>
                          <a:latin typeface="+mn-lt"/>
                        </a:rPr>
                        <a:t>24†</a:t>
                      </a:r>
                      <a:endParaRPr lang="en-US" sz="1400" b="1" kern="1200" baseline="300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18284" marB="18284" anchor="ctr"/>
                </a:tc>
                <a:tc>
                  <a:txBody>
                    <a:bodyPr/>
                    <a:lstStyle/>
                    <a:p>
                      <a:pPr marL="0" marR="0" algn="ctr">
                        <a:lnSpc>
                          <a:spcPct val="95000"/>
                        </a:lnSpc>
                        <a:spcBef>
                          <a:spcPts val="0"/>
                        </a:spcBef>
                        <a:spcAft>
                          <a:spcPts val="0"/>
                        </a:spcAft>
                      </a:pPr>
                      <a:r>
                        <a:rPr lang="en-US" sz="1400" kern="1200">
                          <a:effectLst/>
                          <a:latin typeface="+mn-lt"/>
                        </a:rPr>
                        <a:t>ND</a:t>
                      </a:r>
                      <a:endParaRPr lang="en-US" sz="1400" b="1" kern="1200" baseline="300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18284" marB="18284" anchor="ctr"/>
                </a:tc>
                <a:tc>
                  <a:txBody>
                    <a:bodyPr/>
                    <a:lstStyle/>
                    <a:p>
                      <a:pPr marL="0" marR="0" algn="ctr">
                        <a:lnSpc>
                          <a:spcPct val="95000"/>
                        </a:lnSpc>
                        <a:spcBef>
                          <a:spcPts val="0"/>
                        </a:spcBef>
                        <a:spcAft>
                          <a:spcPts val="0"/>
                        </a:spcAft>
                      </a:pPr>
                      <a:r>
                        <a:rPr lang="en-US" sz="1400" kern="1200">
                          <a:effectLst/>
                          <a:latin typeface="+mn-lt"/>
                        </a:rPr>
                        <a:t>163-225</a:t>
                      </a:r>
                      <a:endParaRPr lang="en-US" sz="1400" b="1" kern="1200" baseline="300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18284" marB="18284" anchor="ctr"/>
                </a:tc>
                <a:tc>
                  <a:txBody>
                    <a:bodyPr/>
                    <a:lstStyle/>
                    <a:p>
                      <a:pPr marL="0" marR="0" algn="ctr" defTabSz="914394" rtl="0" eaLnBrk="1" latinLnBrk="0" hangingPunct="1">
                        <a:lnSpc>
                          <a:spcPct val="95000"/>
                        </a:lnSpc>
                        <a:spcBef>
                          <a:spcPts val="0"/>
                        </a:spcBef>
                        <a:spcAft>
                          <a:spcPts val="0"/>
                        </a:spcAft>
                      </a:pPr>
                      <a:r>
                        <a:rPr lang="en-US" sz="1400" kern="1200">
                          <a:solidFill>
                            <a:schemeClr val="tx1"/>
                          </a:solidFill>
                          <a:effectLst/>
                          <a:latin typeface="+mn-lt"/>
                          <a:ea typeface="Verdana" panose="020B0604030504040204" pitchFamily="34" charset="0"/>
                          <a:cs typeface="Verdana" panose="020B0604030504040204" pitchFamily="34" charset="0"/>
                        </a:rPr>
                        <a:t>32</a:t>
                      </a:r>
                    </a:p>
                  </a:txBody>
                  <a:tcPr marL="49526" marR="49526" marT="18284" marB="18284" anchor="ctr"/>
                </a:tc>
                <a:tc>
                  <a:txBody>
                    <a:bodyPr/>
                    <a:lstStyle/>
                    <a:p>
                      <a:pPr marL="0" marR="0" algn="ctr" defTabSz="914394" rtl="0" eaLnBrk="1" latinLnBrk="0" hangingPunct="1">
                        <a:lnSpc>
                          <a:spcPct val="95000"/>
                        </a:lnSpc>
                        <a:spcBef>
                          <a:spcPts val="0"/>
                        </a:spcBef>
                        <a:spcAft>
                          <a:spcPts val="0"/>
                        </a:spcAft>
                      </a:pPr>
                      <a:r>
                        <a:rPr lang="en-US" sz="1400" kern="1200">
                          <a:solidFill>
                            <a:schemeClr val="tx1"/>
                          </a:solidFill>
                          <a:effectLst/>
                          <a:latin typeface="+mn-lt"/>
                          <a:ea typeface="Verdana" panose="020B0604030504040204" pitchFamily="34" charset="0"/>
                          <a:cs typeface="Verdana" panose="020B0604030504040204" pitchFamily="34" charset="0"/>
                        </a:rPr>
                        <a:t>150-300</a:t>
                      </a:r>
                    </a:p>
                  </a:txBody>
                  <a:tcPr marL="49526" marR="49526" marT="18284" marB="18284" anchor="ctr"/>
                </a:tc>
                <a:extLst>
                  <a:ext uri="{0D108BD9-81ED-4DB2-BD59-A6C34878D82A}">
                    <a16:rowId xmlns:a16="http://schemas.microsoft.com/office/drawing/2014/main" val="10010"/>
                  </a:ext>
                </a:extLst>
              </a:tr>
              <a:tr h="490022">
                <a:tc>
                  <a:txBody>
                    <a:bodyPr/>
                    <a:lstStyle/>
                    <a:p>
                      <a:pPr marL="0" marR="0" algn="l">
                        <a:lnSpc>
                          <a:spcPct val="95000"/>
                        </a:lnSpc>
                        <a:spcBef>
                          <a:spcPts val="0"/>
                        </a:spcBef>
                        <a:spcAft>
                          <a:spcPts val="0"/>
                        </a:spcAft>
                      </a:pPr>
                      <a:r>
                        <a:rPr lang="en-US" sz="1400" kern="1200">
                          <a:effectLst/>
                          <a:latin typeface="+mn-lt"/>
                        </a:rPr>
                        <a:t>Phytosterol Content</a:t>
                      </a:r>
                      <a:r>
                        <a:rPr lang="en-US" sz="1400" kern="1200" baseline="30000">
                          <a:effectLst/>
                          <a:latin typeface="+mn-lt"/>
                        </a:rPr>
                        <a:t>8</a:t>
                      </a:r>
                      <a:r>
                        <a:rPr lang="en-US" sz="1400" kern="1200">
                          <a:effectLst/>
                          <a:latin typeface="+mn-lt"/>
                        </a:rPr>
                        <a:t> (mcg/mL) (SD)</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99051" marR="49526" marT="18284" marB="18284" anchor="ctr"/>
                </a:tc>
                <a:tc>
                  <a:txBody>
                    <a:bodyPr/>
                    <a:lstStyle/>
                    <a:p>
                      <a:pPr marL="0" marR="0" algn="ctr">
                        <a:lnSpc>
                          <a:spcPct val="95000"/>
                        </a:lnSpc>
                        <a:spcBef>
                          <a:spcPts val="0"/>
                        </a:spcBef>
                        <a:spcAft>
                          <a:spcPts val="0"/>
                        </a:spcAft>
                      </a:pPr>
                      <a:r>
                        <a:rPr lang="en-US" sz="1400" kern="1200">
                          <a:effectLst/>
                          <a:latin typeface="+mn-lt"/>
                        </a:rPr>
                        <a:t>381±28.9†</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18284" marB="18284" anchor="ctr"/>
                </a:tc>
                <a:tc>
                  <a:txBody>
                    <a:bodyPr/>
                    <a:lstStyle/>
                    <a:p>
                      <a:pPr marL="0" marR="0" algn="ctr">
                        <a:lnSpc>
                          <a:spcPct val="95000"/>
                        </a:lnSpc>
                        <a:spcBef>
                          <a:spcPts val="0"/>
                        </a:spcBef>
                        <a:spcAft>
                          <a:spcPts val="0"/>
                        </a:spcAft>
                      </a:pPr>
                      <a:r>
                        <a:rPr lang="en-US" sz="1400" kern="1200">
                          <a:effectLst/>
                          <a:latin typeface="+mn-lt"/>
                        </a:rPr>
                        <a:t>ND</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18284" marB="18284" anchor="ctr"/>
                </a:tc>
                <a:tc>
                  <a:txBody>
                    <a:bodyPr/>
                    <a:lstStyle/>
                    <a:p>
                      <a:pPr marL="0" marR="0" algn="ctr">
                        <a:lnSpc>
                          <a:spcPct val="95000"/>
                        </a:lnSpc>
                        <a:spcBef>
                          <a:spcPts val="0"/>
                        </a:spcBef>
                        <a:spcAft>
                          <a:spcPts val="0"/>
                        </a:spcAft>
                      </a:pPr>
                      <a:r>
                        <a:rPr lang="en-US" sz="1400" kern="1200">
                          <a:effectLst/>
                          <a:latin typeface="+mn-lt"/>
                        </a:rPr>
                        <a:t>165±10.4†</a:t>
                      </a:r>
                      <a:endParaRPr lang="en-US" sz="1400" b="1"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18284" marB="18284" anchor="ctr"/>
                </a:tc>
                <a:tc>
                  <a:txBody>
                    <a:bodyPr/>
                    <a:lstStyle/>
                    <a:p>
                      <a:pPr marL="0" marR="0" algn="ctr" defTabSz="914394" rtl="0" eaLnBrk="1" latinLnBrk="0" hangingPunct="1">
                        <a:lnSpc>
                          <a:spcPct val="95000"/>
                        </a:lnSpc>
                        <a:spcBef>
                          <a:spcPts val="0"/>
                        </a:spcBef>
                        <a:spcAft>
                          <a:spcPts val="0"/>
                        </a:spcAft>
                      </a:pPr>
                      <a:r>
                        <a:rPr lang="en-US" sz="1400" b="0" i="0" u="none" strike="noStrike" kern="1200" baseline="0">
                          <a:solidFill>
                            <a:schemeClr val="dk1"/>
                          </a:solidFill>
                          <a:latin typeface="+mn-lt"/>
                          <a:ea typeface="+mn-ea"/>
                          <a:cs typeface="+mn-cs"/>
                        </a:rPr>
                        <a:t>226.83±6.42 –274.38±2.60</a:t>
                      </a:r>
                      <a:endParaRPr lang="en-US" sz="1400" kern="1200">
                        <a:solidFill>
                          <a:schemeClr val="accent1">
                            <a:lumMod val="50000"/>
                          </a:schemeClr>
                        </a:solidFill>
                        <a:effectLst/>
                        <a:latin typeface="+mn-lt"/>
                        <a:ea typeface="Verdana" panose="020B0604030504040204" pitchFamily="34" charset="0"/>
                        <a:cs typeface="Verdana" panose="020B0604030504040204" pitchFamily="34" charset="0"/>
                      </a:endParaRPr>
                    </a:p>
                  </a:txBody>
                  <a:tcPr marL="49526" marR="49526" marT="18284" marB="18284" anchor="ctr"/>
                </a:tc>
                <a:tc>
                  <a:txBody>
                    <a:bodyPr/>
                    <a:lstStyle/>
                    <a:p>
                      <a:pPr marL="0" marR="0" algn="ctr" defTabSz="914394" rtl="0" eaLnBrk="1" latinLnBrk="0" hangingPunct="1">
                        <a:lnSpc>
                          <a:spcPct val="95000"/>
                        </a:lnSpc>
                        <a:spcBef>
                          <a:spcPts val="0"/>
                        </a:spcBef>
                        <a:spcAft>
                          <a:spcPts val="0"/>
                        </a:spcAft>
                      </a:pPr>
                      <a:r>
                        <a:rPr lang="en-US" sz="1400" b="0" kern="1200">
                          <a:solidFill>
                            <a:schemeClr val="tx1"/>
                          </a:solidFill>
                          <a:effectLst/>
                          <a:latin typeface="+mn-lt"/>
                          <a:ea typeface="Verdana" panose="020B0604030504040204" pitchFamily="34" charset="0"/>
                          <a:cs typeface="Verdana" panose="020B0604030504040204" pitchFamily="34" charset="0"/>
                        </a:rPr>
                        <a:t>3.66 </a:t>
                      </a:r>
                      <a:r>
                        <a:rPr lang="en-US" sz="1400" b="0" i="0" u="none" strike="noStrike" kern="1200" baseline="0">
                          <a:solidFill>
                            <a:schemeClr val="dk1"/>
                          </a:solidFill>
                          <a:latin typeface="+mn-lt"/>
                          <a:ea typeface="+mn-ea"/>
                          <a:cs typeface="+mn-cs"/>
                        </a:rPr>
                        <a:t>±</a:t>
                      </a:r>
                      <a:r>
                        <a:rPr lang="en-US" sz="1400" b="0" kern="1200">
                          <a:solidFill>
                            <a:schemeClr val="tx1"/>
                          </a:solidFill>
                          <a:effectLst/>
                          <a:latin typeface="+mn-lt"/>
                          <a:ea typeface="Verdana" panose="020B0604030504040204" pitchFamily="34" charset="0"/>
                          <a:cs typeface="Verdana" panose="020B0604030504040204" pitchFamily="34" charset="0"/>
                        </a:rPr>
                        <a:t> 0.59</a:t>
                      </a:r>
                    </a:p>
                  </a:txBody>
                  <a:tcPr marL="49526" marR="49526" marT="18284" marB="18284" anchor="ctr"/>
                </a:tc>
                <a:extLst>
                  <a:ext uri="{0D108BD9-81ED-4DB2-BD59-A6C34878D82A}">
                    <a16:rowId xmlns:a16="http://schemas.microsoft.com/office/drawing/2014/main" val="10011"/>
                  </a:ext>
                </a:extLst>
              </a:tr>
            </a:tbl>
          </a:graphicData>
        </a:graphic>
      </p:graphicFrame>
      <p:sp>
        <p:nvSpPr>
          <p:cNvPr id="7" name="Rectangle 4">
            <a:extLst>
              <a:ext uri="{FF2B5EF4-FFF2-40B4-BE49-F238E27FC236}">
                <a16:creationId xmlns:a16="http://schemas.microsoft.com/office/drawing/2014/main" id="{830553AC-AF50-CF67-77DB-BFC4EC8A3193}"/>
              </a:ext>
            </a:extLst>
          </p:cNvPr>
          <p:cNvSpPr>
            <a:spLocks noChangeArrowheads="1"/>
          </p:cNvSpPr>
          <p:nvPr/>
        </p:nvSpPr>
        <p:spPr bwMode="auto">
          <a:xfrm>
            <a:off x="16617" y="6383332"/>
            <a:ext cx="12175363" cy="47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3" anchor="t"/>
          <a:lstStyle>
            <a:lvl1pPr defTabSz="912813">
              <a:tabLst>
                <a:tab pos="8248650" algn="r"/>
              </a:tabLst>
              <a:defRPr sz="1400">
                <a:solidFill>
                  <a:schemeClr val="tx1"/>
                </a:solidFill>
                <a:latin typeface="Verdana" pitchFamily="34" charset="0"/>
              </a:defRPr>
            </a:lvl1pPr>
            <a:lvl2pPr marL="742950" indent="-285750" defTabSz="912813">
              <a:tabLst>
                <a:tab pos="8248650" algn="r"/>
              </a:tabLst>
              <a:defRPr sz="1400">
                <a:solidFill>
                  <a:schemeClr val="tx1"/>
                </a:solidFill>
                <a:latin typeface="Verdana" pitchFamily="34" charset="0"/>
              </a:defRPr>
            </a:lvl2pPr>
            <a:lvl3pPr marL="1143000" indent="-228600" defTabSz="912813">
              <a:tabLst>
                <a:tab pos="8248650" algn="r"/>
              </a:tabLst>
              <a:defRPr sz="1400">
                <a:solidFill>
                  <a:schemeClr val="tx1"/>
                </a:solidFill>
                <a:latin typeface="Verdana" pitchFamily="34" charset="0"/>
              </a:defRPr>
            </a:lvl3pPr>
            <a:lvl4pPr marL="1600200" indent="-228600" defTabSz="912813">
              <a:tabLst>
                <a:tab pos="8248650" algn="r"/>
              </a:tabLst>
              <a:defRPr sz="1400">
                <a:solidFill>
                  <a:schemeClr val="tx1"/>
                </a:solidFill>
                <a:latin typeface="Verdana" pitchFamily="34" charset="0"/>
              </a:defRPr>
            </a:lvl4pPr>
            <a:lvl5pPr marL="2057400" indent="-228600" defTabSz="912813">
              <a:tabLst>
                <a:tab pos="8248650" algn="r"/>
              </a:tabLst>
              <a:defRPr sz="1400">
                <a:solidFill>
                  <a:schemeClr val="tx1"/>
                </a:solidFill>
                <a:latin typeface="Verdana" pitchFamily="34" charset="0"/>
              </a:defRPr>
            </a:lvl5pPr>
            <a:lvl6pPr marL="2514600" indent="-228600" algn="ctr" defTabSz="912813" eaLnBrk="0" fontAlgn="base" hangingPunct="0">
              <a:spcBef>
                <a:spcPct val="0"/>
              </a:spcBef>
              <a:spcAft>
                <a:spcPct val="0"/>
              </a:spcAft>
              <a:tabLst>
                <a:tab pos="8248650" algn="r"/>
              </a:tabLst>
              <a:defRPr sz="1400">
                <a:solidFill>
                  <a:schemeClr val="tx1"/>
                </a:solidFill>
                <a:latin typeface="Verdana" pitchFamily="34" charset="0"/>
              </a:defRPr>
            </a:lvl6pPr>
            <a:lvl7pPr marL="2971800" indent="-228600" algn="ctr" defTabSz="912813" eaLnBrk="0" fontAlgn="base" hangingPunct="0">
              <a:spcBef>
                <a:spcPct val="0"/>
              </a:spcBef>
              <a:spcAft>
                <a:spcPct val="0"/>
              </a:spcAft>
              <a:tabLst>
                <a:tab pos="8248650" algn="r"/>
              </a:tabLst>
              <a:defRPr sz="1400">
                <a:solidFill>
                  <a:schemeClr val="tx1"/>
                </a:solidFill>
                <a:latin typeface="Verdana" pitchFamily="34" charset="0"/>
              </a:defRPr>
            </a:lvl7pPr>
            <a:lvl8pPr marL="3429000" indent="-228600" algn="ctr" defTabSz="912813" eaLnBrk="0" fontAlgn="base" hangingPunct="0">
              <a:spcBef>
                <a:spcPct val="0"/>
              </a:spcBef>
              <a:spcAft>
                <a:spcPct val="0"/>
              </a:spcAft>
              <a:tabLst>
                <a:tab pos="8248650" algn="r"/>
              </a:tabLst>
              <a:defRPr sz="1400">
                <a:solidFill>
                  <a:schemeClr val="tx1"/>
                </a:solidFill>
                <a:latin typeface="Verdana" pitchFamily="34" charset="0"/>
              </a:defRPr>
            </a:lvl8pPr>
            <a:lvl9pPr marL="3886200" indent="-228600" algn="ctr" defTabSz="912813" eaLnBrk="0" fontAlgn="base" hangingPunct="0">
              <a:spcBef>
                <a:spcPct val="0"/>
              </a:spcBef>
              <a:spcAft>
                <a:spcPct val="0"/>
              </a:spcAft>
              <a:tabLst>
                <a:tab pos="8248650" algn="r"/>
              </a:tabLst>
              <a:defRPr sz="1400">
                <a:solidFill>
                  <a:schemeClr val="tx1"/>
                </a:solidFill>
                <a:latin typeface="Verdana" pitchFamily="34" charset="0"/>
              </a:defRPr>
            </a:lvl9pPr>
          </a:lstStyle>
          <a:p>
            <a:pPr marL="228600" marR="0" lvl="0" indent="-228600" algn="l" defTabSz="912813" rtl="0" eaLnBrk="1" fontAlgn="auto" latinLnBrk="0" hangingPunct="1">
              <a:lnSpc>
                <a:spcPct val="90000"/>
              </a:lnSpc>
              <a:spcBef>
                <a:spcPts val="0"/>
              </a:spcBef>
              <a:spcAft>
                <a:spcPts val="0"/>
              </a:spcAft>
              <a:buClrTx/>
              <a:buSzTx/>
              <a:buFontTx/>
              <a:buAutoNum type="arabicPeriod"/>
              <a:tabLst>
                <a:tab pos="8248650" algn="r"/>
              </a:tabLst>
              <a:defRPr/>
            </a:pP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Fresenius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Kabi</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LLC USA.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Omegaven</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Prescribing Information. 2023.</a:t>
            </a:r>
          </a:p>
          <a:p>
            <a:pPr marL="228600" marR="0" lvl="0" indent="-228600" algn="l" defTabSz="912813" rtl="0" eaLnBrk="1" fontAlgn="auto" latinLnBrk="0" hangingPunct="1">
              <a:lnSpc>
                <a:spcPct val="90000"/>
              </a:lnSpc>
              <a:spcBef>
                <a:spcPts val="0"/>
              </a:spcBef>
              <a:spcAft>
                <a:spcPts val="0"/>
              </a:spcAft>
              <a:buClrTx/>
              <a:buSzTx/>
              <a:buFontTx/>
              <a:buAutoNum type="arabicPeriod"/>
              <a:tabLst>
                <a:tab pos="8248650" algn="r"/>
              </a:tabLst>
              <a:defRPr/>
            </a:pP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Fresenius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Kabi</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LLC USA. Intralipid 20%. Prescribing Information. 2023.</a:t>
            </a:r>
          </a:p>
          <a:p>
            <a:pPr marL="228600" marR="0" lvl="0" indent="-228600" algn="l" defTabSz="912813" rtl="0" eaLnBrk="1" fontAlgn="auto" latinLnBrk="0" hangingPunct="1">
              <a:lnSpc>
                <a:spcPct val="90000"/>
              </a:lnSpc>
              <a:spcBef>
                <a:spcPts val="0"/>
              </a:spcBef>
              <a:spcAft>
                <a:spcPts val="0"/>
              </a:spcAft>
              <a:buClrTx/>
              <a:buSzTx/>
              <a:buFontTx/>
              <a:buAutoNum type="arabicPeriod"/>
              <a:tabLst>
                <a:tab pos="8248650" algn="r"/>
              </a:tabLst>
              <a:defRPr/>
            </a:pP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B. Braun Medical Inc.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Nutrilipid</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Prescribing Information. 2023.</a:t>
            </a:r>
          </a:p>
          <a:p>
            <a:pPr marL="228600" marR="0" lvl="0" indent="-228600" algn="l" defTabSz="912813" rtl="0" eaLnBrk="1" fontAlgn="auto" latinLnBrk="0" hangingPunct="1">
              <a:lnSpc>
                <a:spcPct val="90000"/>
              </a:lnSpc>
              <a:spcBef>
                <a:spcPts val="0"/>
              </a:spcBef>
              <a:spcAft>
                <a:spcPts val="0"/>
              </a:spcAft>
              <a:buClrTx/>
              <a:buSzTx/>
              <a:buFontTx/>
              <a:buAutoNum type="arabicPeriod"/>
              <a:tabLst>
                <a:tab pos="8248650" algn="r"/>
              </a:tabLst>
              <a:defRPr/>
            </a:pPr>
            <a:endPar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endParaRPr>
          </a:p>
          <a:p>
            <a:pPr marL="228600" marR="0" lvl="0" indent="-228600" algn="l" defTabSz="912813" rtl="0" eaLnBrk="1" fontAlgn="auto" latinLnBrk="0" hangingPunct="1">
              <a:lnSpc>
                <a:spcPct val="90000"/>
              </a:lnSpc>
              <a:spcBef>
                <a:spcPts val="0"/>
              </a:spcBef>
              <a:spcAft>
                <a:spcPts val="0"/>
              </a:spcAft>
              <a:buClrTx/>
              <a:buSzTx/>
              <a:buFontTx/>
              <a:buAutoNum type="arabicPeriod"/>
              <a:tabLst>
                <a:tab pos="8248650" algn="r"/>
              </a:tabLst>
              <a:defRPr/>
            </a:pPr>
            <a:endPar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endParaRPr>
          </a:p>
          <a:p>
            <a:pPr marL="228600" marR="0" lvl="0" indent="-228600" algn="l" defTabSz="912813" rtl="0" eaLnBrk="1" fontAlgn="auto" latinLnBrk="0" hangingPunct="1">
              <a:lnSpc>
                <a:spcPct val="90000"/>
              </a:lnSpc>
              <a:spcBef>
                <a:spcPts val="0"/>
              </a:spcBef>
              <a:spcAft>
                <a:spcPts val="0"/>
              </a:spcAft>
              <a:buClrTx/>
              <a:buSzTx/>
              <a:buFontTx/>
              <a:buAutoNum type="arabicPeriod"/>
              <a:tabLst>
                <a:tab pos="8248650" algn="r"/>
              </a:tabLst>
              <a:defRPr/>
            </a:pP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Fresenius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Kabi</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LLC USA.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SMOFlipid</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Prescribing Information. 2023.</a:t>
            </a:r>
          </a:p>
          <a:p>
            <a:pPr marL="228600" marR="0" lvl="0" indent="-228600" algn="l" defTabSz="912813" rtl="0" eaLnBrk="1" fontAlgn="auto" latinLnBrk="0" hangingPunct="1">
              <a:lnSpc>
                <a:spcPct val="90000"/>
              </a:lnSpc>
              <a:spcBef>
                <a:spcPts val="0"/>
              </a:spcBef>
              <a:spcAft>
                <a:spcPts val="0"/>
              </a:spcAft>
              <a:buClrTx/>
              <a:buSzTx/>
              <a:buFontTx/>
              <a:buAutoNum type="arabicPeriod"/>
              <a:tabLst>
                <a:tab pos="8248650" algn="r"/>
              </a:tabLst>
              <a:defRPr/>
            </a:pP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Baxter.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Clinolipid</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Prescribing Information. 2024.</a:t>
            </a:r>
          </a:p>
          <a:p>
            <a:pPr marL="228600" marR="0" lvl="0" indent="-228600" algn="l" defTabSz="912813" rtl="0" eaLnBrk="1" fontAlgn="auto" latinLnBrk="0" hangingPunct="1">
              <a:lnSpc>
                <a:spcPct val="90000"/>
              </a:lnSpc>
              <a:spcBef>
                <a:spcPts val="0"/>
              </a:spcBef>
              <a:spcAft>
                <a:spcPts val="0"/>
              </a:spcAft>
              <a:buClrTx/>
              <a:buSzTx/>
              <a:buFontTx/>
              <a:buAutoNum type="arabicPeriod"/>
              <a:tabLst>
                <a:tab pos="8248650" algn="r"/>
              </a:tabLst>
              <a:defRPr/>
            </a:pP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Le HD, Meisel JA, de Meijer VE,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Gura</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KM,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Puder</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M. Prostaglandins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Leukot</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Essent Fatty Acids. 2009;81(2-3):165-170.</a:t>
            </a:r>
          </a:p>
          <a:p>
            <a:pPr marL="228600" marR="0" lvl="0" indent="-228600" algn="l" defTabSz="912813" rtl="0" eaLnBrk="1" fontAlgn="auto" latinLnBrk="0" hangingPunct="1">
              <a:lnSpc>
                <a:spcPct val="90000"/>
              </a:lnSpc>
              <a:spcBef>
                <a:spcPts val="0"/>
              </a:spcBef>
              <a:spcAft>
                <a:spcPts val="0"/>
              </a:spcAft>
              <a:buClrTx/>
              <a:buSzTx/>
              <a:buFontTx/>
              <a:buAutoNum type="arabicPeriod"/>
              <a:tabLst>
                <a:tab pos="8248650" algn="r"/>
              </a:tabLst>
              <a:defRPr/>
            </a:pPr>
            <a:endPar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endParaRPr>
          </a:p>
          <a:p>
            <a:pPr marL="228600" marR="0" lvl="0" indent="-228600" algn="l" defTabSz="912813" rtl="0" eaLnBrk="1" fontAlgn="auto" latinLnBrk="0" hangingPunct="1">
              <a:lnSpc>
                <a:spcPct val="90000"/>
              </a:lnSpc>
              <a:spcBef>
                <a:spcPts val="0"/>
              </a:spcBef>
              <a:spcAft>
                <a:spcPts val="0"/>
              </a:spcAft>
              <a:buClrTx/>
              <a:buSzTx/>
              <a:buFontTx/>
              <a:buAutoNum type="arabicPeriod"/>
              <a:tabLst>
                <a:tab pos="8248650" algn="r"/>
              </a:tabLst>
              <a:defRPr/>
            </a:pP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Vanek VW,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Seidner</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DL, Allen P, et al.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Nutr</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Clin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Pract</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2012;27(2):150-192.</a:t>
            </a:r>
          </a:p>
          <a:p>
            <a:pPr marL="228600" marR="0" lvl="0" indent="-228600" algn="l" defTabSz="912813" rtl="0" eaLnBrk="1" fontAlgn="auto" latinLnBrk="0" hangingPunct="1">
              <a:lnSpc>
                <a:spcPct val="90000"/>
              </a:lnSpc>
              <a:spcBef>
                <a:spcPts val="0"/>
              </a:spcBef>
              <a:spcAft>
                <a:spcPts val="0"/>
              </a:spcAft>
              <a:buClrTx/>
              <a:buSzTx/>
              <a:buFontTx/>
              <a:buAutoNum type="arabicPeriod"/>
              <a:tabLst>
                <a:tab pos="8248650" algn="r"/>
              </a:tabLst>
              <a:defRPr/>
            </a:pP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Vanek VW,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Seidner</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DL, Allen P, et al.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Nutr</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Clin </a:t>
            </a:r>
            <a:r>
              <a:rPr kumimoji="0" lang="en-US" altLang="en-US" sz="900" b="0" i="0" u="none" strike="noStrike" kern="1200" cap="none" spc="0" normalizeH="0" baseline="0" noProof="0" err="1">
                <a:ln>
                  <a:noFill/>
                </a:ln>
                <a:solidFill>
                  <a:srgbClr val="006699"/>
                </a:solidFill>
                <a:effectLst/>
                <a:uLnTx/>
                <a:uFillTx/>
                <a:latin typeface="+mn-lt"/>
                <a:ea typeface="Verdana" panose="020B0604030504040204" pitchFamily="34" charset="0"/>
                <a:cs typeface="+mn-cs"/>
              </a:rPr>
              <a:t>Pract</a:t>
            </a:r>
            <a:r>
              <a:rPr kumimoji="0" lang="en-US" altLang="en-US" sz="900" b="0" i="0" u="none" strike="noStrike" kern="1200" cap="none" spc="0" normalizeH="0" baseline="0" noProof="0">
                <a:ln>
                  <a:noFill/>
                </a:ln>
                <a:solidFill>
                  <a:srgbClr val="006699"/>
                </a:solidFill>
                <a:effectLst/>
                <a:uLnTx/>
                <a:uFillTx/>
                <a:latin typeface="+mn-lt"/>
                <a:ea typeface="Verdana" panose="020B0604030504040204" pitchFamily="34" charset="0"/>
                <a:cs typeface="+mn-cs"/>
              </a:rPr>
              <a:t>. 2014;29(6):841.</a:t>
            </a:r>
          </a:p>
          <a:p>
            <a:pPr marL="0" marR="0" lvl="0" indent="0" algn="l" defTabSz="912813" rtl="0" eaLnBrk="1" fontAlgn="auto" latinLnBrk="0" hangingPunct="1">
              <a:lnSpc>
                <a:spcPct val="90000"/>
              </a:lnSpc>
              <a:spcBef>
                <a:spcPts val="246"/>
              </a:spcBef>
              <a:spcAft>
                <a:spcPts val="0"/>
              </a:spcAft>
              <a:buClrTx/>
              <a:buSzTx/>
              <a:buFontTx/>
              <a:buNone/>
              <a:tabLst>
                <a:tab pos="8248650" algn="r"/>
              </a:tabLst>
              <a:defRPr/>
            </a:pPr>
            <a:endParaRPr kumimoji="0" lang="en-US" alt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F4EC619-15FF-8B01-89A9-E3DC421E1F71}"/>
              </a:ext>
            </a:extLst>
          </p:cNvPr>
          <p:cNvSpPr/>
          <p:nvPr/>
        </p:nvSpPr>
        <p:spPr>
          <a:xfrm>
            <a:off x="427760" y="3764604"/>
            <a:ext cx="11336480" cy="535022"/>
          </a:xfrm>
          <a:prstGeom prst="rect">
            <a:avLst/>
          </a:prstGeom>
          <a:noFill/>
          <a:ln w="254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8C57F0-84AC-084F-B38C-26991677DB63}"/>
              </a:ext>
            </a:extLst>
          </p:cNvPr>
          <p:cNvSpPr/>
          <p:nvPr/>
        </p:nvSpPr>
        <p:spPr>
          <a:xfrm>
            <a:off x="427760" y="4303854"/>
            <a:ext cx="11336480" cy="535022"/>
          </a:xfrm>
          <a:prstGeom prst="rect">
            <a:avLst/>
          </a:prstGeom>
          <a:noFill/>
          <a:ln w="254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6EA5E7-58F8-BBED-6724-FE199D13F8D4}"/>
              </a:ext>
            </a:extLst>
          </p:cNvPr>
          <p:cNvSpPr/>
          <p:nvPr/>
        </p:nvSpPr>
        <p:spPr>
          <a:xfrm>
            <a:off x="427760" y="5087566"/>
            <a:ext cx="11336480" cy="233464"/>
          </a:xfrm>
          <a:prstGeom prst="rect">
            <a:avLst/>
          </a:prstGeom>
          <a:noFill/>
          <a:ln w="254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4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796C4A0A-76A5-977D-FC3C-83041E65A462}"/>
              </a:ext>
            </a:extLst>
          </p:cNvPr>
          <p:cNvPicPr>
            <a:picLocks noChangeAspect="1"/>
          </p:cNvPicPr>
          <p:nvPr/>
        </p:nvPicPr>
        <p:blipFill>
          <a:blip r:embed="rId4">
            <a:alphaModFix amt="25000"/>
          </a:blip>
          <a:srcRect t="599" b="15131"/>
          <a:stretch>
            <a:fillRect/>
          </a:stretch>
        </p:blipFill>
        <p:spPr>
          <a:xfrm>
            <a:off x="20" y="10"/>
            <a:ext cx="12191979" cy="6857990"/>
          </a:xfrm>
          <a:prstGeom prst="rect">
            <a:avLst/>
          </a:prstGeom>
        </p:spPr>
      </p:pic>
      <p:sp>
        <p:nvSpPr>
          <p:cNvPr id="3" name="Title 2">
            <a:extLst>
              <a:ext uri="{FF2B5EF4-FFF2-40B4-BE49-F238E27FC236}">
                <a16:creationId xmlns:a16="http://schemas.microsoft.com/office/drawing/2014/main" id="{7B66EAB4-6916-4A0E-B198-CB5A6A471FF1}"/>
              </a:ext>
            </a:extLst>
          </p:cNvPr>
          <p:cNvSpPr>
            <a:spLocks noGrp="1"/>
          </p:cNvSpPr>
          <p:nvPr>
            <p:ph type="title"/>
          </p:nvPr>
        </p:nvSpPr>
        <p:spPr>
          <a:xfrm>
            <a:off x="457200" y="365125"/>
            <a:ext cx="9454872" cy="671513"/>
          </a:xfrm>
        </p:spPr>
        <p:txBody>
          <a:bodyPr anchor="b">
            <a:normAutofit/>
          </a:bodyPr>
          <a:lstStyle/>
          <a:p>
            <a:r>
              <a:rPr lang="en-US" err="1">
                <a:solidFill>
                  <a:srgbClr val="006699"/>
                </a:solidFill>
              </a:rPr>
              <a:t>SMOFlipid</a:t>
            </a:r>
            <a:r>
              <a:rPr lang="en-US">
                <a:solidFill>
                  <a:srgbClr val="006699"/>
                </a:solidFill>
              </a:rPr>
              <a:t> Indication</a:t>
            </a:r>
          </a:p>
        </p:txBody>
      </p:sp>
      <p:sp>
        <p:nvSpPr>
          <p:cNvPr id="2" name="Content Placeholder 1">
            <a:extLst>
              <a:ext uri="{FF2B5EF4-FFF2-40B4-BE49-F238E27FC236}">
                <a16:creationId xmlns:a16="http://schemas.microsoft.com/office/drawing/2014/main" id="{25A473E6-4214-4415-A536-868091821A90}"/>
              </a:ext>
            </a:extLst>
          </p:cNvPr>
          <p:cNvSpPr>
            <a:spLocks noGrp="1"/>
          </p:cNvSpPr>
          <p:nvPr>
            <p:ph idx="1"/>
          </p:nvPr>
        </p:nvSpPr>
        <p:spPr>
          <a:xfrm>
            <a:off x="457200" y="1277938"/>
            <a:ext cx="9669294" cy="4899025"/>
          </a:xfrm>
        </p:spPr>
        <p:txBody>
          <a:bodyPr anchor="t">
            <a:normAutofit/>
          </a:bodyPr>
          <a:lstStyle/>
          <a:p>
            <a:r>
              <a:rPr lang="en-US" dirty="0">
                <a:solidFill>
                  <a:srgbClr val="006699"/>
                </a:solidFill>
              </a:rPr>
              <a:t>Indicated for use in adult and pediatric patients, including term and preterm neonates, as a source of calories and essential fatty acids for parenteral nutrition when oral or enteral nutrition is not possible, insufficient, or contraindicated</a:t>
            </a:r>
          </a:p>
          <a:p>
            <a:pPr marL="457200" lvl="1" indent="0">
              <a:buNone/>
            </a:pPr>
            <a:endParaRPr lang="en-US" dirty="0">
              <a:solidFill>
                <a:srgbClr val="006699"/>
              </a:solidFill>
            </a:endParaRPr>
          </a:p>
          <a:p>
            <a:pPr lvl="1"/>
            <a:r>
              <a:rPr lang="en-US" dirty="0">
                <a:solidFill>
                  <a:srgbClr val="006699"/>
                </a:solidFill>
              </a:rPr>
              <a:t>Source of essential (ALA and LA) and conditionally essential (DHA, ARA) fatty acids</a:t>
            </a:r>
          </a:p>
          <a:p>
            <a:pPr lvl="1"/>
            <a:r>
              <a:rPr lang="en-US" dirty="0">
                <a:solidFill>
                  <a:srgbClr val="006699"/>
                </a:solidFill>
              </a:rPr>
              <a:t>Contains </a:t>
            </a:r>
            <a:r>
              <a:rPr lang="el-GR" dirty="0">
                <a:solidFill>
                  <a:srgbClr val="006699"/>
                </a:solidFill>
              </a:rPr>
              <a:t>α-</a:t>
            </a:r>
            <a:r>
              <a:rPr lang="en-US" dirty="0">
                <a:solidFill>
                  <a:srgbClr val="006699"/>
                </a:solidFill>
              </a:rPr>
              <a:t>tocopherol as an excipient to protect LCT PUFAs from peroxidation</a:t>
            </a:r>
          </a:p>
          <a:p>
            <a:pPr lvl="1"/>
            <a:r>
              <a:rPr lang="en-US" dirty="0">
                <a:solidFill>
                  <a:srgbClr val="006699"/>
                </a:solidFill>
              </a:rPr>
              <a:t>20% ILE: Provides 2 kcal/mL</a:t>
            </a:r>
          </a:p>
          <a:p>
            <a:pPr lvl="1"/>
            <a:r>
              <a:rPr lang="en-US" dirty="0">
                <a:solidFill>
                  <a:srgbClr val="006699"/>
                </a:solidFill>
              </a:rPr>
              <a:t>1 g/kg/d provides 0.15 g FO/kg/d</a:t>
            </a:r>
          </a:p>
          <a:p>
            <a:endParaRPr lang="en-US" dirty="0">
              <a:solidFill>
                <a:srgbClr val="006699"/>
              </a:solidFill>
            </a:endParaRPr>
          </a:p>
        </p:txBody>
      </p:sp>
      <p:sp>
        <p:nvSpPr>
          <p:cNvPr id="10" name="Footer Placeholder 9">
            <a:extLst>
              <a:ext uri="{FF2B5EF4-FFF2-40B4-BE49-F238E27FC236}">
                <a16:creationId xmlns:a16="http://schemas.microsoft.com/office/drawing/2014/main" id="{C7428031-E8E7-4545-92C6-34C4B7C3FDB1}"/>
              </a:ext>
            </a:extLst>
          </p:cNvPr>
          <p:cNvSpPr>
            <a:spLocks noGrp="1"/>
          </p:cNvSpPr>
          <p:nvPr>
            <p:ph type="ftr" sz="quarter" idx="11"/>
          </p:nvPr>
        </p:nvSpPr>
        <p:spPr>
          <a:xfrm>
            <a:off x="457200" y="6264100"/>
            <a:ext cx="10418884" cy="365125"/>
          </a:xfrm>
        </p:spPr>
        <p:txBody>
          <a:bodyPr>
            <a:normAutofit/>
          </a:bodyPr>
          <a:lstStyle/>
          <a:p>
            <a:pPr defTabSz="912813">
              <a:lnSpc>
                <a:spcPct val="90000"/>
              </a:lnSpc>
              <a:spcBef>
                <a:spcPts val="246"/>
              </a:spcBef>
              <a:tabLst>
                <a:tab pos="8248650" algn="r"/>
              </a:tabLst>
              <a:defRPr/>
            </a:pPr>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Fresenius </a:t>
            </a:r>
            <a:r>
              <a:rPr kumimoji="0" lang="en-US" altLang="en-US" sz="1100" b="0" i="0" u="none" strike="noStrike" kern="1200" cap="none" spc="0" normalizeH="0" baseline="0" noProof="0" err="1">
                <a:ln>
                  <a:noFill/>
                </a:ln>
                <a:solidFill>
                  <a:srgbClr val="006699"/>
                </a:solidFill>
                <a:effectLst/>
                <a:uLnTx/>
                <a:uFillTx/>
                <a:latin typeface="Calibri" panose="020F0502020204030204"/>
                <a:ea typeface="+mn-ea"/>
                <a:cs typeface="+mn-cs"/>
              </a:rPr>
              <a:t>Kabi</a:t>
            </a:r>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 LLC USA. </a:t>
            </a:r>
            <a:r>
              <a:rPr kumimoji="0" lang="en-US" altLang="en-US" sz="1100" b="0" i="0" u="none" strike="noStrike" kern="1200" cap="none" spc="0" normalizeH="0" baseline="0" noProof="0" err="1">
                <a:ln>
                  <a:noFill/>
                </a:ln>
                <a:solidFill>
                  <a:srgbClr val="006699"/>
                </a:solidFill>
                <a:effectLst/>
                <a:uLnTx/>
                <a:uFillTx/>
                <a:latin typeface="Calibri" panose="020F0502020204030204"/>
                <a:ea typeface="+mn-ea"/>
                <a:cs typeface="+mn-cs"/>
              </a:rPr>
              <a:t>SMOFlipid</a:t>
            </a:r>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 Prescribing Information. 2023.</a:t>
            </a:r>
          </a:p>
          <a:p>
            <a:pPr marR="0" lvl="0" algn="l" defTabSz="912813" rtl="0" eaLnBrk="1" fontAlgn="auto" latinLnBrk="0" hangingPunct="1">
              <a:lnSpc>
                <a:spcPct val="90000"/>
              </a:lnSpc>
              <a:spcBef>
                <a:spcPts val="246"/>
              </a:spcBef>
              <a:spcAft>
                <a:spcPts val="0"/>
              </a:spcAft>
              <a:buClrTx/>
              <a:buSzTx/>
              <a:tabLst>
                <a:tab pos="8248650" algn="r"/>
              </a:tabLst>
              <a:defRPr/>
            </a:pPr>
            <a:endParaRPr kumimoji="0" lang="en-US" altLang="en-US" sz="900" b="0" i="0" u="none" strike="noStrike" kern="1200" cap="none" spc="0" normalizeH="0" baseline="0" noProof="0">
              <a:ln>
                <a:noFill/>
              </a:ln>
              <a:solidFill>
                <a:srgbClr val="006699"/>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4A1AC431-A4DF-445D-AF5A-6F2CEFD6F4E6}"/>
              </a:ext>
            </a:extLst>
          </p:cNvPr>
          <p:cNvSpPr>
            <a:spLocks noGrp="1"/>
          </p:cNvSpPr>
          <p:nvPr>
            <p:ph type="sldNum" sz="quarter" idx="12"/>
          </p:nvPr>
        </p:nvSpPr>
        <p:spPr>
          <a:xfrm>
            <a:off x="11035145" y="6356349"/>
            <a:ext cx="758537" cy="365125"/>
          </a:xfrm>
        </p:spPr>
        <p:txBody>
          <a:bodyPr>
            <a:normAutofit/>
          </a:bodyPr>
          <a:lstStyle/>
          <a:p>
            <a:pPr lvl="0"/>
            <a:fld id="{F6DD1E9B-0CD9-46C1-9FE5-23AA9940E1DF}" type="slidenum">
              <a:rPr lang="en-US" noProof="0" smtClean="0">
                <a:solidFill>
                  <a:srgbClr val="006699"/>
                </a:solidFill>
              </a:rPr>
              <a:pPr lvl="0"/>
              <a:t>8</a:t>
            </a:fld>
            <a:endParaRPr lang="en-US" noProof="0">
              <a:solidFill>
                <a:srgbClr val="006699"/>
              </a:solidFill>
            </a:endParaRPr>
          </a:p>
        </p:txBody>
      </p:sp>
      <p:pic>
        <p:nvPicPr>
          <p:cNvPr id="29" name="Picture 28">
            <a:extLst>
              <a:ext uri="{FF2B5EF4-FFF2-40B4-BE49-F238E27FC236}">
                <a16:creationId xmlns:a16="http://schemas.microsoft.com/office/drawing/2014/main" id="{52F3D30D-AD2F-4A6F-97E5-71FDEB40D07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800000" flipV="1">
            <a:off x="10505437" y="292885"/>
            <a:ext cx="1299105" cy="1374838"/>
          </a:xfrm>
          <a:prstGeom prst="rect">
            <a:avLst/>
          </a:prstGeom>
          <a:scene3d>
            <a:camera prst="orthographicFront"/>
            <a:lightRig rig="contrasting" dir="t">
              <a:rot lat="0" lon="0" rev="3000000"/>
            </a:lightRig>
          </a:scene3d>
          <a:sp3d contourW="7620">
            <a:bevelT w="95250" h="31750"/>
            <a:contourClr>
              <a:srgbClr val="333333"/>
            </a:contourClr>
          </a:sp3d>
        </p:spPr>
      </p:pic>
      <p:pic>
        <p:nvPicPr>
          <p:cNvPr id="31" name="Picture 30">
            <a:extLst>
              <a:ext uri="{FF2B5EF4-FFF2-40B4-BE49-F238E27FC236}">
                <a16:creationId xmlns:a16="http://schemas.microsoft.com/office/drawing/2014/main" id="{9298AD75-F4AB-48B6-B311-9E5751EB25EA}"/>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452406" y="1949779"/>
            <a:ext cx="1405165" cy="1374838"/>
          </a:xfrm>
          <a:prstGeom prst="rect">
            <a:avLst/>
          </a:prstGeom>
          <a:scene3d>
            <a:camera prst="orthographicFront"/>
            <a:lightRig rig="contrasting" dir="t">
              <a:rot lat="0" lon="0" rev="3000000"/>
            </a:lightRig>
          </a:scene3d>
          <a:sp3d contourW="7620">
            <a:bevelT w="95250" h="31750"/>
            <a:contourClr>
              <a:srgbClr val="333333"/>
            </a:contourClr>
          </a:sp3d>
        </p:spPr>
      </p:pic>
      <p:pic>
        <p:nvPicPr>
          <p:cNvPr id="33" name="Picture 32">
            <a:extLst>
              <a:ext uri="{FF2B5EF4-FFF2-40B4-BE49-F238E27FC236}">
                <a16:creationId xmlns:a16="http://schemas.microsoft.com/office/drawing/2014/main" id="{EEAC39BF-2530-42B7-BECD-3C4E7C46E3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36826" y="3522749"/>
            <a:ext cx="1410090" cy="1374838"/>
          </a:xfrm>
          <a:prstGeom prst="rect">
            <a:avLst/>
          </a:prstGeom>
          <a:scene3d>
            <a:camera prst="orthographicFront"/>
            <a:lightRig rig="contrasting" dir="t">
              <a:rot lat="0" lon="0" rev="3000000"/>
            </a:lightRig>
          </a:scene3d>
          <a:sp3d contourW="7620">
            <a:bevelT w="95250" h="31750"/>
            <a:contourClr>
              <a:srgbClr val="333333"/>
            </a:contourClr>
          </a:sp3d>
        </p:spPr>
      </p:pic>
      <p:pic>
        <p:nvPicPr>
          <p:cNvPr id="32" name="Picture 31">
            <a:extLst>
              <a:ext uri="{FF2B5EF4-FFF2-40B4-BE49-F238E27FC236}">
                <a16:creationId xmlns:a16="http://schemas.microsoft.com/office/drawing/2014/main" id="{5E1D15CC-326C-4F72-9F83-637E4C5FC9E3}"/>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892233" y="5262598"/>
            <a:ext cx="1967702" cy="1082237"/>
          </a:xfrm>
          <a:prstGeom prst="rect">
            <a:avLst/>
          </a:prstGeom>
          <a:scene3d>
            <a:camera prst="orthographicFront"/>
            <a:lightRig rig="contrasting" dir="t">
              <a:rot lat="0" lon="0" rev="3000000"/>
            </a:lightRig>
          </a:scene3d>
          <a:sp3d contourW="7620">
            <a:bevelT w="95250" h="31750"/>
            <a:contourClr>
              <a:srgbClr val="333333"/>
            </a:contourClr>
          </a:sp3d>
        </p:spPr>
      </p:pic>
      <p:sp>
        <p:nvSpPr>
          <p:cNvPr id="36" name="TextBox 35">
            <a:extLst>
              <a:ext uri="{FF2B5EF4-FFF2-40B4-BE49-F238E27FC236}">
                <a16:creationId xmlns:a16="http://schemas.microsoft.com/office/drawing/2014/main" id="{36F7B207-D1D1-4E9E-BFF5-BDFC916ADE9F}"/>
              </a:ext>
            </a:extLst>
          </p:cNvPr>
          <p:cNvSpPr txBox="1"/>
          <p:nvPr/>
        </p:nvSpPr>
        <p:spPr>
          <a:xfrm>
            <a:off x="8802434" y="6494180"/>
            <a:ext cx="2964274" cy="200055"/>
          </a:xfrm>
          <a:prstGeom prst="rect">
            <a:avLst/>
          </a:prstGeom>
          <a:noFill/>
        </p:spPr>
        <p:txBody>
          <a:bodyPr wrap="none" rtlCol="0">
            <a:spAutoFit/>
          </a:bodyPr>
          <a:lstStyle/>
          <a:p>
            <a:pPr marL="0" marR="0" lvl="0" indent="0" algn="r" defTabSz="9144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a:ln>
                  <a:noFill/>
                </a:ln>
                <a:solidFill>
                  <a:srgbClr val="006699"/>
                </a:solidFill>
                <a:effectLst/>
                <a:uLnTx/>
                <a:uFillTx/>
                <a:hlinkClick r:id="rId6" tooltip="http://www.lynnerees.com/2011_01_01_archive.html">
                  <a:extLst>
                    <a:ext uri="{A12FA001-AC4F-418D-AE19-62706E023703}">
                      <ahyp:hlinkClr xmlns:ahyp="http://schemas.microsoft.com/office/drawing/2018/hyperlinkcolor" val="tx"/>
                    </a:ext>
                  </a:extLst>
                </a:hlinkClick>
              </a:rPr>
              <a:t>These Photo</a:t>
            </a:r>
            <a:r>
              <a:rPr kumimoji="0" lang="en-US" sz="700" b="0" i="0" u="none" strike="noStrike" kern="1200" cap="none" spc="0" normalizeH="0" baseline="0" noProof="0">
                <a:ln>
                  <a:noFill/>
                </a:ln>
                <a:solidFill>
                  <a:srgbClr val="006699"/>
                </a:solidFill>
                <a:effectLst/>
                <a:uLnTx/>
                <a:uFillTx/>
              </a:rPr>
              <a:t>s by Unknown Author is licensed under </a:t>
            </a:r>
            <a:r>
              <a:rPr kumimoji="0" lang="en-US" sz="700" b="0" i="0" u="none" strike="noStrike" kern="1200" cap="none" spc="0" normalizeH="0" baseline="0" noProof="0">
                <a:ln>
                  <a:noFill/>
                </a:ln>
                <a:solidFill>
                  <a:srgbClr val="006699"/>
                </a:solidFill>
                <a:effectLst/>
                <a:uLnTx/>
                <a:uFillTx/>
                <a:hlinkClick r:id="rId12"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a:ln>
                <a:noFill/>
              </a:ln>
              <a:solidFill>
                <a:srgbClr val="006699"/>
              </a:solidFill>
              <a:effectLst/>
              <a:uLnTx/>
              <a:uFillTx/>
            </a:endParaRPr>
          </a:p>
        </p:txBody>
      </p:sp>
    </p:spTree>
    <p:extLst>
      <p:ext uri="{BB962C8B-B14F-4D97-AF65-F5344CB8AC3E}">
        <p14:creationId xmlns:p14="http://schemas.microsoft.com/office/powerpoint/2010/main" val="254834850"/>
      </p:ext>
    </p:extLst>
  </p:cSld>
  <p:clrMapOvr>
    <a:masterClrMapping/>
  </p:clrMapOvr>
  <p:transition/>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err="1">
                <a:solidFill>
                  <a:srgbClr val="006699"/>
                </a:solidFill>
              </a:rPr>
              <a:t>SMOFlipid</a:t>
            </a:r>
            <a:r>
              <a:rPr lang="en-US" altLang="en-US">
                <a:solidFill>
                  <a:srgbClr val="006699"/>
                </a:solidFill>
              </a:rPr>
              <a:t> Contraindications </a:t>
            </a:r>
            <a:endParaRPr lang="en-US">
              <a:solidFill>
                <a:srgbClr val="006699"/>
              </a:solidFill>
            </a:endParaRPr>
          </a:p>
        </p:txBody>
      </p:sp>
      <p:sp>
        <p:nvSpPr>
          <p:cNvPr id="4" name="Content Placeholder 3">
            <a:extLst>
              <a:ext uri="{FF2B5EF4-FFF2-40B4-BE49-F238E27FC236}">
                <a16:creationId xmlns:a16="http://schemas.microsoft.com/office/drawing/2014/main" id="{24072A85-4CC5-4ECF-80F6-F7094FDD94F8}"/>
              </a:ext>
            </a:extLst>
          </p:cNvPr>
          <p:cNvSpPr>
            <a:spLocks noGrp="1"/>
          </p:cNvSpPr>
          <p:nvPr>
            <p:ph idx="1"/>
          </p:nvPr>
        </p:nvSpPr>
        <p:spPr/>
        <p:txBody>
          <a:bodyPr>
            <a:normAutofit/>
          </a:bodyPr>
          <a:lstStyle/>
          <a:p>
            <a:pPr>
              <a:lnSpc>
                <a:spcPct val="100000"/>
              </a:lnSpc>
            </a:pPr>
            <a:r>
              <a:rPr lang="en-US">
                <a:solidFill>
                  <a:srgbClr val="006699"/>
                </a:solidFill>
              </a:rPr>
              <a:t>Known hypersensitivity to fish, egg, soybean, or peanut protein, or to any of the active ingredients or excipients</a:t>
            </a:r>
          </a:p>
          <a:p>
            <a:pPr lvl="1">
              <a:lnSpc>
                <a:spcPct val="100000"/>
              </a:lnSpc>
            </a:pPr>
            <a:r>
              <a:rPr lang="en-US">
                <a:solidFill>
                  <a:srgbClr val="006699"/>
                </a:solidFill>
              </a:rPr>
              <a:t>Cross reactions have been observed between soybean and peanut oil</a:t>
            </a:r>
          </a:p>
          <a:p>
            <a:pPr lvl="1">
              <a:lnSpc>
                <a:spcPct val="100000"/>
              </a:lnSpc>
            </a:pPr>
            <a:endParaRPr lang="en-US">
              <a:solidFill>
                <a:srgbClr val="006699"/>
              </a:solidFill>
            </a:endParaRPr>
          </a:p>
          <a:p>
            <a:pPr>
              <a:lnSpc>
                <a:spcPct val="100000"/>
              </a:lnSpc>
            </a:pPr>
            <a:r>
              <a:rPr lang="en-US">
                <a:solidFill>
                  <a:srgbClr val="006699"/>
                </a:solidFill>
              </a:rPr>
              <a:t>Severe hyperlipidemia or severe disorders of lipid metabolism with serum triglycerides &gt;1,000 mg/dL</a:t>
            </a:r>
          </a:p>
          <a:p>
            <a:endParaRPr lang="en-US">
              <a:solidFill>
                <a:srgbClr val="006699"/>
              </a:solidFill>
            </a:endParaRPr>
          </a:p>
        </p:txBody>
      </p:sp>
      <p:sp>
        <p:nvSpPr>
          <p:cNvPr id="10" name="Footer Placeholder 9">
            <a:extLst>
              <a:ext uri="{FF2B5EF4-FFF2-40B4-BE49-F238E27FC236}">
                <a16:creationId xmlns:a16="http://schemas.microsoft.com/office/drawing/2014/main" id="{E2777D07-0BA0-4B95-A69A-157DD6AE1129}"/>
              </a:ext>
            </a:extLst>
          </p:cNvPr>
          <p:cNvSpPr>
            <a:spLocks noGrp="1"/>
          </p:cNvSpPr>
          <p:nvPr>
            <p:ph type="ftr" sz="quarter" idx="11"/>
          </p:nvPr>
        </p:nvSpPr>
        <p:spPr>
          <a:xfrm>
            <a:off x="398318" y="6236386"/>
            <a:ext cx="10418884" cy="365125"/>
          </a:xfrm>
        </p:spPr>
        <p:txBody>
          <a:bodyPr/>
          <a:lstStyle/>
          <a:p>
            <a:pPr>
              <a:defRPr/>
            </a:pPr>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Fresenius </a:t>
            </a:r>
            <a:r>
              <a:rPr kumimoji="0" lang="en-US" altLang="en-US" sz="1100" b="0" i="0" u="none" strike="noStrike" kern="1200" cap="none" spc="0" normalizeH="0" baseline="0" noProof="0" err="1">
                <a:ln>
                  <a:noFill/>
                </a:ln>
                <a:solidFill>
                  <a:srgbClr val="006699"/>
                </a:solidFill>
                <a:effectLst/>
                <a:uLnTx/>
                <a:uFillTx/>
                <a:latin typeface="Calibri" panose="020F0502020204030204"/>
                <a:ea typeface="+mn-ea"/>
                <a:cs typeface="+mn-cs"/>
              </a:rPr>
              <a:t>Kabi</a:t>
            </a:r>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 LLC USA. </a:t>
            </a:r>
            <a:r>
              <a:rPr kumimoji="0" lang="en-US" altLang="en-US" sz="1100" b="0" i="0" u="none" strike="noStrike" kern="1200" cap="none" spc="0" normalizeH="0" baseline="0" noProof="0" err="1">
                <a:ln>
                  <a:noFill/>
                </a:ln>
                <a:solidFill>
                  <a:srgbClr val="006699"/>
                </a:solidFill>
                <a:effectLst/>
                <a:uLnTx/>
                <a:uFillTx/>
                <a:latin typeface="Calibri" panose="020F0502020204030204"/>
                <a:ea typeface="+mn-ea"/>
                <a:cs typeface="+mn-cs"/>
              </a:rPr>
              <a:t>SMOFlipid</a:t>
            </a:r>
            <a:r>
              <a:rPr kumimoji="0" lang="en-US" altLang="en-US" sz="1100" b="0" i="0" u="none" strike="noStrike" kern="1200" cap="none" spc="0" normalizeH="0" baseline="0" noProof="0">
                <a:ln>
                  <a:noFill/>
                </a:ln>
                <a:solidFill>
                  <a:srgbClr val="006699"/>
                </a:solidFill>
                <a:effectLst/>
                <a:uLnTx/>
                <a:uFillTx/>
                <a:latin typeface="Calibri" panose="020F0502020204030204"/>
                <a:ea typeface="+mn-ea"/>
                <a:cs typeface="+mn-cs"/>
              </a:rPr>
              <a:t>. Prescribing Information.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6699"/>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EB4391B2-FF6E-4FE5-A281-E1E63B549E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D1E9B-0CD9-46C1-9FE5-23AA9940E1DF}" type="slidenum">
              <a:rPr kumimoji="0" lang="en-US" sz="1200" b="0" i="0" u="none" strike="noStrike" kern="1200" cap="none" spc="0" normalizeH="0" baseline="0" noProof="0" smtClean="0">
                <a:ln>
                  <a:noFill/>
                </a:ln>
                <a:solidFill>
                  <a:srgbClr val="00669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6699"/>
              </a:solidFill>
              <a:effectLst/>
              <a:uLnTx/>
              <a:uFillTx/>
              <a:latin typeface="Calibri"/>
              <a:ea typeface="+mn-ea"/>
              <a:cs typeface="+mn-cs"/>
            </a:endParaRPr>
          </a:p>
        </p:txBody>
      </p:sp>
      <p:pic>
        <p:nvPicPr>
          <p:cNvPr id="3" name="Picture 2" descr="A blue abstract watercolor pattern on a white background">
            <a:extLst>
              <a:ext uri="{FF2B5EF4-FFF2-40B4-BE49-F238E27FC236}">
                <a16:creationId xmlns:a16="http://schemas.microsoft.com/office/drawing/2014/main" id="{B9831B9C-9232-21A0-16E2-3A49BA7651CE}"/>
              </a:ext>
            </a:extLst>
          </p:cNvPr>
          <p:cNvPicPr>
            <a:picLocks noChangeAspect="1"/>
          </p:cNvPicPr>
          <p:nvPr/>
        </p:nvPicPr>
        <p:blipFill>
          <a:blip r:embed="rId3">
            <a:alphaModFix amt="25000"/>
          </a:blip>
          <a:srcRect t="599" b="15131"/>
          <a:stretch>
            <a:fillRect/>
          </a:stretch>
        </p:blipFill>
        <p:spPr>
          <a:xfrm>
            <a:off x="20" y="10"/>
            <a:ext cx="12191979" cy="6857990"/>
          </a:xfrm>
          <a:prstGeom prst="rect">
            <a:avLst/>
          </a:prstGeom>
        </p:spPr>
      </p:pic>
    </p:spTree>
    <p:extLst>
      <p:ext uri="{BB962C8B-B14F-4D97-AF65-F5344CB8AC3E}">
        <p14:creationId xmlns:p14="http://schemas.microsoft.com/office/powerpoint/2010/main" val="785777982"/>
      </p:ext>
    </p:extLst>
  </p:cSld>
  <p:clrMapOvr>
    <a:masterClrMapping/>
  </p:clrMapOvr>
  <p:transition/>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20832</Words>
  <Application>Microsoft Office PowerPoint</Application>
  <PresentationFormat>Widescreen</PresentationFormat>
  <Paragraphs>1419</Paragraphs>
  <Slides>65</Slides>
  <Notes>60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65</vt:i4>
      </vt:variant>
    </vt:vector>
  </HeadingPairs>
  <TitlesOfParts>
    <vt:vector size="79" baseType="lpstr">
      <vt:lpstr>ＭＳ Ｐゴシック</vt:lpstr>
      <vt:lpstr>Arial</vt:lpstr>
      <vt:lpstr>BlinkMacSystemFont</vt:lpstr>
      <vt:lpstr>Calibri</vt:lpstr>
      <vt:lpstr>Cambria</vt:lpstr>
      <vt:lpstr>Congenial Black</vt:lpstr>
      <vt:lpstr>Mulish</vt:lpstr>
      <vt:lpstr>Neue Haas Grotesk Text Pro</vt:lpstr>
      <vt:lpstr>Segoe UI</vt:lpstr>
      <vt:lpstr>Times New Roman</vt:lpstr>
      <vt:lpstr>TimesNewRomanPSMT</vt:lpstr>
      <vt:lpstr>Verdana</vt:lpstr>
      <vt:lpstr>Wingdings</vt:lpstr>
      <vt:lpstr>VanillaVTI</vt:lpstr>
      <vt:lpstr>Just Keep Swimming: Fish Oil Use in the NICU</vt:lpstr>
      <vt:lpstr>Disclosure</vt:lpstr>
      <vt:lpstr>Objectives</vt:lpstr>
      <vt:lpstr>Overview of Fatty Acids</vt:lpstr>
      <vt:lpstr>TPN Review</vt:lpstr>
      <vt:lpstr>Lipid Injectable Emulsions (ILEs)</vt:lpstr>
      <vt:lpstr>ILE Composition</vt:lpstr>
      <vt:lpstr>SMOFlipid Indication</vt:lpstr>
      <vt:lpstr>SMOFlipid Contraindications </vt:lpstr>
      <vt:lpstr>SMOFlipid Warnings and Precautions</vt:lpstr>
      <vt:lpstr>SMOFlipid Administration</vt:lpstr>
      <vt:lpstr>SMOFlipid Neonatal and Pediatric Dosing</vt:lpstr>
      <vt:lpstr>Omegaven: Indication</vt:lpstr>
      <vt:lpstr>Omegaven: Dosing and Administration</vt:lpstr>
      <vt:lpstr>Omegaven Pediatric Dosing</vt:lpstr>
      <vt:lpstr>Omegaven: Contraindications</vt:lpstr>
      <vt:lpstr>Omegaven: Warnings and Precautions</vt:lpstr>
      <vt:lpstr>Breastmilk – As Individual as Each Woman</vt:lpstr>
      <vt:lpstr>Breastmilk – As Individual as Each Woman</vt:lpstr>
      <vt:lpstr>Fatty Acid Composition Comparison: ILE, BM, Cord Blood</vt:lpstr>
      <vt:lpstr>Fatty Acids, EFAD, Triene:Tetraene Ratio</vt:lpstr>
      <vt:lpstr>Fatty Acid Metabolic Pathways in Neonates</vt:lpstr>
      <vt:lpstr>Fatty Acid Levels in Neonates</vt:lpstr>
      <vt:lpstr>Fatty Acid Levels in Neonates</vt:lpstr>
      <vt:lpstr>RBC Membrane PUFA Levels in Neonates</vt:lpstr>
      <vt:lpstr>SMOF ILE: EFAD Data</vt:lpstr>
      <vt:lpstr>PowerPoint Presentation</vt:lpstr>
      <vt:lpstr>100% FO ILE Composition: EFAD Concerns?</vt:lpstr>
      <vt:lpstr>Current Guidelines for PN in Preterm Infants – ASPEN 2023</vt:lpstr>
      <vt:lpstr>Clinical Outcomes in Neonates</vt:lpstr>
      <vt:lpstr>PowerPoint Presentation</vt:lpstr>
      <vt:lpstr>SMOF and Growth</vt:lpstr>
      <vt:lpstr>Omegaven and Growth</vt:lpstr>
      <vt:lpstr>Parenteral Nutrition Associated Cholestasis</vt:lpstr>
      <vt:lpstr>Parenteral Nutrition Associated Cholestasis</vt:lpstr>
      <vt:lpstr>PNAC – Prevention </vt:lpstr>
      <vt:lpstr>PNAC/IFALD/Cholestasis/Dbil Incidence with SMOF ILE</vt:lpstr>
      <vt:lpstr>PNAC/IFALD/Cholestasis/Dbil Incidence with SMOF ILE References</vt:lpstr>
      <vt:lpstr>Multicenter RCT (US): N = 161, PNAC Incidence1,2</vt:lpstr>
      <vt:lpstr>PNAC Incidence with SMOF ILE: Meta-Analysis of RCT</vt:lpstr>
      <vt:lpstr>Preventing IFALD in Surgical Neonates - 2023</vt:lpstr>
      <vt:lpstr>PNAC – Treatment </vt:lpstr>
      <vt:lpstr>Omegaven: 100% Fish Oil</vt:lpstr>
      <vt:lpstr>FO ILE: Initial FDA Approval Studies </vt:lpstr>
      <vt:lpstr>Pair-Matched Data: Nutrition Provision</vt:lpstr>
      <vt:lpstr>Pair-Matched Data: Growth Outcomes</vt:lpstr>
      <vt:lpstr>ROP</vt:lpstr>
      <vt:lpstr>PowerPoint Presentation</vt:lpstr>
      <vt:lpstr>ROP and ILE – Clinical Trials</vt:lpstr>
      <vt:lpstr>PowerPoint Presentation</vt:lpstr>
      <vt:lpstr>ROP: References</vt:lpstr>
      <vt:lpstr>BPD</vt:lpstr>
      <vt:lpstr>Bronchopulmonary Dysplasia – Studies </vt:lpstr>
      <vt:lpstr>Bronchopulmonary Dysplasia – References </vt:lpstr>
      <vt:lpstr>Sepsis</vt:lpstr>
      <vt:lpstr>Sepsis/Late Onset Sepsis</vt:lpstr>
      <vt:lpstr>Sepsis/Late Onset Sepsis – References </vt:lpstr>
      <vt:lpstr>NDO</vt:lpstr>
      <vt:lpstr>NDO – DBRCT Secondary Analyses </vt:lpstr>
      <vt:lpstr>NDO – DBRCT Secondary Analyses </vt:lpstr>
      <vt:lpstr>PowerPoint Presentation</vt:lpstr>
      <vt:lpstr>Neurodevelopmental Outcomes (NDO): SMOF ILE vs. SO ILE</vt:lpstr>
      <vt:lpstr>Neurodevelopmental Outcomes (NDO): SMOF ILE vs. SO ILE</vt:lpstr>
      <vt:lpstr>Summary and 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Keep Swimming: Fish Oil Use in the NICU</dc:title>
  <dc:creator>Elisabeth Biggs</dc:creator>
  <cp:lastModifiedBy>Elisabeth Biggs</cp:lastModifiedBy>
  <cp:revision>3</cp:revision>
  <dcterms:created xsi:type="dcterms:W3CDTF">2025-05-28T17:56:39Z</dcterms:created>
  <dcterms:modified xsi:type="dcterms:W3CDTF">2025-09-02T23:33:19Z</dcterms:modified>
</cp:coreProperties>
</file>